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06" r:id="rId1"/>
    <p:sldMasterId id="2147496643" r:id="rId2"/>
  </p:sldMasterIdLst>
  <p:notesMasterIdLst>
    <p:notesMasterId r:id="rId3"/>
  </p:notesMasterIdLst>
  <p:sldIdLst>
    <p:sldId id="6472" r:id="rId4"/>
    <p:sldId id="6476" r:id="rId5"/>
    <p:sldId id="6479" r:id="rId6"/>
    <p:sldId id="6482" r:id="rId7"/>
    <p:sldId id="6485" r:id="rId8"/>
    <p:sldId id="6488" r:id="rId9"/>
    <p:sldId id="6491" r:id="rId10"/>
    <p:sldId id="6494" r:id="rId11"/>
    <p:sldId id="6497" r:id="rId12"/>
    <p:sldId id="6500" r:id="rId13"/>
    <p:sldId id="6503" r:id="rId14"/>
    <p:sldId id="6506" r:id="rId15"/>
    <p:sldId id="6509" r:id="rId16"/>
    <p:sldId id="6512" r:id="rId17"/>
    <p:sldId id="6515" r:id="rId18"/>
    <p:sldId id="6518" r:id="rId19"/>
    <p:sldId id="6521" r:id="rId20"/>
    <p:sldId id="6524" r:id="rId21"/>
    <p:sldId id="6527" r:id="rId22"/>
    <p:sldId id="6530" r:id="rId23"/>
    <p:sldId id="6533" r:id="rId24"/>
    <p:sldId id="6536" r:id="rId25"/>
    <p:sldId id="6539" r:id="rId26"/>
    <p:sldId id="6542" r:id="rId27"/>
    <p:sldId id="6545" r:id="rId28"/>
    <p:sldId id="6548" r:id="rId29"/>
    <p:sldId id="6551" r:id="rId30"/>
    <p:sldId id="6554" r:id="rId31"/>
    <p:sldId id="655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07" r:id="rId1"/>
    <p:sldLayoutId id="2147496608" r:id="rId2"/>
    <p:sldLayoutId id="2147496609" r:id="rId3"/>
    <p:sldLayoutId id="2147496610" r:id="rId4"/>
    <p:sldLayoutId id="2147496611" r:id="rId5"/>
    <p:sldLayoutId id="2147496612" r:id="rId6"/>
    <p:sldLayoutId id="2147496613" r:id="rId7"/>
    <p:sldLayoutId id="2147496614" r:id="rId8"/>
    <p:sldLayoutId id="2147496615" r:id="rId9"/>
    <p:sldLayoutId id="2147496616" r:id="rId10"/>
    <p:sldLayoutId id="21474966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644" r:id="rId1"/>
    <p:sldLayoutId id="2147496645" r:id="rId2"/>
    <p:sldLayoutId id="2147496646" r:id="rId3"/>
    <p:sldLayoutId id="2147496647" r:id="rId4"/>
    <p:sldLayoutId id="2147496648" r:id="rId5"/>
    <p:sldLayoutId id="2147496649" r:id="rId6"/>
    <p:sldLayoutId id="2147496650" r:id="rId7"/>
    <p:sldLayoutId id="2147496651" r:id="rId8"/>
    <p:sldLayoutId id="2147496652" r:id="rId9"/>
    <p:sldLayoutId id="2147496653" r:id="rId10"/>
    <p:sldLayoutId id="21474966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tags" Target="../tags/tag416.xml"/><Relationship Id="rId14" Type="http://schemas.openxmlformats.org/officeDocument/2006/relationships/tags" Target="../tags/tag417.xml"/><Relationship Id="rId15" Type="http://schemas.openxmlformats.org/officeDocument/2006/relationships/tags" Target="../tags/tag418.xml"/><Relationship Id="rId1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企业管理的员工招聘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招聘计划与策略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简历筛选与面试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员工入职与培训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员工管理与留任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招聘效果评估与改进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招聘计划与策略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招聘需求分析</a:t>
            </a:r>
            <a:endParaRPr altLang="en-US" lang="zh-CN"/>
          </a:p>
        </p:txBody>
      </p:sp>
      <p:sp>
        <p:nvSpPr>
          <p:cNvPr id="10490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招聘策略制定：根据岗位和人才需求，制定相应的招聘策略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招聘渠道选择：选择合适的招聘渠道，如校园招聘、招聘网站等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岗位需求分析：明确招聘岗位的职责、要求和数量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人才需求分析：了解公司业务发展对人才的需求情况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招聘策略制定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选择合适的招聘渠道与方法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明确招聘目标与需求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制定招聘计划与流程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确定招聘时间与地点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招聘渠道选择</a:t>
            </a:r>
            <a:endParaRPr altLang="en-US" lang="zh-CN"/>
          </a:p>
        </p:txBody>
      </p:sp>
      <p:sp>
        <p:nvSpPr>
          <p:cNvPr id="10491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校园招聘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招聘网站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猎头公司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招聘流程设计</a:t>
            </a:r>
            <a:endParaRPr altLang="en-US" lang="zh-CN"/>
          </a:p>
        </p:txBody>
      </p:sp>
      <p:sp>
        <p:nvSpPr>
          <p:cNvPr id="1049254" name="任意多边形 3"/>
          <p:cNvSpPr/>
          <p:nvPr>
            <p:custDataLst>
              <p:tags r:id="rId1"/>
            </p:custDataLst>
          </p:nvPr>
        </p:nvSpPr>
        <p:spPr>
          <a:xfrm>
            <a:off x="838200" y="2519128"/>
            <a:ext cx="10272120" cy="1775167"/>
          </a:xfrm>
          <a:custGeom>
            <a:avLst/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2"/>
            </p:custDataLst>
          </p:nvPr>
        </p:nvSpPr>
        <p:spPr>
          <a:xfrm>
            <a:off x="1420813" y="2447699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76250"/>
          </a:bodyPr>
          <a:p>
            <a:pPr algn="ctr" lvl="0">
              <a:buClrTx/>
              <a:buSzTx/>
              <a:buFontTx/>
            </a:pPr>
            <a:r>
              <a:rPr altLang="en-US" b="1" sz="16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6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椭圆 5"/>
          <p:cNvSpPr/>
          <p:nvPr>
            <p:custDataLst>
              <p:tags r:id="rId3"/>
            </p:custDataLst>
          </p:nvPr>
        </p:nvSpPr>
        <p:spPr>
          <a:xfrm>
            <a:off x="2056842" y="3262611"/>
            <a:ext cx="202486" cy="202486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4"/>
            </p:custDataLst>
          </p:nvPr>
        </p:nvSpPr>
        <p:spPr>
          <a:xfrm>
            <a:off x="1101556" y="1420984"/>
            <a:ext cx="2113058" cy="89627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确定招聘需求：明确岗位需求、招聘人数和招聘标准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20"/>
          <p:cNvSpPr/>
          <p:nvPr>
            <p:custDataLst>
              <p:tags r:id="rId5"/>
            </p:custDataLst>
          </p:nvPr>
        </p:nvSpPr>
        <p:spPr>
          <a:xfrm>
            <a:off x="3692878" y="3218512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椭圆 2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328286" y="4045847"/>
            <a:ext cx="204349" cy="204349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7"/>
            </p:custDataLst>
          </p:nvPr>
        </p:nvSpPr>
        <p:spPr>
          <a:xfrm>
            <a:off x="3373621" y="2181238"/>
            <a:ext cx="2113058" cy="89627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发布招聘信息：撰写招聘广告，选择合适的招聘渠道发布信息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8"/>
            </p:custDataLst>
          </p:nvPr>
        </p:nvSpPr>
        <p:spPr>
          <a:xfrm>
            <a:off x="6066807" y="3319134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椭圆 7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702215" y="4146468"/>
            <a:ext cx="204349" cy="204349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10"/>
            </p:custDataLst>
          </p:nvPr>
        </p:nvSpPr>
        <p:spPr>
          <a:xfrm>
            <a:off x="5747550" y="2296145"/>
            <a:ext cx="2113058" cy="89627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面试安排：通知符合招聘标准的应聘者进行面试，安排面试时间和地点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8"/>
          <p:cNvSpPr/>
          <p:nvPr>
            <p:custDataLst>
              <p:tags r:id="rId11"/>
            </p:custDataLst>
          </p:nvPr>
        </p:nvSpPr>
        <p:spPr>
          <a:xfrm>
            <a:off x="8403469" y="2742111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椭圆 38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38877" y="3569446"/>
            <a:ext cx="204349" cy="204349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42900" rotWithShape="0" sx="106000" sy="10600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13"/>
            </p:custDataLst>
          </p:nvPr>
        </p:nvSpPr>
        <p:spPr>
          <a:xfrm>
            <a:off x="8084212" y="1679992"/>
            <a:ext cx="2113058" cy="896279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录用通知：向被录用的应聘者发放录用通知，明确薪资待遇和入职时间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椭圆 28"/>
          <p:cNvSpPr/>
          <p:nvPr>
            <p:custDataLst>
              <p:tags r:id="rId14"/>
            </p:custDataLst>
          </p:nvPr>
        </p:nvSpPr>
        <p:spPr>
          <a:xfrm>
            <a:off x="3104054" y="3725347"/>
            <a:ext cx="204349" cy="204349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2" name="圆角矩形 29"/>
          <p:cNvSpPr/>
          <p:nvPr>
            <p:custDataLst>
              <p:tags r:id="rId15"/>
            </p:custDataLst>
          </p:nvPr>
        </p:nvSpPr>
        <p:spPr>
          <a:xfrm>
            <a:off x="2468025" y="4440259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76250"/>
          </a:bodyPr>
          <a:p>
            <a:pPr algn="ctr" lvl="0">
              <a:buClrTx/>
              <a:buSzTx/>
              <a:buFontTx/>
            </a:pPr>
            <a:r>
              <a:rPr altLang="en-US" b="1" sz="16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6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16"/>
            </p:custDataLst>
          </p:nvPr>
        </p:nvSpPr>
        <p:spPr>
          <a:xfrm>
            <a:off x="2149389" y="4957033"/>
            <a:ext cx="2113058" cy="8173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制定招聘计划：确定招聘时间、地点、预算和招聘渠道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椭圆 1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5515251" y="4186220"/>
            <a:ext cx="204349" cy="204349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8" name="圆角矩形 14"/>
          <p:cNvSpPr/>
          <p:nvPr>
            <p:custDataLst>
              <p:tags r:id="rId18"/>
            </p:custDataLst>
          </p:nvPr>
        </p:nvSpPr>
        <p:spPr>
          <a:xfrm>
            <a:off x="4879843" y="4913554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19"/>
            </p:custDataLst>
          </p:nvPr>
        </p:nvSpPr>
        <p:spPr>
          <a:xfrm>
            <a:off x="4560586" y="5427844"/>
            <a:ext cx="2113058" cy="6937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收集简历：接收应聘者的简历，筛选符合招聘标准的简历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椭圆 3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7889180" y="3950815"/>
            <a:ext cx="204349" cy="204349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94" name="圆角矩形 33"/>
          <p:cNvSpPr/>
          <p:nvPr>
            <p:custDataLst>
              <p:tags r:id="rId21"/>
            </p:custDataLst>
          </p:nvPr>
        </p:nvSpPr>
        <p:spPr>
          <a:xfrm>
            <a:off x="7253772" y="4647093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22"/>
            </p:custDataLst>
          </p:nvPr>
        </p:nvSpPr>
        <p:spPr>
          <a:xfrm>
            <a:off x="6934515" y="5175668"/>
            <a:ext cx="2113058" cy="8173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面试评估：对应聘者进行面试评估，确定是否录用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椭圆 9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10195407" y="3009193"/>
            <a:ext cx="204349" cy="204349"/>
          </a:xfrm>
          <a:prstGeom prst="ellipse"/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algn="ctr" blurRad="355600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24"/>
            </p:custDataLst>
          </p:nvPr>
        </p:nvSpPr>
        <p:spPr>
          <a:xfrm>
            <a:off x="9559378" y="3736528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1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11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5"/>
            </p:custDataLst>
          </p:nvPr>
        </p:nvSpPr>
        <p:spPr>
          <a:xfrm>
            <a:off x="9240742" y="4246469"/>
            <a:ext cx="2113058" cy="81739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入职培训：组织新员工入职培训，帮助新员工了解公司文化和业务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4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简历筛选与面试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简历筛选标准</a:t>
            </a:r>
            <a:endParaRPr altLang="en-US" lang="zh-CN"/>
          </a:p>
        </p:txBody>
      </p:sp>
      <p:sp>
        <p:nvSpPr>
          <p:cNvPr id="10494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求职者态度与价值观：对工作的态度和职业发展规划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求职者综合素质：沟通、协调、领导力等方面的能力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求职者基本情况：年龄、性别、学历、工作经验等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求职者技能与能力：与岗位相关的技能和特长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面试流程安排</a:t>
            </a:r>
            <a:endParaRPr altLang="en-US" lang="zh-CN"/>
          </a:p>
        </p:txBody>
      </p:sp>
      <p:sp>
        <p:nvSpPr>
          <p:cNvPr id="1049468" name="矩形: 圆角 2"/>
          <p:cNvSpPr/>
          <p:nvPr>
            <p:custDataLst>
              <p:tags r:id="rId1"/>
            </p:custDataLst>
          </p:nvPr>
        </p:nvSpPr>
        <p:spPr>
          <a:xfrm>
            <a:off x="838200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70" name="箭头: 下 4"/>
          <p:cNvSpPr/>
          <p:nvPr>
            <p:custDataLst>
              <p:tags r:id="rId2"/>
            </p:custDataLst>
          </p:nvPr>
        </p:nvSpPr>
        <p:spPr>
          <a:xfrm>
            <a:off x="1025431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72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948496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74" name="序号"/>
          <p:cNvSpPr txBox="1"/>
          <p:nvPr>
            <p:custDataLst>
              <p:tags r:id="rId4"/>
            </p:custDataLst>
          </p:nvPr>
        </p:nvSpPr>
        <p:spPr>
          <a:xfrm>
            <a:off x="1060835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76" name="正文"/>
          <p:cNvSpPr txBox="1"/>
          <p:nvPr>
            <p:custDataLst>
              <p:tags r:id="rId5"/>
            </p:custDataLst>
          </p:nvPr>
        </p:nvSpPr>
        <p:spPr>
          <a:xfrm>
            <a:off x="1693337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简历筛选：根据招聘要求和应聘者简历进行筛选，确定符合条件的候选人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: 圆角 22"/>
          <p:cNvSpPr/>
          <p:nvPr>
            <p:custDataLst>
              <p:tags r:id="rId6"/>
            </p:custDataLst>
          </p:nvPr>
        </p:nvSpPr>
        <p:spPr>
          <a:xfrm>
            <a:off x="6431315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80" name="箭头: 下 23"/>
          <p:cNvSpPr/>
          <p:nvPr>
            <p:custDataLst>
              <p:tags r:id="rId7"/>
            </p:custDataLst>
          </p:nvPr>
        </p:nvSpPr>
        <p:spPr>
          <a:xfrm>
            <a:off x="6618546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82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40930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84" name="序号"/>
          <p:cNvSpPr txBox="1"/>
          <p:nvPr>
            <p:custDataLst>
              <p:tags r:id="rId9"/>
            </p:custDataLst>
          </p:nvPr>
        </p:nvSpPr>
        <p:spPr>
          <a:xfrm>
            <a:off x="6653950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86" name="正文"/>
          <p:cNvSpPr txBox="1"/>
          <p:nvPr>
            <p:custDataLst>
              <p:tags r:id="rId10"/>
            </p:custDataLst>
          </p:nvPr>
        </p:nvSpPr>
        <p:spPr>
          <a:xfrm>
            <a:off x="7286452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面试通知：向候选人发出面试邀请，并告知面试时间和地点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: 圆角 29"/>
          <p:cNvSpPr/>
          <p:nvPr>
            <p:custDataLst>
              <p:tags r:id="rId11"/>
            </p:custDataLst>
          </p:nvPr>
        </p:nvSpPr>
        <p:spPr>
          <a:xfrm>
            <a:off x="838200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90" name="箭头: 下 30"/>
          <p:cNvSpPr/>
          <p:nvPr>
            <p:custDataLst>
              <p:tags r:id="rId12"/>
            </p:custDataLst>
          </p:nvPr>
        </p:nvSpPr>
        <p:spPr>
          <a:xfrm>
            <a:off x="1025431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92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948496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94" name="序号"/>
          <p:cNvSpPr txBox="1"/>
          <p:nvPr>
            <p:custDataLst>
              <p:tags r:id="rId14"/>
            </p:custDataLst>
          </p:nvPr>
        </p:nvSpPr>
        <p:spPr>
          <a:xfrm>
            <a:off x="1060835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15"/>
            </p:custDataLst>
          </p:nvPr>
        </p:nvSpPr>
        <p:spPr>
          <a:xfrm>
            <a:off x="1693337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面试准备：候选人需要提前了解公司背景、岗位需求等相关信息，并准备好个人简历、身份证等证件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: 圆角 36"/>
          <p:cNvSpPr/>
          <p:nvPr>
            <p:custDataLst>
              <p:tags r:id="rId16"/>
            </p:custDataLst>
          </p:nvPr>
        </p:nvSpPr>
        <p:spPr>
          <a:xfrm>
            <a:off x="6431315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00" name="箭头: 下 37"/>
          <p:cNvSpPr/>
          <p:nvPr>
            <p:custDataLst>
              <p:tags r:id="rId17"/>
            </p:custDataLst>
          </p:nvPr>
        </p:nvSpPr>
        <p:spPr>
          <a:xfrm>
            <a:off x="6618546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02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40930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04" name="序号"/>
          <p:cNvSpPr txBox="1"/>
          <p:nvPr>
            <p:custDataLst>
              <p:tags r:id="rId19"/>
            </p:custDataLst>
          </p:nvPr>
        </p:nvSpPr>
        <p:spPr>
          <a:xfrm>
            <a:off x="6653950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06" name="正文"/>
          <p:cNvSpPr txBox="1"/>
          <p:nvPr>
            <p:custDataLst>
              <p:tags r:id="rId20"/>
            </p:custDataLst>
          </p:nvPr>
        </p:nvSpPr>
        <p:spPr>
          <a:xfrm>
            <a:off x="7286452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面试过程：候选人需要按照约定的时间和地点参加面试，面试官会对应聘者的专业技能、沟通能力、团队协作能力等方面进行评估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: 圆角 43"/>
          <p:cNvSpPr/>
          <p:nvPr>
            <p:custDataLst>
              <p:tags r:id="rId21"/>
            </p:custDataLst>
          </p:nvPr>
        </p:nvSpPr>
        <p:spPr>
          <a:xfrm>
            <a:off x="838200" y="4814730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10" name="箭头: 下 44"/>
          <p:cNvSpPr/>
          <p:nvPr>
            <p:custDataLst>
              <p:tags r:id="rId22"/>
            </p:custDataLst>
          </p:nvPr>
        </p:nvSpPr>
        <p:spPr>
          <a:xfrm>
            <a:off x="1025431" y="4686051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12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948496" y="4687413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14" name="序号"/>
          <p:cNvSpPr txBox="1"/>
          <p:nvPr>
            <p:custDataLst>
              <p:tags r:id="rId24"/>
            </p:custDataLst>
          </p:nvPr>
        </p:nvSpPr>
        <p:spPr>
          <a:xfrm>
            <a:off x="1060835" y="4822220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16" name="正文"/>
          <p:cNvSpPr txBox="1"/>
          <p:nvPr>
            <p:custDataLst>
              <p:tags r:id="rId25"/>
            </p:custDataLst>
          </p:nvPr>
        </p:nvSpPr>
        <p:spPr>
          <a:xfrm>
            <a:off x="1693337" y="5003323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面试结果：根据面试评估结果，确定是否录用该候选人，并通知其录用结果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面试技巧掌握</a:t>
            </a:r>
            <a:endParaRPr altLang="en-US" lang="zh-CN"/>
          </a:p>
        </p:txBody>
      </p:sp>
      <p:sp>
        <p:nvSpPr>
          <p:cNvPr id="10495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面试提问技巧：提出有针对性的问题，评估候选人的能力和潜力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面试结束：总结面试过程，给出反馈和建议，促进候选人融入公司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面试前准备：了解公司和职位需求，制定面试计划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面试开场白：建立良好的第一印象，引导候选人进入面试状态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面试结果评估</a:t>
            </a:r>
            <a:endParaRPr altLang="en-US" lang="zh-CN"/>
          </a:p>
        </p:txBody>
      </p:sp>
      <p:sp>
        <p:nvSpPr>
          <p:cNvPr id="10496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评估标准：根据面试表现、技能和经验等方面进行评估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评估方法：采用评分表、面试官打分等方式进行评估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评估结果：根据评估标准和方法得出评估结果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后续行动：根据评估结果采取相应的后续措施，如录用、拒绝等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员工入职与培训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入职手续办理</a:t>
            </a:r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入职申请表填写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身份证、学历证明等证件审核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签订劳动合同，明确双方权益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完成入职培训，了解公司文化与规章制度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培训计划制定</a:t>
            </a:r>
            <a:endParaRPr altLang="en-US" lang="zh-CN"/>
          </a:p>
        </p:txBody>
      </p:sp>
      <p:sp>
        <p:nvSpPr>
          <p:cNvPr id="10498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培训目标：提高员工技能水平，增强企业竞争力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培训内容：岗位技能、企业文化、团队协作等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培训方式：线上培训、线下培训、实践操作等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培训周期：根据员工岗位和实际情况确定培训周期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培训内容安排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公司文化与价值观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岗位职责与技能要求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职业规划与发展空间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培训效果评估</a:t>
            </a:r>
            <a:endParaRPr altLang="en-US" lang="zh-CN"/>
          </a:p>
        </p:txBody>
      </p:sp>
      <p:sp>
        <p:nvSpPr>
          <p:cNvPr id="10499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培训满意度调查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培训目标达成情况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员工技能提升情况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培训对工作绩效的影响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员工管理与留任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员工管理制度建立</a:t>
            </a:r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员工手册：明确公司规章制度、员工权利与义务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培训与发展：提供培训机会，促进员工职业发展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激励机制：设立奖励制度，激发员工工作积极性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沟通机制：建立有效的沟通渠道，促进员工与管理层之间的交流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员工关怀措施实施</a:t>
            </a:r>
            <a:endParaRPr altLang="en-US" lang="zh-CN"/>
          </a:p>
        </p:txBody>
      </p:sp>
      <p:sp>
        <p:nvSpPr>
          <p:cNvPr id="10501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内容1：提供良好的工作环境和氛围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内容2：建立完善的培训和发展体系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内容3：提供有竞争力的薪酬和福利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内容4：建立良好的企业文化和价值观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员工激励政策制定</a:t>
            </a:r>
            <a:endParaRPr altLang="en-US" lang="zh-CN"/>
          </a:p>
        </p:txBody>
      </p:sp>
      <p:sp>
        <p:nvSpPr>
          <p:cNvPr id="1050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内容1：员工激励政策的重要性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内容3：员工激励政策的具体措施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内容4：员工激励政策的实施效果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内容2：员工激励政策的制定原则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员工留任策略探讨</a:t>
            </a:r>
            <a:endParaRPr altLang="en-US" lang="zh-CN"/>
          </a:p>
        </p:txBody>
      </p:sp>
      <p:sp>
        <p:nvSpPr>
          <p:cNvPr id="1050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建立良好的工作环境：提供稳定、安全、舒适的工作环境，提高员工的工作满意度和归属感。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制定合理的薪酬福利：根据员工的工作表现和贡献，制定合理的薪酬福利制度，提高员工的收入和福利待遇。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提供培训和发展机会：为员工提供培训和发展机会，帮助员工提升技能和能力，增强员工的个人发展潜力和竞争力。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建立良好的企业文化：建立积极向上、健康和谐的企业文化，增强员工的团队精神和凝聚力，提高员工的忠诚度和留任率。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招聘效果评估与改进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招聘数据统计与分析</a:t>
            </a:r>
            <a:endParaRPr altLang="en-US" lang="zh-CN"/>
          </a:p>
        </p:txBody>
      </p:sp>
      <p:sp>
        <p:nvSpPr>
          <p:cNvPr id="10503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招聘渠道统计：分析不同渠道的招聘效果，确定有效渠道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简历筛选统计：统计简历筛选情况，评估招聘效果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面试结果统计：分析面试通过率、录用率等数据，评估招聘质量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员工留任率统计：分析员工留任情况，评估招聘效果与员工满意度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招聘效果评估方法</a:t>
            </a:r>
            <a:endParaRPr altLang="en-US" lang="zh-CN"/>
          </a:p>
        </p:txBody>
      </p:sp>
      <p:sp>
        <p:nvSpPr>
          <p:cNvPr id="10504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招聘渠道评估：分析不同招聘渠道的招聘效果，包括招聘网站、社交媒体、招聘会等，以确定最有效的招聘渠道。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招聘流程评估：评估招聘流程的各个环节，包括简历筛选、面试、背景调查等，以确定是否存在改进的空间。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招聘成本评估：分析招聘成本与招聘效果的对比，包括招聘广告费用、面试官时间成本等，以确定是否需要进行成本控制。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员工留任率评估：分析新员工留任率与招聘效果的关系，以确定是否需要进行改进。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招聘问题诊断与改进</a:t>
            </a:r>
            <a:endParaRPr altLang="en-US" lang="zh-CN"/>
          </a:p>
        </p:txBody>
      </p:sp>
      <p:sp>
        <p:nvSpPr>
          <p:cNvPr id="10504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招聘流程诊断：分析招聘流程中的瓶颈和问题，提出改进措施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招聘效果评估：对招聘结果进行定量和定性评估，找出不足之处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招聘渠道诊断：分析不同招聘渠道的优缺点，选择合适的渠道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招聘人员素质诊断：评估招聘人员的专业能力和素质，提高招聘质量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招聘策略优化建议</a:t>
            </a:r>
            <a:endParaRPr altLang="en-US" lang="zh-CN"/>
          </a:p>
        </p:txBody>
      </p:sp>
      <p:sp>
        <p:nvSpPr>
          <p:cNvPr id="1050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明确招聘目标：根据企业战略和业务需求，制定具体的招聘目标，确保招聘工作与整体战略相一致。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优化招聘渠道：选择合适的招聘渠道，如校园招聘、招聘网站、社交媒体等，提高招聘效率和效果。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提升招聘团队能力：加强招聘团队的建设，提高招聘人员的专业素养和沟通能力，确保招聘工作的顺利进行。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建立人才储备库：通过建立人才储备库，对优秀人才进行跟踪和储备，为企业未来发展提供人才保障。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定期评估招聘效果：对招聘工作进行定期评估，及时发现问题和不足，提出改进措施，不断优化招聘策略。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3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319_7*m_i*1_1"/>
  <p:tag name="KSO_WM_TEMPLATE_CATEGORY" val="diagram"/>
  <p:tag name="KSO_WM_TEMPLATE_INDEX" val="20230319"/>
  <p:tag name="KSO_WM_UNIT_LAYERLEVEL" val="1_1"/>
  <p:tag name="KSO_WM_TAG_VERSION" val="3.0"/>
  <p:tag name="KSO_WM_DIAGRAM_VERSION" val="3"/>
  <p:tag name="KSO_WM_DIAGRAM_COLOR_TRICK" val="2"/>
  <p:tag name="KSO_WM_DIAGRAM_COLOR_TEXT_CAN_REMOVE" val="n"/>
  <p:tag name="KSO_WM_UNIT_TYPE" val="m_i"/>
  <p:tag name="KSO_WM_UNIT_INDEX" val="1_1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1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1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1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1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319_7*m_h_f*1_1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UNIT_VALUE" val="14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3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3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319_7*m_h_f*1_3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5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5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5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5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319_7*m_h_f*1_5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7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7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7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7_1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319_7*m_h_f*1_7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2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2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2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319_7*m_h_f*1_2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4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4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4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4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319_7*m_h_f*1_4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6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6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6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6_1"/>
  <p:tag name="KSO_WM_DIAGRAM_VERSION" val="3"/>
  <p:tag name="KSO_WM_DIAGRAM_COLOR_TRICK" val="2"/>
  <p:tag name="KSO_WM_DIAGRAM_COLOR_TEXT_CAN_REMOVE" val="n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319_7*m_h_f*1_6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i*1_8_1"/>
  <p:tag name="KSO_WM_TEMPLATE_CATEGORY" val="diagram"/>
  <p:tag name="KSO_WM_TEMPLATE_INDEX" val="20230319"/>
  <p:tag name="KSO_WM_UNIT_LAYERLEVEL" val="1_1_1"/>
  <p:tag name="KSO_WM_TAG_VERSION" val="3.0"/>
  <p:tag name="KSO_WM_DIAGRAM_GROUP_CODE" val="m1-1"/>
  <p:tag name="KSO_WM_UNIT_TYPE" val="m_h_i"/>
  <p:tag name="KSO_WM_UNIT_INDEX" val="1_8_1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7*m_h_a*1_8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8_1"/>
  <p:tag name="KSO_WM_DIAGRAM_VERSION" val="3"/>
  <p:tag name="KSO_WM_DIAGRAM_COLOR_TRICK" val="2"/>
  <p:tag name="KSO_WM_DIAGRAM_COLOR_TEXT_CAN_REMOVE" val="n"/>
  <p:tag name="KSO_WM_UNIT_VALUE" val="14"/>
  <p:tag name="KSO_WM_UNIT_PRESET_TEXT" val="添加标题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319_7*m_h_f*1_8_1"/>
  <p:tag name="KSO_WM_TEMPLATE_CATEGORY" val="diagram"/>
  <p:tag name="KSO_WM_TEMPLATE_INDEX" val="2023031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m1-1"/>
  <p:tag name="KSO_WM_DIAGRAM_VERSION" val="3"/>
  <p:tag name="KSO_WM_DIAGRAM_COLOR_TRICK" val="2"/>
  <p:tag name="KSO_WM_DIAGRAM_COLOR_TEXT_CAN_REMOVE" val="n"/>
  <p:tag name="KSO_WM_UNIT_PRESET_TEXT" val="输入你的正文"/>
  <p:tag name="KSO_WM_DIAGRAM_MAX_ITEMCNT" val="8"/>
  <p:tag name="KSO_WM_DIAGRAM_MIN_ITEMCNT" val="2"/>
  <p:tag name="KSO_WM_DIAGRAM_VIRTUALLY_FRAME" val="{&quot;height&quot;:378.4,&quot;width&quot;:846.48724409448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6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2023-12-20T14:47:00Z</dcterms:created>
  <dcterms:modified xsi:type="dcterms:W3CDTF">2023-12-20T14:47:00Z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5811d2152d694ee498592a657505f06b_21</vt:lpwstr>
  </property>
</Properties>
</file>