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6" r:id="rId32"/>
    <p:sldId id="349" r:id="rId33"/>
    <p:sldId id="352" r:id="rId34"/>
    <p:sldId id="355" r:id="rId35"/>
    <p:sldId id="358" r:id="rId36"/>
    <p:sldId id="36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tags" Target="../tags/tag217.xml"/><Relationship Id="rId18" Type="http://schemas.openxmlformats.org/officeDocument/2006/relationships/tags" Target="../tags/tag218.xml"/><Relationship Id="rId19" Type="http://schemas.openxmlformats.org/officeDocument/2006/relationships/tags" Target="../tags/tag219.xml"/><Relationship Id="rId20" Type="http://schemas.openxmlformats.org/officeDocument/2006/relationships/tags" Target="../tags/tag220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tags" Target="../tags/tag425.xml"/><Relationship Id="rId12" Type="http://schemas.openxmlformats.org/officeDocument/2006/relationships/tags" Target="../tags/tag426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tags" Target="../tags/tag430.xml"/><Relationship Id="rId5" Type="http://schemas.openxmlformats.org/officeDocument/2006/relationships/tags" Target="../tags/tag431.xml"/><Relationship Id="rId6" Type="http://schemas.openxmlformats.org/officeDocument/2006/relationships/tags" Target="../tags/tag432.xml"/><Relationship Id="rId7" Type="http://schemas.openxmlformats.org/officeDocument/2006/relationships/tags" Target="../tags/tag433.xml"/><Relationship Id="rId8" Type="http://schemas.openxmlformats.org/officeDocument/2006/relationships/tags" Target="../tags/tag434.xml"/><Relationship Id="rId9" Type="http://schemas.openxmlformats.org/officeDocument/2006/relationships/tags" Target="../tags/tag435.xml"/><Relationship Id="rId10" Type="http://schemas.openxmlformats.org/officeDocument/2006/relationships/tags" Target="../tags/tag436.xml"/><Relationship Id="rId11" Type="http://schemas.openxmlformats.org/officeDocument/2006/relationships/tags" Target="../tags/tag437.xml"/><Relationship Id="rId12" Type="http://schemas.openxmlformats.org/officeDocument/2006/relationships/tags" Target="../tags/tag438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tags" Target="../tags/tag442.xml"/><Relationship Id="rId5" Type="http://schemas.openxmlformats.org/officeDocument/2006/relationships/tags" Target="../tags/tag443.xml"/><Relationship Id="rId6" Type="http://schemas.openxmlformats.org/officeDocument/2006/relationships/tags" Target="../tags/tag444.xml"/><Relationship Id="rId7" Type="http://schemas.openxmlformats.org/officeDocument/2006/relationships/tags" Target="../tags/tag445.xml"/><Relationship Id="rId8" Type="http://schemas.openxmlformats.org/officeDocument/2006/relationships/tags" Target="../tags/tag446.xml"/><Relationship Id="rId9" Type="http://schemas.openxmlformats.org/officeDocument/2006/relationships/tags" Target="../tags/tag447.xml"/><Relationship Id="rId10" Type="http://schemas.openxmlformats.org/officeDocument/2006/relationships/tags" Target="../tags/tag448.xml"/><Relationship Id="rId11" Type="http://schemas.openxmlformats.org/officeDocument/2006/relationships/tags" Target="../tags/tag449.xml"/><Relationship Id="rId12" Type="http://schemas.openxmlformats.org/officeDocument/2006/relationships/tags" Target="../tags/tag450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51.xml"/><Relationship Id="rId2" Type="http://schemas.openxmlformats.org/officeDocument/2006/relationships/tags" Target="../tags/tag452.xml"/><Relationship Id="rId3" Type="http://schemas.openxmlformats.org/officeDocument/2006/relationships/tags" Target="../tags/tag453.xml"/><Relationship Id="rId4" Type="http://schemas.openxmlformats.org/officeDocument/2006/relationships/tags" Target="../tags/tag454.xml"/><Relationship Id="rId5" Type="http://schemas.openxmlformats.org/officeDocument/2006/relationships/tags" Target="../tags/tag455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2024年IT行业发展规划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IT行业的发展现状</a:t>
            </a:r>
            <a:endParaRPr altLang="en-US" b="1" dirty="0" sz="17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2024年IT行业的发展目标</a:t>
            </a:r>
            <a:endParaRPr altLang="en-US" b="1" dirty="0" sz="17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IT行业的技术创新方向</a:t>
            </a:r>
            <a:endParaRPr altLang="en-US" b="1" dirty="0" sz="17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IT行业的市场拓展策略</a:t>
            </a:r>
            <a:endParaRPr altLang="en-US" b="1" dirty="0" sz="17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IT行业的可持续发展策略</a:t>
            </a:r>
            <a:endParaRPr altLang="en-US" b="1" dirty="0" sz="17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7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IT行业的风险防控和安全保障措施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IT行业的发展现状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当前市场规模</a:t>
            </a:r>
            <a:endParaRPr altLang="en-US" lang="zh-CN"/>
          </a:p>
        </p:txBody>
      </p:sp>
      <p:sp>
        <p:nvSpPr>
          <p:cNvPr id="104894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全球IT市场规模持续增长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5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云计算、大数据和人工智能等新兴技术领域成为增长动力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5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数字化转型加速，企业加大在IT方面的投入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6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中国IT市场规模跻身世界前列，发展潜力巨大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主要竞争者分析</a:t>
            </a:r>
            <a:endParaRPr altLang="en-US" lang="zh-CN"/>
          </a:p>
        </p:txBody>
      </p:sp>
      <p:sp>
        <p:nvSpPr>
          <p:cNvPr id="10490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阿里巴巴：中国最大的电子商务公司，拥有强大的云计算和大数据能力。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华为：全球领先的通信设备和技术供应商，积极布局云计算和人工智能领域。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亚马逊：全球最大的电子商务公司和云计算公司，拥有强大的技术实力和市场地位。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腾讯：中国最大的社交媒体和游戏公司，拥有广泛的用户基础和强大的创新能力。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云计算技术的普及和深化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物联网和边缘计算的快速发展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区块链技术的探索和应用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人工智能和机器学习的广泛应用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面临的挑战和机遇</a:t>
            </a:r>
            <a:endParaRPr altLang="en-US" lang="zh-CN"/>
          </a:p>
        </p:txBody>
      </p:sp>
      <p:sp>
        <p:nvSpPr>
          <p:cNvPr id="10491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挑战：技术更新迅速，需要不断学习和创新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挑战：市场竞争激烈，需要不断提升自身竞争力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机遇：数字化转型加速，为企业提供了更多发展机会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机遇：国家政策支持，鼓励IT行业的发展和创新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2024年IT行业的发展目标</a:t>
            </a:r>
            <a:endParaRPr altLang="en-US" dirty="0" lang="zh-CN"/>
          </a:p>
        </p:txBody>
      </p:sp>
      <p:sp>
        <p:nvSpPr>
          <p:cNvPr id="10492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总体发展目标</a:t>
            </a:r>
            <a:endParaRPr altLang="en-US" lang="zh-CN"/>
          </a:p>
        </p:txBody>
      </p:sp>
      <p:sp>
        <p:nvSpPr>
          <p:cNvPr id="10492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提高IT行业的技术创新能力，推动产业升级和转型。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加强IT行业与其他行业的融合发展，提升信息化水平。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培养高素质的IT人才，提高行业整体竞争力。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推动IT行业的绿色发展，降低能耗和排放。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细分领域发展目标</a:t>
            </a:r>
            <a:endParaRPr altLang="en-US" lang="zh-CN"/>
          </a:p>
        </p:txBody>
      </p:sp>
      <p:sp>
        <p:nvSpPr>
          <p:cNvPr id="10493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云计算：提高云计算服务的安全性和稳定性，推动企业上云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人工智能：重点发展智能语音、计算机视觉等技术，提升人工智能产业水平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物联网：推进物联网技术在智能家居、智慧城市等领域的应用，提升社会智能化水平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大数据：加强大数据技术研发和应用推广，助力数字化转型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关键业务指标</a:t>
            </a:r>
            <a:endParaRPr altLang="en-US" lang="zh-CN"/>
          </a:p>
        </p:txBody>
      </p:sp>
      <p:sp>
        <p:nvSpPr>
          <p:cNvPr id="104939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加强数据治理，提高数据质量与价值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推进数字化转型，实现业务创新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优化用户体验，提升客户满意度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提升IT系统的稳定性与安全性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实现目标的保障措施</a:t>
            </a:r>
            <a:endParaRPr altLang="en-US" lang="zh-CN"/>
          </a:p>
        </p:txBody>
      </p:sp>
      <p:sp>
        <p:nvSpPr>
          <p:cNvPr id="10494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资金投入：加大资金投入，支持IT企业的研发和创新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政策支持：政府出台相关政策，为IT行业的发展提供有力保障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人才培养：加强IT人才的培养和引进，提高行业整体素质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合作交流：加强国际合作与交流，引进先进技术和管理经验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IT行业的技术创新方向</a:t>
            </a:r>
            <a:endParaRPr altLang="en-US" dirty="0" lang="zh-CN"/>
          </a:p>
        </p:txBody>
      </p:sp>
      <p:sp>
        <p:nvSpPr>
          <p:cNvPr id="10495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</a:t>
            </a:r>
            <a:endParaRPr altLang="en-US" lang="zh-CN"/>
          </a:p>
        </p:txBody>
      </p:sp>
      <p:sp>
        <p:nvSpPr>
          <p:cNvPr id="10495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定义：云计算是一种基于互联网的计算方式，通过这种方式，共享的软硬件资源和信息可以按需提供给计算机和其他设备。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技术创新方向：云计算技术正在向更高效、更安全、更灵活的方向发展，例如边缘计算、容器化等技术。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应用领域：云计算技术广泛应用于企业、政府、教育、医疗等领域，提高了数据处理和存储的效率，降低了IT成本。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未来发展：随着5G、物联网等技术的普及，云计算技术将进一步发展，为企业提供更加高效、智能的服务。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大数据技术</a:t>
            </a:r>
            <a:endParaRPr altLang="en-US" lang="zh-CN"/>
          </a:p>
        </p:txBody>
      </p:sp>
      <p:sp>
        <p:nvSpPr>
          <p:cNvPr id="10496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技术发展：随着云计算、人工智能等技术的发展，大数据技术也在不断进步。未来，大数据技术将更加智能化、高效化，能够处理更加复杂的数据，提供更加精准的分析结果。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定义：大数据技术是指对海量数据进行处理、分析和挖掘的技术，包括数据采集、存储、处理、分析和可视化等方面。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应用领域：大数据技术在各个领域都有广泛的应用，如金融、医疗、教育、电商等。通过对大数据的分析，企业可以更好地了解客户需求，优化产品设计，提高生产效率，降低运营成本等。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挑战与机遇：大数据技术的发展也面临着数据安全、隐私保护等方面的挑战。同时，随着数字化转型的加速，大数据技术也将迎来更多的发展机遇。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</a:t>
            </a:r>
            <a:endParaRPr altLang="en-US" lang="zh-CN"/>
          </a:p>
        </p:txBody>
      </p:sp>
      <p:sp>
        <p:nvSpPr>
          <p:cNvPr id="10496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自然语言处理：让计算机理解和生成人类语言的能力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机器学习：利用算法使计算机系统能够自主学习和改进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计算机视觉：通过图像和视频处理实现人机交互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语音识别：将语音转化为文字，提升人机交互体验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</a:t>
            </a:r>
            <a:endParaRPr altLang="en-US" lang="zh-CN"/>
          </a:p>
        </p:txBody>
      </p:sp>
      <p:sp>
        <p:nvSpPr>
          <p:cNvPr id="10497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定义：区块链技术是一种去中心化的分布式账本技术，通过加密算法保证数据的安全性和不可篡改性。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应用场景：区块链技术在金融、供应链、医疗、版权保护等领域有广泛应用前景，可以提高数据的安全性和透明度，降低交易成本和风险。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技术创新方向：区块链技术需要不断创新和完善，包括提高可扩展性、降低能耗、加强隐私保护等方面。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未来发展：随着区块链技术的不断成熟和普及，未来将有更多行业和领域应用区块链技术，推动数字化转型和产业升级。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其他新兴技术</a:t>
            </a:r>
            <a:endParaRPr altLang="en-US" lang="zh-CN"/>
          </a:p>
        </p:txBody>
      </p:sp>
      <p:sp>
        <p:nvSpPr>
          <p:cNvPr id="10497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物联网技术：物联网技术将进一步发展，实现设备间的互联互通，提高生产效率和智能化水平。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人工智能：在IT行业中，人工智能技术将继续发展，提高自动化和智能化水平。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区块链技术：区块链技术将进一步应用于金融、物流等领域，提高数据安全性和透明度。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云计算技术：云计算技术将继续发展，为企业提供更加灵活、高效和安全的数据存储和处理服务。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IT行业的市场拓展策略</a:t>
            </a:r>
            <a:endParaRPr altLang="en-US" dirty="0" lang="zh-CN"/>
          </a:p>
        </p:txBody>
      </p:sp>
      <p:sp>
        <p:nvSpPr>
          <p:cNvPr id="10498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拓展国际市场</a:t>
            </a:r>
            <a:endParaRPr altLang="en-US" lang="zh-CN"/>
          </a:p>
        </p:txBody>
      </p:sp>
      <p:sp>
        <p:nvSpPr>
          <p:cNvPr id="10498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了解国际市场需求，制定针对性的市场拓展计划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提高产品和服务的质量和竞争力，满足国际市场的需求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注重品牌宣传和推广，提升品牌知名度和美誉度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加强与国际合作伙伴的沟通和合作，共同开拓市场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深化行业应用</a:t>
            </a:r>
            <a:endParaRPr altLang="en-US" lang="zh-CN"/>
          </a:p>
        </p:txBody>
      </p:sp>
      <p:sp>
        <p:nvSpPr>
          <p:cNvPr id="10499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强化与各行业的合作，共同推进信息化进程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针对不同行业需求，定制化IT解决方案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拓展IT技术在各行业的应用场景，提高生产效率和管理水平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不断跟进各行业发展趋势，持续优化IT解决方案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提升服务质量</a:t>
            </a:r>
            <a:endParaRPr altLang="en-US" lang="zh-CN"/>
          </a:p>
        </p:txBody>
      </p:sp>
      <p:sp>
        <p:nvSpPr>
          <p:cNvPr id="10500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建立完善的客户服务体系，提供个性化、专业化的服务。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加强技术研发，提升产品性能和稳定性，满足客户需求。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优化服务流程，提高服务效率，缩短响应时间。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定期开展客户满意度调查，持续改进服务质量。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创新商业模式</a:t>
            </a:r>
            <a:endParaRPr altLang="en-US" lang="zh-CN"/>
          </a:p>
        </p:txBody>
      </p:sp>
      <p:sp>
        <p:nvSpPr>
          <p:cNvPr id="10500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利用大数据和人工智能技术，开发新的产品和服务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跨界合作，与其他行业合作，拓展市场空间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优化供应链管理，降低成本，提高效率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创新营销模式，利用社交媒体等新媒体渠道，提高品牌知名度和用户粘性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IT行业的可持续发展策略</a:t>
            </a:r>
            <a:endParaRPr altLang="en-US" dirty="0" lang="zh-CN"/>
          </a:p>
        </p:txBody>
      </p:sp>
      <p:sp>
        <p:nvSpPr>
          <p:cNvPr id="1050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环保和绿色发展</a:t>
            </a:r>
            <a:endParaRPr altLang="en-US" lang="zh-CN"/>
          </a:p>
        </p:txBody>
      </p:sp>
      <p:sp>
        <p:nvSpPr>
          <p:cNvPr id="10501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内容：IT行业应关注环保和绿色发展，采取节能减排措施，降低对环境的影响。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内容：推动IT行业绿色供应链建设，鼓励企业采购环保材料，减少生产过程中的废弃物排放。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内容：加强IT行业绿色标准制定和实施，推广绿色数据中心、绿色网络等建设，促进能源的循环利用。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内容：鼓励IT企业开展绿色创新，研发更加环保、高效的技术和产品，推动整个行业的可持续发展。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</a:t>
            </a:r>
            <a:endParaRPr altLang="en-US" lang="zh-CN"/>
          </a:p>
        </p:txBody>
      </p:sp>
      <p:sp>
        <p:nvSpPr>
          <p:cNvPr id="105022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3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可持续发展战略：IT企业应关注环境、社会和公司治理标准，制定可持续发展战略。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3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绿色IT：推广环保技术，减少IT产品的环境影响，推动绿色数据中心建设。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公益事业：参与社会公益事业，支持教育、环保等领域的非营利组织。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道德与合规：遵守道德和法律标准，确保商业行为的合规性，防止数据泄露和滥用。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人才培养和引进</a:t>
            </a:r>
            <a:endParaRPr altLang="en-US" lang="zh-CN"/>
          </a:p>
        </p:txBody>
      </p:sp>
      <p:sp>
        <p:nvSpPr>
          <p:cNvPr id="10502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培养IT人才：通过高校教育、职业培训等途径，提高IT人才的技能和素质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引进高端人才：通过招聘、猎头等方式，引进具有国际视野和丰富经验的IT人才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建立人才库：建立完善的人才库，为企业提供充足的人才资源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激励和留住人才：通过合理的薪酬、福利和职业发展等措施，激励和留住优秀人才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推动行业标准化建设</a:t>
            </a:r>
            <a:endParaRPr altLang="en-US" lang="zh-CN"/>
          </a:p>
        </p:txBody>
      </p:sp>
      <p:sp>
        <p:nvSpPr>
          <p:cNvPr id="10503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制定统一的IT行业标准，促进企业间的协作与交流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建立标准化的IT产品和服务体系，提高行业整体水平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推广标准化的IT技术和管理模式，降低企业运营成本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鼓励企业参与国际标准制定，提升国际竞争力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IT行业的风险防控和安全保障措施</a:t>
            </a:r>
            <a:endParaRPr altLang="en-US" dirty="0" lang="zh-CN"/>
          </a:p>
        </p:txBody>
      </p:sp>
      <p:sp>
        <p:nvSpPr>
          <p:cNvPr id="10503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系统安全保障措施</a:t>
            </a:r>
            <a:endParaRPr altLang="en-US" lang="zh-CN"/>
          </a:p>
        </p:txBody>
      </p:sp>
      <p:sp>
        <p:nvSpPr>
          <p:cNvPr id="10504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建立完善的安全管理制度和流程，确保各项安全措施得到有效执行。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定期进行安全漏洞扫描和风险评估，及时发现和修复潜在的安全问题。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加强用户身份认证和访问控制管理，限制不必要的访问权限。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建立数据备份和恢复机制，确保数据安全可靠。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数据安全保障措施</a:t>
            </a:r>
            <a:endParaRPr altLang="en-US" lang="zh-CN"/>
          </a:p>
        </p:txBody>
      </p:sp>
      <p:sp>
        <p:nvSpPr>
          <p:cNvPr id="10504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数据加密：对敏感数据进行加密存储，确保数据在传输和存储过程中的安全性。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访问控制：实施严格的访问控制策略，限制对数据的访问权限，防止未经授权的访问和数据泄露。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备份与恢复：建立完善的数据备份和恢复机制，确保数据在意外情况下能够及时恢复。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安全审计：定期进行安全审计，发现和修复潜在的安全漏洞，提高数据安全性。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知识产权保护措施</a:t>
            </a:r>
            <a:endParaRPr altLang="en-US" lang="zh-CN"/>
          </a:p>
        </p:txBody>
      </p:sp>
      <p:sp>
        <p:nvSpPr>
          <p:cNvPr id="10505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建立完善的知识产权保护制度，加强法律法规的宣传和执行力度。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鼓励企业加强自主创新，提高技术创新能力，形成自主知识产权。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加强知识产权的审查和保护，建立健全知识产权维权机制，打击侵权行为。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提高全社会的知识产权保护意识，加强知识产权教育宣传，形成尊重知识产权的社会氛围。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风险预警和应对机制</a:t>
            </a:r>
            <a:endParaRPr altLang="en-US" lang="zh-CN"/>
          </a:p>
        </p:txBody>
      </p:sp>
      <p:sp>
        <p:nvSpPr>
          <p:cNvPr id="10506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风险预警系统：建立完善的风险预警系统，及时发现潜在风险并进行预警。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应对措施：针对不同风险制定相应的应对措施，包括技术、管理、人员等方面的措施。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风险评估：定期进行风险评估，了解行业内的最新风险动态，及时调整预警和应对措施。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应急预案：制定应急预案，确保在突发事件发生时能够迅速响应，最大程度地减少损失。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66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66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66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8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4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31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5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4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40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55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2024-01-03T09:12:55Z</dcterms:created>
  <dcterms:modified xsi:type="dcterms:W3CDTF">2024-01-03T09:12:55Z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3fbc7b5a1b3f4dc3ac12f69671134cfa_21</vt:lpwstr>
  </property>
</Properties>
</file>