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72" r:id="rId1"/>
    <p:sldMasterId id="2147498409" r:id="rId2"/>
  </p:sldMasterIdLst>
  <p:notesMasterIdLst>
    <p:notesMasterId r:id="rId3"/>
  </p:notesMasterIdLst>
  <p:sldIdLst>
    <p:sldId id="7373" r:id="rId4"/>
    <p:sldId id="7377" r:id="rId5"/>
    <p:sldId id="7382" r:id="rId6"/>
    <p:sldId id="7387" r:id="rId7"/>
    <p:sldId id="7394" r:id="rId9"/>
    <p:sldId id="7397" r:id="rId10"/>
    <p:sldId id="7400" r:id="rId11"/>
    <p:sldId id="7404" r:id="rId12"/>
    <p:sldId id="7411" r:id="rId14"/>
    <p:sldId id="7414" r:id="rId15"/>
    <p:sldId id="7417" r:id="rId16"/>
    <p:sldId id="7421" r:id="rId17"/>
    <p:sldId id="7428" r:id="rId19"/>
    <p:sldId id="7431" r:id="rId20"/>
    <p:sldId id="7434" r:id="rId21"/>
    <p:sldId id="7438" r:id="rId22"/>
    <p:sldId id="7445" r:id="rId24"/>
    <p:sldId id="7448" r:id="rId25"/>
    <p:sldId id="7451" r:id="rId26"/>
    <p:sldId id="7455" r:id="rId27"/>
    <p:sldId id="7462" r:id="rId29"/>
    <p:sldId id="7465" r:id="rId30"/>
    <p:sldId id="7468" r:id="rId31"/>
    <p:sldId id="747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73" r:id="rId1"/>
    <p:sldLayoutId id="2147498374" r:id="rId2"/>
    <p:sldLayoutId id="2147498375" r:id="rId3"/>
    <p:sldLayoutId id="2147498376" r:id="rId4"/>
    <p:sldLayoutId id="2147498377" r:id="rId5"/>
    <p:sldLayoutId id="2147498378" r:id="rId6"/>
    <p:sldLayoutId id="2147498379" r:id="rId7"/>
    <p:sldLayoutId id="2147498380" r:id="rId8"/>
    <p:sldLayoutId id="2147498381" r:id="rId9"/>
    <p:sldLayoutId id="2147498382" r:id="rId10"/>
    <p:sldLayoutId id="21474983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10" r:id="rId1"/>
    <p:sldLayoutId id="2147498411" r:id="rId2"/>
    <p:sldLayoutId id="2147498412" r:id="rId3"/>
    <p:sldLayoutId id="2147498413" r:id="rId4"/>
    <p:sldLayoutId id="2147498414" r:id="rId5"/>
    <p:sldLayoutId id="2147498415" r:id="rId6"/>
    <p:sldLayoutId id="2147498416" r:id="rId7"/>
    <p:sldLayoutId id="2147498417" r:id="rId8"/>
    <p:sldLayoutId id="2147498418" r:id="rId9"/>
    <p:sldLayoutId id="2147498419" r:id="rId10"/>
    <p:sldLayoutId id="21474984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tags" Target="../tags/tag179.xml"/><Relationship Id="rId26" Type="http://schemas.openxmlformats.org/officeDocument/2006/relationships/tags" Target="../tags/tag180.xml"/><Relationship Id="rId27" Type="http://schemas.openxmlformats.org/officeDocument/2006/relationships/tags" Target="../tags/tag181.xml"/><Relationship Id="rId28" Type="http://schemas.openxmlformats.org/officeDocument/2006/relationships/tags" Target="../tags/tag182.xml"/><Relationship Id="rId29" Type="http://schemas.openxmlformats.org/officeDocument/2006/relationships/tags" Target="../tags/tag18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企业管理的创造和创造管理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企业管理的创造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创造管理的方法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创造管理的实践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创造管理的未来发展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创造管理的意义与价值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企业管理的创造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创造管理的概念</a:t>
            </a:r>
            <a:endParaRPr altLang="en-US" lang="zh-CN"/>
          </a:p>
        </p:txBody>
      </p:sp>
      <p:sp>
        <p:nvSpPr>
          <p:cNvPr id="104899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创造管理的定义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创造管理的实践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创造管理的特点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1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创造管理的原则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创造管理的特点</a:t>
            </a:r>
            <a:endParaRPr altLang="en-US" lang="zh-CN"/>
          </a:p>
        </p:txBody>
      </p:sp>
      <p:sp>
        <p:nvSpPr>
          <p:cNvPr id="10490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强调创新和创造力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注重跨部门、跨领域的协作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强调对员工的激励和培养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注重对市场的洞察和把握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创造管理的原则</a:t>
            </a:r>
            <a:endParaRPr altLang="en-US" lang="zh-CN"/>
          </a:p>
        </p:txBody>
      </p:sp>
      <p:sp>
        <p:nvSpPr>
          <p:cNvPr id="104910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0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1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鼓励创新思维：激发员工的创造力和想象力，鼓励员工提出新的想法和解决方案。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容忍失败：在创新过程中，失败是不可避免的。创造管理需要容忍失败，鼓励员工从失败中学习，不断改进和优化。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跨部门合作：创造管理需要打破部门壁垒，促进跨部门之间的合作和交流。通过跨部门合作，企业可以充分利用不同领域的专业知识和技能，共同创造新的价值。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持续改进：创造管理需要不断寻求改进和创新的机会。企业需要关注市场变化和客户需求，不断调整和优化自身的业务模式和管理流程。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培养人才：创造管理需要有一支具备创新思维和创造力的人才队伍。企业需要重视人才培养和激励，为员工的职业发展提供良好的支持和保障。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创造管理的方法</a:t>
            </a:r>
            <a:endParaRPr altLang="en-US" dirty="0" lang="zh-CN"/>
          </a:p>
        </p:txBody>
      </p:sp>
      <p:sp>
        <p:nvSpPr>
          <p:cNvPr id="10491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创新思维方法</a:t>
            </a:r>
            <a:endParaRPr altLang="en-US" lang="zh-CN"/>
          </a:p>
        </p:txBody>
      </p:sp>
      <p:sp>
        <p:nvSpPr>
          <p:cNvPr id="10492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头脑风暴法：通过集思广益，激发灵感，寻找最佳解决方案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系统思维法：从整体出发，分析各个要素之间的关系，寻找最优的解决方案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联想思维法：通过联想和想象，将不同领域的知识和信息进行整合，产生新的创意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逆向思维法：从问题的反面思考，打破常规，寻求新的突破口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创新管理方法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创新文化：营造开放、包容、鼓励创新的文化氛围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创新思维：鼓励员工提出新想法和解决方案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创新组织：建立扁平化、灵活的组织结构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创新技术：采用先进的技术手段，提高生产效率和质量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创新技术方法</a:t>
            </a:r>
            <a:endParaRPr altLang="en-US" lang="zh-CN"/>
          </a:p>
        </p:txBody>
      </p:sp>
      <p:sp>
        <p:nvSpPr>
          <p:cNvPr id="10493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头脑风暴法：通过集思广益，激发创造力和灵感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试错法：通过不断尝试和修正，找到最佳解决方案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5W1H法：通过对问题的提问和思考，寻找新的解决方案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六帽思维法：通过不同颜色的帽子代表不同的思维方式和观点，促进创新思维的产生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创造管理的实践</a:t>
            </a:r>
            <a:endParaRPr altLang="en-US" dirty="0" lang="zh-CN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企业创新管理实践</a:t>
            </a:r>
            <a:endParaRPr altLang="en-US" lang="zh-CN"/>
          </a:p>
        </p:txBody>
      </p:sp>
      <p:sp>
        <p:nvSpPr>
          <p:cNvPr id="10495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创新管理理念：强调创新思维、开放思维和跨界思维，鼓励员工敢于尝试、勇于失败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创新组织结构：建立扁平化、柔性化的组织结构，提高组织适应性和创新能力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创新激励机制：建立科学合理的激励机制，激发员工的创新热情和创造力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创新人才培养：加强人才培养和引进，提高员工的创新能力和综合素质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企业管理创新案例</a:t>
            </a:r>
            <a:endParaRPr altLang="en-US" lang="zh-CN"/>
          </a:p>
        </p:txBody>
      </p:sp>
      <p:sp>
        <p:nvSpPr>
          <p:cNvPr id="10495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案例一：华为的IPD（集成产品开发）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案例二：海尔的人单合一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案例三：阿里巴巴的合伙人制度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案例四：腾讯的组织变革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创造管理的挑战与机遇</a:t>
            </a:r>
            <a:endParaRPr altLang="en-US" lang="zh-CN"/>
          </a:p>
        </p:txBody>
      </p:sp>
      <p:sp>
        <p:nvSpPr>
          <p:cNvPr id="1049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创造管理的挑战：如何激发员工的创造力和创新精神，克服组织内部的障碍和限制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创造管理的机遇：如何利用新技术、新思维和新模式，推动企业的创新和发展，提高企业的竞争力和市场占有率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创造管理的实践：如何通过有效的管理手段和措施，促进员工的创造力和创新精神，实现企业的可持续发展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创造管理的未来趋势：如何应对未来市场和技术的变化，推动企业的创新和发展，提高企业的竞争力和市场占有率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创造管理的未来发展</a:t>
            </a:r>
            <a:endParaRPr altLang="en-US" dirty="0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创造管理的前景展望</a:t>
            </a:r>
            <a:endParaRPr altLang="en-US" lang="zh-CN"/>
          </a:p>
        </p:txBody>
      </p:sp>
      <p:sp>
        <p:nvSpPr>
          <p:cNvPr id="1049730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32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34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创造管理的发展趋势：随着科技的进步和市场的变化，创造管理将更加注重创新、灵活性和适应性。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6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38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40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创造管理的未来挑战：面对全球化、数字化和可持续性等挑战，创造管理需要不断适应和调整。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2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44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46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创造管理的未来机遇：通过创新、合作和跨界融合等方式，创造管理将为企业带来更多的商业机会和竞争优势。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8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0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52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创造管理的未来趋势：未来创造管理将更加注重人性化、智能化和可持续性等方面的发展，以更好地满足客户需求和社会责任。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创造管理的未来趋势</a:t>
            </a:r>
            <a:endParaRPr altLang="en-US" lang="zh-CN"/>
          </a:p>
        </p:txBody>
      </p:sp>
      <p:sp>
        <p:nvSpPr>
          <p:cNvPr id="10497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数字化转型：利用大数据、人工智能等技术提升创造效率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开放式创新：整合内外部资源，形成多元化、开放性的创新体系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敏捷组织：构建灵活、快速响应的组织结构，适应市场变化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人才发展：重视员工培训和人才储备，提升企业核心竞争力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创造管理的未来挑战</a:t>
            </a:r>
            <a:endParaRPr altLang="en-US" lang="zh-CN"/>
          </a:p>
        </p:txBody>
      </p:sp>
      <p:sp>
        <p:nvSpPr>
          <p:cNvPr id="10498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技术变革带来的挑战：随着科技的不断发展，如何将先进技术应用于创造管理中，提高创造力和效率，是未来面临的挑战之一。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人才短缺问题：随着企业对创造力的需求增加，如何吸引和留住高素质人才，解决人才短缺问题，也是未来创造管理面临的挑战之一。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全球化趋势下的跨文化管理：随着全球化趋势的加强，如何实现跨文化管理，促进不同文化背景下的创新和创造力，是未来创造管理的重要挑战之一。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应对不确定性：未来充满了不确定性，如何应对不确定性，把握市场机遇，也是创造管理面临的挑战之一。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创造管理的意义与价值</a:t>
            </a:r>
            <a:endParaRPr altLang="en-US" dirty="0" lang="zh-CN"/>
          </a:p>
        </p:txBody>
      </p:sp>
      <p:sp>
        <p:nvSpPr>
          <p:cNvPr id="10499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创造管理的意义</a:t>
            </a:r>
            <a:endParaRPr altLang="en-US" lang="zh-CN"/>
          </a:p>
        </p:txBody>
      </p:sp>
      <p:sp>
        <p:nvSpPr>
          <p:cNvPr id="10499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推动企业转型升级和产业升级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创造管理的价值</a:t>
            </a:r>
            <a:endParaRPr altLang="en-US" lang="zh-CN"/>
          </a:p>
        </p:txBody>
      </p:sp>
      <p:sp>
        <p:nvSpPr>
          <p:cNvPr id="10500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推动企业转型升级和产业升级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创造管理与企业发展的关系</a:t>
            </a:r>
            <a:endParaRPr altLang="en-US" lang="zh-CN"/>
          </a:p>
        </p:txBody>
      </p:sp>
      <p:sp>
        <p:nvSpPr>
          <p:cNvPr id="10500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创造管理对企业发展的重要性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创造管理对企业发展的推动作用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创造管理对企业发展的意义与价值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2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2023-12-19T12:09:31Z</dcterms:created>
  <dcterms:modified xsi:type="dcterms:W3CDTF">2023-12-19T12:09:31Z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5851f450e8824d52931a3a0684987c45_21</vt:lpwstr>
  </property>
</Properties>
</file>