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4006" r:id="rId1"/>
    <p:sldMasterId id="2147504043" r:id="rId2"/>
  </p:sldMasterIdLst>
  <p:notesMasterIdLst>
    <p:notesMasterId r:id="rId3"/>
  </p:notesMasterIdLst>
  <p:sldIdLst>
    <p:sldId id="9754" r:id="rId4"/>
    <p:sldId id="9757" r:id="rId5"/>
    <p:sldId id="9760" r:id="rId6"/>
    <p:sldId id="9763" r:id="rId7"/>
    <p:sldId id="9766" r:id="rId8"/>
    <p:sldId id="9769" r:id="rId9"/>
    <p:sldId id="9772" r:id="rId10"/>
    <p:sldId id="9775" r:id="rId11"/>
    <p:sldId id="9778" r:id="rId12"/>
    <p:sldId id="9781" r:id="rId13"/>
    <p:sldId id="9784" r:id="rId14"/>
    <p:sldId id="9787" r:id="rId15"/>
    <p:sldId id="9790" r:id="rId16"/>
    <p:sldId id="9793" r:id="rId17"/>
    <p:sldId id="9796" r:id="rId18"/>
    <p:sldId id="9799" r:id="rId19"/>
    <p:sldId id="9802" r:id="rId20"/>
    <p:sldId id="9805" r:id="rId21"/>
    <p:sldId id="9808" r:id="rId22"/>
    <p:sldId id="9811" r:id="rId23"/>
    <p:sldId id="9814" r:id="rId24"/>
    <p:sldId id="9817" r:id="rId25"/>
    <p:sldId id="9820" r:id="rId26"/>
    <p:sldId id="9823" r:id="rId27"/>
    <p:sldId id="9826" r:id="rId28"/>
    <p:sldId id="9829" r:id="rId29"/>
    <p:sldId id="9832" r:id="rId30"/>
    <p:sldId id="9835" r:id="rId31"/>
    <p:sldId id="9838" r:id="rId32"/>
    <p:sldId id="9841"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4007" r:id="rId1"/>
    <p:sldLayoutId id="2147504008" r:id="rId2"/>
    <p:sldLayoutId id="2147504009" r:id="rId3"/>
    <p:sldLayoutId id="2147504010" r:id="rId4"/>
    <p:sldLayoutId id="2147504011" r:id="rId5"/>
    <p:sldLayoutId id="2147504012" r:id="rId6"/>
    <p:sldLayoutId id="2147504013" r:id="rId7"/>
    <p:sldLayoutId id="2147504014" r:id="rId8"/>
    <p:sldLayoutId id="2147504015" r:id="rId9"/>
    <p:sldLayoutId id="2147504016" r:id="rId10"/>
    <p:sldLayoutId id="214750401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4044" r:id="rId1"/>
    <p:sldLayoutId id="2147504045" r:id="rId2"/>
    <p:sldLayoutId id="2147504046" r:id="rId3"/>
    <p:sldLayoutId id="2147504047" r:id="rId4"/>
    <p:sldLayoutId id="2147504048" r:id="rId5"/>
    <p:sldLayoutId id="2147504049" r:id="rId6"/>
    <p:sldLayoutId id="2147504050" r:id="rId7"/>
    <p:sldLayoutId id="2147504051" r:id="rId8"/>
    <p:sldLayoutId id="2147504052" r:id="rId9"/>
    <p:sldLayoutId id="2147504053" r:id="rId10"/>
    <p:sldLayoutId id="2147504054" r:id="rId11"/>
  </p:sldLayoutIdLs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tags" Target="../tags/tag168.xml"/><Relationship Id="rId14" Type="http://schemas.openxmlformats.org/officeDocument/2006/relationships/tags" Target="../tags/tag169.xml"/><Relationship Id="rId1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tags" Target="../tags/tag245.xml"/><Relationship Id="rId14" Type="http://schemas.openxmlformats.org/officeDocument/2006/relationships/tags" Target="../tags/tag246.xml"/><Relationship Id="rId15" Type="http://schemas.openxmlformats.org/officeDocument/2006/relationships/tags" Target="../tags/tag247.xml"/><Relationship Id="rId16" Type="http://schemas.openxmlformats.org/officeDocument/2006/relationships/tags" Target="../tags/tag248.xml"/><Relationship Id="rId17" Type="http://schemas.openxmlformats.org/officeDocument/2006/relationships/tags" Target="../tags/tag249.xml"/><Relationship Id="rId18" Type="http://schemas.openxmlformats.org/officeDocument/2006/relationships/tags" Target="../tags/tag250.xml"/><Relationship Id="rId19" Type="http://schemas.openxmlformats.org/officeDocument/2006/relationships/tags" Target="../tags/tag251.xml"/><Relationship Id="rId20" Type="http://schemas.openxmlformats.org/officeDocument/2006/relationships/tags" Target="../tags/tag252.xml"/><Relationship Id="rId21" Type="http://schemas.openxmlformats.org/officeDocument/2006/relationships/tags" Target="../tags/tag253.xml"/><Relationship Id="rId22" Type="http://schemas.openxmlformats.org/officeDocument/2006/relationships/tags" Target="../tags/tag254.xml"/><Relationship Id="rId23" Type="http://schemas.openxmlformats.org/officeDocument/2006/relationships/tags" Target="../tags/tag255.xml"/><Relationship Id="rId24" Type="http://schemas.openxmlformats.org/officeDocument/2006/relationships/tags" Target="../tags/tag256.xml"/><Relationship Id="rId25" Type="http://schemas.openxmlformats.org/officeDocument/2006/relationships/tags" Target="../tags/tag257.xml"/><Relationship Id="rId26" Type="http://schemas.openxmlformats.org/officeDocument/2006/relationships/tags" Target="../tags/tag258.xml"/><Relationship Id="rId27" Type="http://schemas.openxmlformats.org/officeDocument/2006/relationships/tags" Target="../tags/tag259.xml"/><Relationship Id="rId28" Type="http://schemas.openxmlformats.org/officeDocument/2006/relationships/tags" Target="../tags/tag260.xml"/><Relationship Id="rId29" Type="http://schemas.openxmlformats.org/officeDocument/2006/relationships/tags" Target="../tags/tag261.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tags" Target="../tags/tag325.xml"/><Relationship Id="rId14" Type="http://schemas.openxmlformats.org/officeDocument/2006/relationships/tags" Target="../tags/tag326.xml"/><Relationship Id="rId15" Type="http://schemas.openxmlformats.org/officeDocument/2006/relationships/tags" Target="../tags/tag327.xml"/><Relationship Id="rId16" Type="http://schemas.openxmlformats.org/officeDocument/2006/relationships/tags" Target="../tags/tag328.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tags" Target="../tags/tag373.xml"/><Relationship Id="rId7" Type="http://schemas.openxmlformats.org/officeDocument/2006/relationships/tags" Target="../tags/tag374.xml"/><Relationship Id="rId8" Type="http://schemas.openxmlformats.org/officeDocument/2006/relationships/tags" Target="../tags/tag375.xml"/><Relationship Id="rId9" Type="http://schemas.openxmlformats.org/officeDocument/2006/relationships/tags" Target="../tags/tag376.xml"/><Relationship Id="rId10" Type="http://schemas.openxmlformats.org/officeDocument/2006/relationships/tags" Target="../tags/tag377.xml"/><Relationship Id="rId11" Type="http://schemas.openxmlformats.org/officeDocument/2006/relationships/tags" Target="../tags/tag378.xml"/><Relationship Id="rId12" Type="http://schemas.openxmlformats.org/officeDocument/2006/relationships/tags" Target="../tags/tag379.xml"/><Relationship Id="rId13" Type="http://schemas.openxmlformats.org/officeDocument/2006/relationships/tags" Target="../tags/tag380.xml"/><Relationship Id="rId14" Type="http://schemas.openxmlformats.org/officeDocument/2006/relationships/tags" Target="../tags/tag381.xml"/><Relationship Id="rId15" Type="http://schemas.openxmlformats.org/officeDocument/2006/relationships/tags" Target="../tags/tag382.xml"/><Relationship Id="rId16" Type="http://schemas.openxmlformats.org/officeDocument/2006/relationships/tags" Target="../tags/tag383.xml"/><Relationship Id="rId17" Type="http://schemas.openxmlformats.org/officeDocument/2006/relationships/tags" Target="../tags/tag384.xml"/><Relationship Id="rId18" Type="http://schemas.openxmlformats.org/officeDocument/2006/relationships/tags" Target="../tags/tag385.xml"/><Relationship Id="rId19" Type="http://schemas.openxmlformats.org/officeDocument/2006/relationships/tags" Target="../tags/tag386.xml"/><Relationship Id="rId20" Type="http://schemas.openxmlformats.org/officeDocument/2006/relationships/tags" Target="../tags/tag387.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8.xml"/><Relationship Id="rId2" Type="http://schemas.openxmlformats.org/officeDocument/2006/relationships/tags" Target="../tags/tag389.xml"/><Relationship Id="rId3" Type="http://schemas.openxmlformats.org/officeDocument/2006/relationships/tags" Target="../tags/tag390.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tags" Target="../tags/tag400.xml"/><Relationship Id="rId7" Type="http://schemas.openxmlformats.org/officeDocument/2006/relationships/tags" Target="../tags/tag401.xml"/><Relationship Id="rId8" Type="http://schemas.openxmlformats.org/officeDocument/2006/relationships/tags" Target="../tags/tag402.xml"/><Relationship Id="rId9" Type="http://schemas.openxmlformats.org/officeDocument/2006/relationships/tags" Target="../tags/tag403.xml"/><Relationship Id="rId10" Type="http://schemas.openxmlformats.org/officeDocument/2006/relationships/tags" Target="../tags/tag404.xml"/><Relationship Id="rId11" Type="http://schemas.openxmlformats.org/officeDocument/2006/relationships/tags" Target="../tags/tag405.xml"/><Relationship Id="rId12" Type="http://schemas.openxmlformats.org/officeDocument/2006/relationships/tags" Target="../tags/tag406.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tags" Target="../tags/tag410.xml"/><Relationship Id="rId5" Type="http://schemas.openxmlformats.org/officeDocument/2006/relationships/tags" Target="../tags/tag411.xml"/><Relationship Id="rId6" Type="http://schemas.openxmlformats.org/officeDocument/2006/relationships/tags" Target="../tags/tag412.xml"/><Relationship Id="rId7" Type="http://schemas.openxmlformats.org/officeDocument/2006/relationships/tags" Target="../tags/tag413.xml"/><Relationship Id="rId8" Type="http://schemas.openxmlformats.org/officeDocument/2006/relationships/tags" Target="../tags/tag414.xml"/><Relationship Id="rId9" Type="http://schemas.openxmlformats.org/officeDocument/2006/relationships/tags" Target="../tags/tag415.xml"/><Relationship Id="rId10" Type="http://schemas.openxmlformats.org/officeDocument/2006/relationships/tags" Target="../tags/tag416.xml"/><Relationship Id="rId11" Type="http://schemas.openxmlformats.org/officeDocument/2006/relationships/tags" Target="../tags/tag417.xml"/><Relationship Id="rId12" Type="http://schemas.openxmlformats.org/officeDocument/2006/relationships/tags" Target="../tags/tag418.xml"/><Relationship Id="rId13" Type="http://schemas.openxmlformats.org/officeDocument/2006/relationships/tags" Target="../tags/tag419.xml"/><Relationship Id="rId14" Type="http://schemas.openxmlformats.org/officeDocument/2006/relationships/tags" Target="../tags/tag420.xml"/><Relationship Id="rId15" Type="http://schemas.openxmlformats.org/officeDocument/2006/relationships/tags" Target="../tags/tag421.xml"/><Relationship Id="rId16" Type="http://schemas.openxmlformats.org/officeDocument/2006/relationships/tags" Target="../tags/tag422.xml"/><Relationship Id="rId17"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23.xml"/><Relationship Id="rId2" Type="http://schemas.openxmlformats.org/officeDocument/2006/relationships/tags" Target="../tags/tag424.xml"/><Relationship Id="rId3" Type="http://schemas.openxmlformats.org/officeDocument/2006/relationships/tags" Target="../tags/tag42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2024年公共交通运输行业市场分析及投资前景预测报告</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公共交通运输行业概述</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公共交通运输行业投资前景预测</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fontScale="79091"/>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2024年公共交通运输行业市场分析</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fontScale="79091"/>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公共交通运输行业面临的挑战和机遇</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公共交通运输行业的创新发展</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a:bodyPr>
          <a:p>
            <a:pPr fontAlgn="auto" indent="0">
              <a:lnSpc>
                <a:spcPct val="120000"/>
              </a:lnSpc>
            </a:pPr>
            <a:r>
              <a:rPr altLang="en-US" b="1" dirty="0" sz="1500" lang="zh-CN" spc="300">
                <a:gradFill>
                  <a:gsLst>
                    <a:gs pos="0">
                      <a:schemeClr val="accent1"/>
                    </a:gs>
                    <a:gs pos="70000">
                      <a:schemeClr val="accent2"/>
                    </a:gs>
                  </a:gsLst>
                  <a:lin ang="5400000" scaled="0"/>
                </a:gradFill>
                <a:latin typeface="+mj-ea"/>
                <a:ea typeface="+mj-ea"/>
              </a:rPr>
              <a:t>公共交通运输行业的政策环境分析</a:t>
            </a:r>
            <a:endParaRPr altLang="en-US" b="1" dirty="0" sz="150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p>
            <a:r>
              <a:rPr altLang="en-US" dirty="0" lang="zh-CN"/>
              <a:t>公共交通运输行业概述</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公共交通运输的定义和分类</a:t>
            </a:r>
            <a:endParaRPr altLang="en-US" lang="zh-CN"/>
          </a:p>
        </p:txBody>
      </p:sp>
      <p:sp>
        <p:nvSpPr>
          <p:cNvPr id="104902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公共交通运输的分类可以根据不同的标准进行划分，如按照运输方式可以分为地面公交、轨道交通和特殊公共交通等。</a:t>
            </a:r>
            <a:endParaRPr altLang="en-US" sz="1400" lang="zh-CN" spc="150">
              <a:solidFill>
                <a:schemeClr val="tx1"/>
              </a:solidFill>
              <a:effectLst/>
              <a:latin typeface="+mn-ea"/>
              <a:sym typeface="+mn-ea"/>
            </a:endParaRPr>
          </a:p>
        </p:txBody>
      </p:sp>
      <p:sp>
        <p:nvSpPr>
          <p:cNvPr id="104903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公共交通运输是指由公共交通工具和设施为公众提供出行服务的行业，包括公共汽车、地铁、轻轨、出租车等。</a:t>
            </a:r>
            <a:endParaRPr altLang="en-US" dirty="0" sz="1400" lang="zh-CN" spc="150">
              <a:solidFill>
                <a:schemeClr val="tx1"/>
              </a:solidFill>
              <a:effectLst/>
              <a:latin typeface="+mn-ea"/>
              <a:sym typeface="+mn-ea"/>
            </a:endParaRPr>
          </a:p>
        </p:txBody>
      </p:sp>
      <p:sp>
        <p:nvSpPr>
          <p:cNvPr id="104903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地面公交包括公共汽车和出租车等，是城市交通的重要组成部分，具有覆盖面广、票价低廉等优点。</a:t>
            </a:r>
            <a:endParaRPr altLang="en-US" sz="1400" lang="zh-CN" spc="150">
              <a:solidFill>
                <a:schemeClr val="tx1"/>
              </a:solidFill>
              <a:effectLst/>
              <a:latin typeface="+mn-ea"/>
              <a:sym typeface="+mn-ea"/>
            </a:endParaRPr>
          </a:p>
        </p:txBody>
      </p:sp>
      <p:sp>
        <p:nvSpPr>
          <p:cNvPr id="104903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轨道交通包括地铁、轻轨等，具有运量大、准时准点、运行速度快等优点，是城市交通的重要骨干。</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70" name="标题 1"/>
          <p:cNvSpPr>
            <a:spLocks noGrp="1"/>
          </p:cNvSpPr>
          <p:nvPr>
            <p:ph type="title"/>
          </p:nvPr>
        </p:nvSpPr>
        <p:spPr/>
        <p:txBody>
          <a:bodyPr/>
          <a:p>
            <a:r>
              <a:rPr altLang="en-US" lang="zh-CN"/>
              <a:t>公共交通运输行业的发展历程</a:t>
            </a:r>
            <a:endParaRPr altLang="en-US" lang="zh-CN"/>
          </a:p>
        </p:txBody>
      </p:sp>
      <p:sp>
        <p:nvSpPr>
          <p:cNvPr id="104907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初始阶段：以马车和蒸汽火车为主要交通工具，城市开始建设有轨电车和无轨电车。</a:t>
            </a:r>
            <a:endParaRPr altLang="en-US" dirty="0" sz="2000" lang="zh-CN" spc="150">
              <a:solidFill>
                <a:schemeClr val="tx1">
                  <a:lumMod val="85000"/>
                  <a:lumOff val="15000"/>
                </a:schemeClr>
              </a:solidFill>
              <a:latin typeface="+mn-ea"/>
              <a:sym typeface="+mn-ea"/>
            </a:endParaRPr>
          </a:p>
        </p:txBody>
      </p:sp>
      <p:sp>
        <p:nvSpPr>
          <p:cNvPr id="104907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快速发展阶段：内燃机、电动机等新技术的出现，推动了公共交通工具的多样化发展。</a:t>
            </a:r>
            <a:endParaRPr altLang="en-US" dirty="0" sz="2000" lang="zh-CN" spc="150">
              <a:solidFill>
                <a:schemeClr val="tx1">
                  <a:lumMod val="85000"/>
                  <a:lumOff val="15000"/>
                </a:schemeClr>
              </a:solidFill>
              <a:latin typeface="+mn-ea"/>
              <a:sym typeface="+mn-ea"/>
            </a:endParaRPr>
          </a:p>
        </p:txBody>
      </p:sp>
      <p:sp>
        <p:nvSpPr>
          <p:cNvPr id="104908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成熟阶段：随着城市化进程的加速和人们出行需求的增加，公共交通运输行业逐渐成熟，形成了完善的公共交通网络。</a:t>
            </a:r>
            <a:endParaRPr altLang="en-US" dirty="0" sz="2000" lang="zh-CN" spc="150">
              <a:solidFill>
                <a:schemeClr val="tx1">
                  <a:lumMod val="85000"/>
                  <a:lumOff val="15000"/>
                </a:schemeClr>
              </a:solidFill>
              <a:latin typeface="+mn-ea"/>
              <a:sym typeface="+mn-ea"/>
            </a:endParaRPr>
          </a:p>
        </p:txBody>
      </p:sp>
      <p:sp>
        <p:nvSpPr>
          <p:cNvPr id="104909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智能化阶段：随着科技的不断进步，公共交通运输行业开始向智能化、绿色化、便捷化方向发展。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30" name="标题 1"/>
          <p:cNvSpPr>
            <a:spLocks noGrp="1"/>
          </p:cNvSpPr>
          <p:nvPr>
            <p:ph type="title"/>
          </p:nvPr>
        </p:nvSpPr>
        <p:spPr/>
        <p:txBody>
          <a:bodyPr/>
          <a:p>
            <a:r>
              <a:rPr altLang="en-US" lang="zh-CN"/>
              <a:t>公共交通运输行业的重要性</a:t>
            </a:r>
            <a:endParaRPr altLang="en-US" lang="zh-CN"/>
          </a:p>
        </p:txBody>
      </p:sp>
      <p:sp>
        <p:nvSpPr>
          <p:cNvPr id="104913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3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3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推动绿色出行和环保事业发展</a:t>
            </a:r>
            <a:endParaRPr altLang="en-US" dirty="0" sz="1200" lang="zh-CN" spc="150">
              <a:solidFill>
                <a:srgbClr val="FFFFFF"/>
              </a:solidFill>
              <a:latin typeface="+mn-ea"/>
              <a:sym typeface="+mn-ea"/>
            </a:endParaRPr>
          </a:p>
        </p:txBody>
      </p:sp>
      <p:sp>
        <p:nvSpPr>
          <p:cNvPr id="104914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缓解城市交通拥堵</a:t>
            </a:r>
            <a:endParaRPr altLang="en-US" dirty="0" sz="1200" lang="zh-CN" spc="150">
              <a:solidFill>
                <a:schemeClr val="tx1">
                  <a:lumMod val="65000"/>
                  <a:lumOff val="35000"/>
                </a:schemeClr>
              </a:solidFill>
              <a:latin typeface="+mn-ea"/>
              <a:sym typeface="+mn-ea"/>
            </a:endParaRPr>
          </a:p>
        </p:txBody>
      </p:sp>
      <p:sp>
        <p:nvSpPr>
          <p:cNvPr id="104914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提高居民出行效率</a:t>
            </a:r>
            <a:endParaRPr altLang="en-US" dirty="0" sz="1200" lang="zh-CN" spc="150">
              <a:solidFill>
                <a:srgbClr val="FFFFFF"/>
              </a:solidFill>
              <a:latin typeface="+mn-ea"/>
              <a:sym typeface="+mn-ea"/>
            </a:endParaRPr>
          </a:p>
        </p:txBody>
      </p:sp>
      <p:sp>
        <p:nvSpPr>
          <p:cNvPr id="104915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促进城市经济发展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94" name="标题"/>
          <p:cNvSpPr>
            <a:spLocks noGrp="1"/>
          </p:cNvSpPr>
          <p:nvPr>
            <p:ph type="title"/>
            <p:custDataLst>
              <p:tags r:id="rId1"/>
            </p:custDataLst>
          </p:nvPr>
        </p:nvSpPr>
        <p:spPr/>
        <p:txBody>
          <a:bodyPr>
            <a:normAutofit fontScale="90000"/>
          </a:bodyPr>
          <a:p>
            <a:r>
              <a:rPr altLang="en-US" dirty="0" lang="zh-CN"/>
              <a:t>2024年公共交通运输行业市场分析</a:t>
            </a:r>
            <a:endParaRPr altLang="en-US" dirty="0" lang="zh-CN"/>
          </a:p>
        </p:txBody>
      </p:sp>
      <p:sp>
        <p:nvSpPr>
          <p:cNvPr id="1049196"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56" name="标题 1"/>
          <p:cNvSpPr>
            <a:spLocks noGrp="1"/>
          </p:cNvSpPr>
          <p:nvPr>
            <p:ph type="title"/>
          </p:nvPr>
        </p:nvSpPr>
        <p:spPr/>
        <p:txBody>
          <a:bodyPr/>
          <a:p>
            <a:r>
              <a:rPr altLang="en-US" lang="zh-CN"/>
              <a:t>市场需求分析</a:t>
            </a:r>
            <a:endParaRPr altLang="en-US" lang="zh-CN"/>
          </a:p>
        </p:txBody>
      </p:sp>
      <p:sp>
        <p:nvSpPr>
          <p:cNvPr id="104925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城市交通拥堵问题日益严重，公共交通运输市场需求持续增长。</a:t>
            </a:r>
            <a:endParaRPr altLang="en-US" dirty="0" sz="2000" lang="zh-CN" spc="150">
              <a:solidFill>
                <a:schemeClr val="tx1">
                  <a:lumMod val="75000"/>
                  <a:lumOff val="25000"/>
                </a:schemeClr>
              </a:solidFill>
              <a:latin typeface="+mn-ea"/>
              <a:sym typeface="+mn-ea"/>
            </a:endParaRPr>
          </a:p>
        </p:txBody>
      </p:sp>
      <p:sp>
        <p:nvSpPr>
          <p:cNvPr id="104926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政策支持力度加大，公共交通运输行业有望迎来发展机遇。</a:t>
            </a:r>
            <a:endParaRPr altLang="en-US" dirty="0" sz="2000" lang="zh-CN" spc="150">
              <a:solidFill>
                <a:schemeClr val="tx1">
                  <a:lumMod val="75000"/>
                  <a:lumOff val="25000"/>
                </a:schemeClr>
              </a:solidFill>
              <a:latin typeface="+mn-ea"/>
              <a:sym typeface="+mn-ea"/>
            </a:endParaRPr>
          </a:p>
        </p:txBody>
      </p:sp>
      <p:sp>
        <p:nvSpPr>
          <p:cNvPr id="104926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环保意识提高，绿色出行成为越来越多人的选择。</a:t>
            </a:r>
            <a:endParaRPr altLang="en-US" dirty="0" sz="2000" lang="zh-CN" spc="150">
              <a:solidFill>
                <a:schemeClr val="tx1">
                  <a:lumMod val="75000"/>
                  <a:lumOff val="25000"/>
                </a:schemeClr>
              </a:solidFill>
              <a:latin typeface="+mn-ea"/>
              <a:sym typeface="+mn-ea"/>
            </a:endParaRPr>
          </a:p>
        </p:txBody>
      </p:sp>
      <p:sp>
        <p:nvSpPr>
          <p:cNvPr id="104927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公共交通基础设施不断完善，提高出行便利性和服务质量。</a:t>
            </a:r>
            <a:endParaRPr altLang="en-US" dirty="0" sz="2000" lang="zh-CN" spc="150">
              <a:solidFill>
                <a:schemeClr val="tx1">
                  <a:lumMod val="75000"/>
                  <a:lumOff val="25000"/>
                </a:schemeClr>
              </a:solidFill>
              <a:latin typeface="+mn-ea"/>
              <a:sym typeface="+mn-ea"/>
            </a:endParaRPr>
          </a:p>
        </p:txBody>
      </p:sp>
      <p:sp>
        <p:nvSpPr>
          <p:cNvPr id="104928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316" name="标题 1"/>
          <p:cNvSpPr>
            <a:spLocks noGrp="1"/>
          </p:cNvSpPr>
          <p:nvPr>
            <p:ph type="title"/>
          </p:nvPr>
        </p:nvSpPr>
        <p:spPr/>
        <p:txBody>
          <a:bodyPr/>
          <a:p>
            <a:r>
              <a:rPr altLang="en-US" lang="zh-CN"/>
              <a:t>市场竞争格局</a:t>
            </a:r>
            <a:endParaRPr altLang="en-US" lang="zh-CN"/>
          </a:p>
        </p:txBody>
      </p:sp>
      <p:sp>
        <p:nvSpPr>
          <p:cNvPr id="104931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2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2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2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2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3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3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3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4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竞争者数量及类型</a:t>
            </a:r>
            <a:endParaRPr altLang="en-US" dirty="0" sz="1200" lang="zh-CN" spc="150">
              <a:solidFill>
                <a:schemeClr val="tx1">
                  <a:lumMod val="65000"/>
                  <a:lumOff val="35000"/>
                </a:schemeClr>
              </a:solidFill>
              <a:latin typeface="+mn-ea"/>
              <a:sym typeface="+mn-ea"/>
            </a:endParaRPr>
          </a:p>
        </p:txBody>
      </p:sp>
      <p:sp>
        <p:nvSpPr>
          <p:cNvPr id="104935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未来竞争趋势预测</a:t>
            </a:r>
            <a:endParaRPr altLang="en-US" dirty="0" sz="1200" lang="zh-CN" spc="150">
              <a:solidFill>
                <a:schemeClr val="tx1">
                  <a:lumMod val="65000"/>
                  <a:lumOff val="35000"/>
                </a:schemeClr>
              </a:solidFill>
              <a:latin typeface="+mn-ea"/>
              <a:sym typeface="+mn-ea"/>
            </a:endParaRPr>
          </a:p>
        </p:txBody>
      </p:sp>
      <p:sp>
        <p:nvSpPr>
          <p:cNvPr id="104935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竞争格局分析（例如：市场集中度、竞争者优势与劣势等）</a:t>
            </a:r>
            <a:endParaRPr altLang="en-US" dirty="0" sz="1200" lang="zh-CN" spc="150">
              <a:solidFill>
                <a:schemeClr val="tx1">
                  <a:lumMod val="65000"/>
                  <a:lumOff val="35000"/>
                </a:schemeClr>
              </a:solidFill>
              <a:latin typeface="+mn-ea"/>
              <a:sym typeface="+mn-ea"/>
            </a:endParaRPr>
          </a:p>
        </p:txBody>
      </p:sp>
      <p:sp>
        <p:nvSpPr>
          <p:cNvPr id="104936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市场份额分布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96" name="标题 1"/>
          <p:cNvSpPr>
            <a:spLocks noGrp="1"/>
          </p:cNvSpPr>
          <p:nvPr>
            <p:ph type="title"/>
          </p:nvPr>
        </p:nvSpPr>
        <p:spPr/>
        <p:txBody>
          <a:bodyPr/>
          <a:p>
            <a:r>
              <a:rPr altLang="en-US" lang="zh-CN"/>
              <a:t>行业发展趋势</a:t>
            </a:r>
            <a:endParaRPr altLang="en-US" lang="zh-CN"/>
          </a:p>
        </p:txBody>
      </p:sp>
      <p:sp>
        <p:nvSpPr>
          <p:cNvPr id="104939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电动化趋势：公共交通工具将逐步电动化，减少对环境的污染</a:t>
            </a:r>
            <a:endParaRPr altLang="en-US" dirty="0" sz="2000" lang="zh-CN" spc="150">
              <a:solidFill>
                <a:schemeClr val="tx1">
                  <a:lumMod val="85000"/>
                  <a:lumOff val="15000"/>
                </a:schemeClr>
              </a:solidFill>
              <a:latin typeface="+mn-ea"/>
              <a:sym typeface="+mn-ea"/>
            </a:endParaRPr>
          </a:p>
        </p:txBody>
      </p:sp>
      <p:sp>
        <p:nvSpPr>
          <p:cNvPr id="104940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智能化趋势：公共交通将逐步实现智能化管理，提高运营效率</a:t>
            </a:r>
            <a:endParaRPr altLang="en-US" dirty="0" sz="2000" lang="zh-CN" spc="150">
              <a:solidFill>
                <a:schemeClr val="tx1">
                  <a:lumMod val="85000"/>
                  <a:lumOff val="15000"/>
                </a:schemeClr>
              </a:solidFill>
              <a:latin typeface="+mn-ea"/>
              <a:sym typeface="+mn-ea"/>
            </a:endParaRPr>
          </a:p>
        </p:txBody>
      </p:sp>
      <p:sp>
        <p:nvSpPr>
          <p:cNvPr id="104941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多元化趋势：公共交通将呈现多元化发展，包括地铁、公交、共享单车等多种形式</a:t>
            </a:r>
            <a:endParaRPr altLang="en-US" dirty="0" sz="2000" lang="zh-CN" spc="150">
              <a:solidFill>
                <a:schemeClr val="tx1">
                  <a:lumMod val="85000"/>
                  <a:lumOff val="15000"/>
                </a:schemeClr>
              </a:solidFill>
              <a:latin typeface="+mn-ea"/>
              <a:sym typeface="+mn-ea"/>
            </a:endParaRPr>
          </a:p>
        </p:txBody>
      </p:sp>
      <p:sp>
        <p:nvSpPr>
          <p:cNvPr id="104941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网络化趋势：公共交通将形成网络化布局，方便市民出行</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56" name="标题 1"/>
          <p:cNvSpPr>
            <a:spLocks noGrp="1"/>
          </p:cNvSpPr>
          <p:nvPr>
            <p:ph type="title"/>
          </p:nvPr>
        </p:nvSpPr>
        <p:spPr/>
        <p:txBody>
          <a:bodyPr/>
          <a:p>
            <a:r>
              <a:rPr altLang="en-US" lang="zh-CN"/>
              <a:t>未来市场预测</a:t>
            </a:r>
            <a:endParaRPr altLang="en-US" lang="zh-CN"/>
          </a:p>
        </p:txBody>
      </p:sp>
      <p:sp>
        <p:nvSpPr>
          <p:cNvPr id="104945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公共交通工具数量增长：随着城市人口增长和城市化进程加速，公共交通工具数量将不断增加。</a:t>
            </a:r>
            <a:endParaRPr altLang="en-US" dirty="0" sz="1200" lang="zh-CN" spc="150">
              <a:solidFill>
                <a:schemeClr val="tx1">
                  <a:lumMod val="65000"/>
                  <a:lumOff val="35000"/>
                </a:schemeClr>
              </a:solidFill>
              <a:latin typeface="+mn-ea"/>
              <a:sym typeface="+mn-ea"/>
            </a:endParaRPr>
          </a:p>
        </p:txBody>
      </p:sp>
      <p:sp>
        <p:nvSpPr>
          <p:cNvPr id="104946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技术创新推动市场发展：自动驾驶、智能调度等新技术的应用将提升公共交通的效率和便利性，推动市场发展。</a:t>
            </a:r>
            <a:endParaRPr altLang="en-US" dirty="0" sz="1200" lang="zh-CN" spc="150">
              <a:solidFill>
                <a:schemeClr val="tx1">
                  <a:lumMod val="65000"/>
                  <a:lumOff val="35000"/>
                </a:schemeClr>
              </a:solidFill>
              <a:latin typeface="+mn-ea"/>
              <a:sym typeface="+mn-ea"/>
            </a:endParaRPr>
          </a:p>
        </p:txBody>
      </p:sp>
      <p:sp>
        <p:nvSpPr>
          <p:cNvPr id="104946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政策支持助力市场拓展：政府将继续加大对公共交通行业的支持力度，通过政策扶持和投资引导，推动市场拓展。</a:t>
            </a:r>
            <a:endParaRPr altLang="en-US" dirty="0" sz="1200" lang="zh-CN" spc="150">
              <a:solidFill>
                <a:schemeClr val="tx1">
                  <a:lumMod val="65000"/>
                  <a:lumOff val="35000"/>
                </a:schemeClr>
              </a:solidFill>
              <a:latin typeface="+mn-ea"/>
              <a:sym typeface="+mn-ea"/>
            </a:endParaRPr>
          </a:p>
        </p:txBody>
      </p:sp>
      <p:sp>
        <p:nvSpPr>
          <p:cNvPr id="104946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市场竞争格局加剧：随着市场的不断扩大和竞争的加剧，企业将面临更大的挑战和机遇。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500" name="标题"/>
          <p:cNvSpPr>
            <a:spLocks noGrp="1"/>
          </p:cNvSpPr>
          <p:nvPr>
            <p:ph type="title"/>
            <p:custDataLst>
              <p:tags r:id="rId1"/>
            </p:custDataLst>
          </p:nvPr>
        </p:nvSpPr>
        <p:spPr/>
        <p:txBody>
          <a:bodyPr>
            <a:normAutofit fontScale="90000"/>
          </a:bodyPr>
          <a:p>
            <a:r>
              <a:rPr altLang="en-US" dirty="0" lang="zh-CN"/>
              <a:t>公共交通运输行业投资前景预测</a:t>
            </a:r>
            <a:endParaRPr altLang="en-US" dirty="0" lang="zh-CN"/>
          </a:p>
        </p:txBody>
      </p:sp>
      <p:sp>
        <p:nvSpPr>
          <p:cNvPr id="1049502"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62" name="标题 1"/>
          <p:cNvSpPr>
            <a:spLocks noGrp="1"/>
          </p:cNvSpPr>
          <p:nvPr>
            <p:ph type="title"/>
          </p:nvPr>
        </p:nvSpPr>
        <p:spPr/>
        <p:txBody>
          <a:bodyPr/>
          <a:p>
            <a:r>
              <a:rPr altLang="en-US" lang="zh-CN"/>
              <a:t>投资机会分析</a:t>
            </a:r>
            <a:endParaRPr altLang="en-US" lang="zh-CN"/>
          </a:p>
        </p:txBody>
      </p:sp>
      <p:sp>
        <p:nvSpPr>
          <p:cNvPr id="104956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6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6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7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7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8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8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9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政策支持：政府对公共交通运输行业的政策扶持和投资力度</a:t>
            </a:r>
            <a:endParaRPr altLang="en-US" dirty="0" sz="1200" lang="zh-CN" spc="150">
              <a:solidFill>
                <a:schemeClr val="tx1">
                  <a:lumMod val="65000"/>
                  <a:lumOff val="35000"/>
                </a:schemeClr>
              </a:solidFill>
              <a:latin typeface="+mn-ea"/>
              <a:sym typeface="+mn-ea"/>
            </a:endParaRPr>
          </a:p>
        </p:txBody>
      </p:sp>
      <p:sp>
        <p:nvSpPr>
          <p:cNvPr id="104960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产业链整合：公共交通运输行业产业链整合和优化带来的投资机会</a:t>
            </a:r>
            <a:endParaRPr altLang="en-US" dirty="0" sz="1200" lang="zh-CN" spc="150">
              <a:solidFill>
                <a:schemeClr val="tx1">
                  <a:lumMod val="65000"/>
                  <a:lumOff val="35000"/>
                </a:schemeClr>
              </a:solidFill>
              <a:latin typeface="+mn-ea"/>
              <a:sym typeface="+mn-ea"/>
            </a:endParaRPr>
          </a:p>
        </p:txBody>
      </p:sp>
      <p:sp>
        <p:nvSpPr>
          <p:cNvPr id="104960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市场需求：公共交通运输市场的需求增长和消费升级带来的投资机会</a:t>
            </a:r>
            <a:endParaRPr altLang="en-US" dirty="0" sz="1200" lang="zh-CN" spc="150">
              <a:solidFill>
                <a:schemeClr val="tx1">
                  <a:lumMod val="65000"/>
                  <a:lumOff val="35000"/>
                </a:schemeClr>
              </a:solidFill>
              <a:latin typeface="+mn-ea"/>
              <a:sym typeface="+mn-ea"/>
            </a:endParaRPr>
          </a:p>
        </p:txBody>
      </p:sp>
      <p:sp>
        <p:nvSpPr>
          <p:cNvPr id="104960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技术创新：公共交通运输行业的技术创新和智能化发展带来的投资机会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642" name="标题 1"/>
          <p:cNvSpPr>
            <a:spLocks noGrp="1"/>
          </p:cNvSpPr>
          <p:nvPr>
            <p:ph type="title"/>
          </p:nvPr>
        </p:nvSpPr>
        <p:spPr/>
        <p:txBody>
          <a:bodyPr/>
          <a:p>
            <a:r>
              <a:rPr altLang="en-US" lang="zh-CN"/>
              <a:t>投资风险评估</a:t>
            </a:r>
            <a:endParaRPr altLang="en-US" lang="zh-CN"/>
          </a:p>
        </p:txBody>
      </p:sp>
      <p:sp>
        <p:nvSpPr>
          <p:cNvPr id="104964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政策风险：政府政策变化对公共交通运输行业的影响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5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市场风险：市场竞争激烈，企业盈利能力面临挑战</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5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技术风险：新技术的发展对公共交通运输行业的冲击和影响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6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运营风险：企业运营管理不善、服务质量不稳定等风险</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702" name="标题 1"/>
          <p:cNvSpPr>
            <a:spLocks noGrp="1"/>
          </p:cNvSpPr>
          <p:nvPr>
            <p:ph type="title"/>
          </p:nvPr>
        </p:nvSpPr>
        <p:spPr/>
        <p:txBody>
          <a:bodyPr/>
          <a:p>
            <a:r>
              <a:rPr altLang="en-US" lang="zh-CN"/>
              <a:t>投资回报预测</a:t>
            </a:r>
            <a:endParaRPr altLang="en-US" lang="zh-CN"/>
          </a:p>
        </p:txBody>
      </p:sp>
      <p:sp>
        <p:nvSpPr>
          <p:cNvPr id="104970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投资回报率：预计在未来几年内，公共交通运输行业的投资回报率将保持稳定增长。</a:t>
            </a:r>
            <a:endParaRPr altLang="en-US" dirty="0" sz="1200" lang="zh-CN" spc="150">
              <a:solidFill>
                <a:schemeClr val="tx1">
                  <a:lumMod val="85000"/>
                  <a:lumOff val="15000"/>
                </a:schemeClr>
              </a:solidFill>
              <a:latin typeface="+mn-ea"/>
              <a:sym typeface="+mn-ea"/>
            </a:endParaRPr>
          </a:p>
        </p:txBody>
      </p:sp>
      <p:sp>
        <p:nvSpPr>
          <p:cNvPr id="104970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投资风险：公共交通运输行业投资风险相对较低，具有稳定的收益和较低的市场波动性。</a:t>
            </a:r>
            <a:endParaRPr altLang="en-US" dirty="0" sz="1200" lang="zh-CN" spc="150">
              <a:solidFill>
                <a:schemeClr val="tx1">
                  <a:lumMod val="85000"/>
                  <a:lumOff val="15000"/>
                </a:schemeClr>
              </a:solidFill>
              <a:latin typeface="+mn-ea"/>
              <a:sym typeface="+mn-ea"/>
            </a:endParaRPr>
          </a:p>
        </p:txBody>
      </p:sp>
      <p:sp>
        <p:nvSpPr>
          <p:cNvPr id="104971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投资机会：随着城市化进程加速和交通需求的增长，公共交通运输行业将迎来更多的投资机会。</a:t>
            </a:r>
            <a:endParaRPr altLang="en-US" dirty="0" sz="1200" lang="zh-CN" spc="150">
              <a:solidFill>
                <a:schemeClr val="tx1">
                  <a:lumMod val="85000"/>
                  <a:lumOff val="15000"/>
                </a:schemeClr>
              </a:solidFill>
              <a:latin typeface="+mn-ea"/>
              <a:sym typeface="+mn-ea"/>
            </a:endParaRPr>
          </a:p>
        </p:txBody>
      </p:sp>
      <p:sp>
        <p:nvSpPr>
          <p:cNvPr id="104971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投资建议：投资者可以通过关注具有竞争优势和良好治理结构的公共交通运输企业，以获取长期稳定的投资回报。</a:t>
            </a:r>
            <a:endParaRPr altLang="en-US" dirty="0" sz="1200" lang="zh-CN" spc="150">
              <a:solidFill>
                <a:schemeClr val="tx1">
                  <a:lumMod val="85000"/>
                  <a:lumOff val="15000"/>
                </a:schemeClr>
              </a:solidFill>
              <a:latin typeface="+mn-ea"/>
              <a:sym typeface="+mn-ea"/>
            </a:endParaRPr>
          </a:p>
        </p:txBody>
      </p:sp>
      <p:sp>
        <p:nvSpPr>
          <p:cNvPr id="104972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762" name="标题 1"/>
          <p:cNvSpPr>
            <a:spLocks noGrp="1"/>
          </p:cNvSpPr>
          <p:nvPr>
            <p:ph type="title"/>
          </p:nvPr>
        </p:nvSpPr>
        <p:spPr/>
        <p:txBody>
          <a:bodyPr/>
          <a:p>
            <a:r>
              <a:rPr altLang="en-US" lang="zh-CN"/>
              <a:t>投资建议</a:t>
            </a:r>
            <a:endParaRPr altLang="en-US" lang="zh-CN"/>
          </a:p>
        </p:txBody>
      </p:sp>
      <p:sp>
        <p:nvSpPr>
          <p:cNvPr id="104976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关注政策动向，把握投资机会</a:t>
            </a:r>
            <a:endParaRPr altLang="en-US" dirty="0" sz="2000" lang="zh-CN" spc="150">
              <a:solidFill>
                <a:schemeClr val="tx1">
                  <a:lumMod val="85000"/>
                  <a:lumOff val="15000"/>
                </a:schemeClr>
              </a:solidFill>
              <a:latin typeface="+mn-ea"/>
              <a:sym typeface="+mn-ea"/>
            </a:endParaRPr>
          </a:p>
        </p:txBody>
      </p:sp>
      <p:sp>
        <p:nvSpPr>
          <p:cNvPr id="104977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深入研究行业趋势，选择具有发展潜力的领域</a:t>
            </a:r>
            <a:endParaRPr altLang="en-US" dirty="0" sz="2000" lang="zh-CN" spc="150">
              <a:solidFill>
                <a:schemeClr val="tx1">
                  <a:lumMod val="85000"/>
                  <a:lumOff val="15000"/>
                </a:schemeClr>
              </a:solidFill>
              <a:latin typeface="+mn-ea"/>
              <a:sym typeface="+mn-ea"/>
            </a:endParaRPr>
          </a:p>
        </p:txBody>
      </p:sp>
      <p:sp>
        <p:nvSpPr>
          <p:cNvPr id="104977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多元化投资组合，降低风险</a:t>
            </a:r>
            <a:endParaRPr altLang="en-US" dirty="0" sz="2000" lang="zh-CN" spc="150">
              <a:solidFill>
                <a:schemeClr val="tx1">
                  <a:lumMod val="85000"/>
                  <a:lumOff val="15000"/>
                </a:schemeClr>
              </a:solidFill>
              <a:latin typeface="+mn-ea"/>
              <a:sym typeface="+mn-ea"/>
            </a:endParaRPr>
          </a:p>
        </p:txBody>
      </p:sp>
      <p:sp>
        <p:nvSpPr>
          <p:cNvPr id="104978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关注技术创新，寻找新的增长点</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822" name="标题"/>
          <p:cNvSpPr>
            <a:spLocks noGrp="1"/>
          </p:cNvSpPr>
          <p:nvPr>
            <p:ph type="title"/>
            <p:custDataLst>
              <p:tags r:id="rId1"/>
            </p:custDataLst>
          </p:nvPr>
        </p:nvSpPr>
        <p:spPr/>
        <p:txBody>
          <a:bodyPr>
            <a:normAutofit fontScale="90000"/>
          </a:bodyPr>
          <a:p>
            <a:r>
              <a:rPr altLang="en-US" dirty="0" lang="zh-CN"/>
              <a:t>公共交通运输行业面临的挑战和机遇</a:t>
            </a:r>
            <a:endParaRPr altLang="en-US" dirty="0" lang="zh-CN"/>
          </a:p>
        </p:txBody>
      </p:sp>
      <p:sp>
        <p:nvSpPr>
          <p:cNvPr id="1049824"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884" name="标题 1"/>
          <p:cNvSpPr>
            <a:spLocks noGrp="1"/>
          </p:cNvSpPr>
          <p:nvPr>
            <p:ph type="title"/>
          </p:nvPr>
        </p:nvSpPr>
        <p:spPr/>
        <p:txBody>
          <a:bodyPr/>
          <a:p>
            <a:r>
              <a:rPr altLang="en-US" lang="zh-CN"/>
              <a:t>面临的挑战</a:t>
            </a:r>
            <a:endParaRPr altLang="en-US" lang="zh-CN"/>
          </a:p>
        </p:txBody>
      </p:sp>
      <p:sp>
        <p:nvSpPr>
          <p:cNvPr id="104988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8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9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环境污染：公共交通运输排放的污染物对环境造成的影响</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9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9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9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交通拥堵：城市交通拥堵问题对公共交通运输的影响</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9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运营成本：公共交通运输企业的运营成本压力和如何降低成本</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0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8" name="TextBox 2"/>
          <p:cNvSpPr txBox="1"/>
          <p:nvPr>
            <p:custDataLst>
              <p:tags r:id="rId12"/>
            </p:custDataLst>
          </p:nvPr>
        </p:nvSpPr>
        <p:spPr>
          <a:xfrm>
            <a:off x="9021280"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技术更新：公共交通运输行业面临的技术更新和升级的压力与挑战</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944" name="标题 1"/>
          <p:cNvSpPr>
            <a:spLocks noGrp="1"/>
          </p:cNvSpPr>
          <p:nvPr>
            <p:ph type="title"/>
          </p:nvPr>
        </p:nvSpPr>
        <p:spPr/>
        <p:txBody>
          <a:bodyPr/>
          <a:p>
            <a:r>
              <a:rPr altLang="en-US" lang="zh-CN"/>
              <a:t>面临的机遇</a:t>
            </a:r>
            <a:endParaRPr altLang="en-US" lang="zh-CN"/>
          </a:p>
        </p:txBody>
      </p:sp>
      <p:sp>
        <p:nvSpPr>
          <p:cNvPr id="104994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市场需求：随着城市化进程的加速和人们出行需求的增加，公共交通运输行业将迎来更大的市场需求。</a:t>
            </a:r>
            <a:endParaRPr altLang="zh-CN" dirty="0" lang="en-US">
              <a:solidFill>
                <a:schemeClr val="dk1">
                  <a:lumMod val="80000"/>
                  <a:lumOff val="20000"/>
                </a:schemeClr>
              </a:solidFill>
              <a:latin typeface="+mn-ea"/>
              <a:sym typeface="+mn-ea"/>
            </a:endParaRPr>
          </a:p>
        </p:txBody>
      </p:sp>
      <p:sp>
        <p:nvSpPr>
          <p:cNvPr id="104995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政策支持：政府出台相关政策，鼓励公共交通运输行业的发展。</a:t>
            </a:r>
            <a:endParaRPr altLang="en-US" dirty="0" sz="1600" lang="zh-CN">
              <a:solidFill>
                <a:schemeClr val="dk1">
                  <a:lumMod val="80000"/>
                  <a:lumOff val="20000"/>
                </a:schemeClr>
              </a:solidFill>
              <a:latin typeface="+mn-ea"/>
              <a:sym typeface="+mn-ea"/>
            </a:endParaRPr>
          </a:p>
        </p:txBody>
      </p:sp>
      <p:sp>
        <p:nvSpPr>
          <p:cNvPr id="104996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技术创新：随着科技的不断进步，公共交通运输行业将迎来更多的发展机遇。</a:t>
            </a:r>
            <a:endParaRPr altLang="en-US" dirty="0" sz="1600" lang="zh-CN">
              <a:solidFill>
                <a:schemeClr val="dk1">
                  <a:lumMod val="80000"/>
                  <a:lumOff val="20000"/>
                </a:schemeClr>
              </a:solidFill>
              <a:latin typeface="+mn-ea"/>
              <a:sym typeface="+mn-ea"/>
            </a:endParaRPr>
          </a:p>
        </p:txBody>
      </p:sp>
      <p:sp>
        <p:nvSpPr>
          <p:cNvPr id="104997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环保需求：随着环保意识的提高，公共交通运输行业将迎来更多的环保需求和机遇。</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50012" name="标题 1"/>
          <p:cNvSpPr>
            <a:spLocks noGrp="1"/>
          </p:cNvSpPr>
          <p:nvPr>
            <p:ph type="title"/>
          </p:nvPr>
        </p:nvSpPr>
        <p:spPr/>
        <p:txBody>
          <a:bodyPr/>
          <a:p>
            <a:r>
              <a:rPr altLang="en-US" lang="zh-CN"/>
              <a:t>应对策略和建议</a:t>
            </a:r>
            <a:endParaRPr altLang="en-US" lang="zh-CN"/>
          </a:p>
        </p:txBody>
      </p:sp>
      <p:sp>
        <p:nvSpPr>
          <p:cNvPr id="105001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提升服务质量：通过技术创新和服务升级，提高公共交通运输的便捷性和舒适度，满足消费者需求。</a:t>
            </a:r>
            <a:endParaRPr altLang="en-US" dirty="0" sz="1200" lang="zh-CN" spc="150">
              <a:solidFill>
                <a:schemeClr val="tx1">
                  <a:lumMod val="65000"/>
                  <a:lumOff val="35000"/>
                </a:schemeClr>
              </a:solidFill>
              <a:latin typeface="+mn-ea"/>
              <a:sym typeface="+mn-ea"/>
            </a:endParaRPr>
          </a:p>
        </p:txBody>
      </p:sp>
      <p:sp>
        <p:nvSpPr>
          <p:cNvPr id="105001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加强基础设施建设：加大投入，完善公共交通网络，提高运输效率。</a:t>
            </a:r>
            <a:endParaRPr altLang="en-US" dirty="0" sz="1200" lang="zh-CN" spc="150">
              <a:solidFill>
                <a:schemeClr val="tx1">
                  <a:lumMod val="65000"/>
                  <a:lumOff val="35000"/>
                </a:schemeClr>
              </a:solidFill>
              <a:latin typeface="+mn-ea"/>
              <a:sym typeface="+mn-ea"/>
            </a:endParaRPr>
          </a:p>
        </p:txBody>
      </p:sp>
      <p:sp>
        <p:nvSpPr>
          <p:cNvPr id="105001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推动绿色出行：鼓励使用新能源公共交通工具，减少排放，保护环境。</a:t>
            </a:r>
            <a:endParaRPr altLang="en-US" dirty="0" sz="1200" lang="zh-CN" spc="150">
              <a:solidFill>
                <a:schemeClr val="tx1">
                  <a:lumMod val="65000"/>
                  <a:lumOff val="35000"/>
                </a:schemeClr>
              </a:solidFill>
              <a:latin typeface="+mn-ea"/>
              <a:sym typeface="+mn-ea"/>
            </a:endParaRPr>
          </a:p>
        </p:txBody>
      </p:sp>
      <p:sp>
        <p:nvSpPr>
          <p:cNvPr id="105002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创新管理模式：运用大数据、人工智能等技术手段，优化调度和运营管理，提高运营效率。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50056" name="标题"/>
          <p:cNvSpPr>
            <a:spLocks noGrp="1"/>
          </p:cNvSpPr>
          <p:nvPr>
            <p:ph type="title"/>
            <p:custDataLst>
              <p:tags r:id="rId1"/>
            </p:custDataLst>
          </p:nvPr>
        </p:nvSpPr>
        <p:spPr/>
        <p:txBody>
          <a:bodyPr>
            <a:normAutofit fontScale="90000"/>
          </a:bodyPr>
          <a:p>
            <a:r>
              <a:rPr altLang="en-US" dirty="0" lang="zh-CN"/>
              <a:t>公共交通运输行业的创新发展</a:t>
            </a:r>
            <a:endParaRPr altLang="en-US" dirty="0" lang="zh-CN"/>
          </a:p>
        </p:txBody>
      </p:sp>
      <p:sp>
        <p:nvSpPr>
          <p:cNvPr id="1050058"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118" name="标题 1"/>
          <p:cNvSpPr>
            <a:spLocks noGrp="1"/>
          </p:cNvSpPr>
          <p:nvPr>
            <p:ph type="title"/>
          </p:nvPr>
        </p:nvSpPr>
        <p:spPr/>
        <p:txBody>
          <a:bodyPr/>
          <a:p>
            <a:r>
              <a:rPr altLang="en-US" lang="zh-CN"/>
              <a:t>技术创新</a:t>
            </a:r>
            <a:endParaRPr altLang="en-US" lang="zh-CN"/>
          </a:p>
        </p:txBody>
      </p:sp>
      <p:sp>
        <p:nvSpPr>
          <p:cNvPr id="105012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4" name="TextBox 2"/>
          <p:cNvSpPr txBox="1"/>
          <p:nvPr>
            <p:custDataLst>
              <p:tags r:id="rId3"/>
            </p:custDataLst>
          </p:nvPr>
        </p:nvSpPr>
        <p:spPr>
          <a:xfrm>
            <a:off x="986772"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自动驾驶技术：公共交通系统中的自动驾驶技术正在不断发展，以提高安全性、效率和舒适度。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2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30" name="TextBox 2"/>
          <p:cNvSpPr txBox="1"/>
          <p:nvPr>
            <p:custDataLst>
              <p:tags r:id="rId6"/>
            </p:custDataLst>
          </p:nvPr>
        </p:nvSpPr>
        <p:spPr>
          <a:xfrm>
            <a:off x="3669017"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智能交通系统：通过大数据、云计算和物联网等技术，实现实时交通信息共享、优化路线规划和提高运输效率。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3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3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36" name="TextBox 2"/>
          <p:cNvSpPr txBox="1"/>
          <p:nvPr>
            <p:custDataLst>
              <p:tags r:id="rId9"/>
            </p:custDataLst>
          </p:nvPr>
        </p:nvSpPr>
        <p:spPr>
          <a:xfrm>
            <a:off x="6348206" y="3068798"/>
            <a:ext cx="2184713" cy="1764137"/>
          </a:xfrm>
          <a:prstGeom prst="rect"/>
          <a:noFill/>
        </p:spPr>
        <p:txBody>
          <a:bodyPr rtlCol="0" wrap="square">
            <a:normAutofit fontScale="7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电动汽车技术：随着电动汽车技术的不断进步，公共交通系统正逐步转向电动化，以降低排放、提高环保性能。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3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4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4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rPr>
              <a:t>5G通信技术：5G通信技术的应用将为公共交通提供更快速、更稳定的数据传输，提升乘客出行体验。</a:t>
            </a:r>
            <a:endParaRPr altLang="en-US" dirty="0" sz="14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178" name="标题 1"/>
          <p:cNvSpPr>
            <a:spLocks noGrp="1"/>
          </p:cNvSpPr>
          <p:nvPr>
            <p:ph type="title"/>
          </p:nvPr>
        </p:nvSpPr>
        <p:spPr/>
        <p:txBody>
          <a:bodyPr/>
          <a:p>
            <a:r>
              <a:rPr altLang="en-US" lang="zh-CN"/>
              <a:t>服务创新</a:t>
            </a:r>
            <a:endParaRPr altLang="en-US" lang="zh-CN"/>
          </a:p>
        </p:txBody>
      </p:sp>
      <p:sp>
        <p:nvSpPr>
          <p:cNvPr id="105018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智能化服务：利用大数据、人工智能等技术提升服务效率和质量</a:t>
            </a:r>
            <a:endParaRPr altLang="en-US" dirty="0" sz="1200" lang="zh-CN" spc="150">
              <a:solidFill>
                <a:schemeClr val="tx1">
                  <a:lumMod val="85000"/>
                  <a:lumOff val="15000"/>
                </a:schemeClr>
              </a:solidFill>
              <a:latin typeface="+mn-ea"/>
              <a:sym typeface="+mn-ea"/>
            </a:endParaRPr>
          </a:p>
        </p:txBody>
      </p:sp>
      <p:sp>
        <p:nvSpPr>
          <p:cNvPr id="105018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个性化服务：满足不同乘客的个性化需求，提供定制化服务</a:t>
            </a:r>
            <a:endParaRPr altLang="en-US" dirty="0" sz="1200" lang="zh-CN" spc="150">
              <a:solidFill>
                <a:schemeClr val="tx1">
                  <a:lumMod val="85000"/>
                  <a:lumOff val="15000"/>
                </a:schemeClr>
              </a:solidFill>
              <a:latin typeface="+mn-ea"/>
              <a:sym typeface="+mn-ea"/>
            </a:endParaRPr>
          </a:p>
        </p:txBody>
      </p:sp>
      <p:sp>
        <p:nvSpPr>
          <p:cNvPr id="105018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绿色化服务：推广新能源汽车、优化能源结构，降低碳排放</a:t>
            </a:r>
            <a:endParaRPr altLang="en-US" dirty="0" sz="1200" lang="zh-CN" spc="150">
              <a:solidFill>
                <a:schemeClr val="tx1">
                  <a:lumMod val="85000"/>
                  <a:lumOff val="15000"/>
                </a:schemeClr>
              </a:solidFill>
              <a:latin typeface="+mn-ea"/>
              <a:sym typeface="+mn-ea"/>
            </a:endParaRPr>
          </a:p>
        </p:txBody>
      </p:sp>
      <p:sp>
        <p:nvSpPr>
          <p:cNvPr id="105019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9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共享化服务：推动共享单车、共享汽车等新型交通方式的发展</a:t>
            </a:r>
            <a:endParaRPr altLang="en-US" dirty="0" sz="1200" lang="zh-CN" spc="150">
              <a:solidFill>
                <a:schemeClr val="tx1">
                  <a:lumMod val="85000"/>
                  <a:lumOff val="15000"/>
                </a:schemeClr>
              </a:solidFill>
              <a:latin typeface="+mn-ea"/>
              <a:sym typeface="+mn-ea"/>
            </a:endParaRPr>
          </a:p>
        </p:txBody>
      </p:sp>
      <p:sp>
        <p:nvSpPr>
          <p:cNvPr id="105020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0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238" name="标题 1"/>
          <p:cNvSpPr>
            <a:spLocks noGrp="1"/>
          </p:cNvSpPr>
          <p:nvPr>
            <p:ph type="title"/>
          </p:nvPr>
        </p:nvSpPr>
        <p:spPr/>
        <p:txBody>
          <a:bodyPr/>
          <a:p>
            <a:r>
              <a:rPr altLang="en-US" lang="zh-CN"/>
              <a:t>模式创新</a:t>
            </a:r>
            <a:endParaRPr altLang="en-US" lang="zh-CN"/>
          </a:p>
        </p:txBody>
      </p:sp>
      <p:sp>
        <p:nvSpPr>
          <p:cNvPr id="105024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4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4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4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4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网约车：通过互联网平台预约出租车或专车服务，提高出行效率</a:t>
            </a:r>
            <a:endParaRPr altLang="en-US" sz="1400" lang="zh-CN" spc="150">
              <a:solidFill>
                <a:schemeClr val="tx1"/>
              </a:solidFill>
              <a:effectLst/>
              <a:latin typeface="+mn-ea"/>
              <a:sym typeface="+mn-ea"/>
            </a:endParaRPr>
          </a:p>
        </p:txBody>
      </p:sp>
      <p:sp>
        <p:nvSpPr>
          <p:cNvPr id="105025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共享单车：提供便捷的出行方式，缓解城市交通压力</a:t>
            </a:r>
            <a:endParaRPr altLang="en-US" dirty="0" sz="1400" lang="zh-CN" spc="150">
              <a:solidFill>
                <a:schemeClr val="tx1"/>
              </a:solidFill>
              <a:effectLst/>
              <a:latin typeface="+mn-ea"/>
              <a:sym typeface="+mn-ea"/>
            </a:endParaRPr>
          </a:p>
        </p:txBody>
      </p:sp>
      <p:sp>
        <p:nvSpPr>
          <p:cNvPr id="105025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自动驾驶技术：通过高科技手段实现车辆自主驾驶，提高交通安全性与效率</a:t>
            </a:r>
            <a:endParaRPr altLang="en-US" sz="1400" lang="zh-CN" spc="150">
              <a:solidFill>
                <a:schemeClr val="tx1"/>
              </a:solidFill>
              <a:effectLst/>
              <a:latin typeface="+mn-ea"/>
              <a:sym typeface="+mn-ea"/>
            </a:endParaRPr>
          </a:p>
        </p:txBody>
      </p:sp>
      <p:sp>
        <p:nvSpPr>
          <p:cNvPr id="105025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新能源汽车：采用环保能源，降低碳排放，促进可持续发展</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290" name="标题 1"/>
          <p:cNvSpPr>
            <a:spLocks noGrp="1"/>
          </p:cNvSpPr>
          <p:nvPr>
            <p:ph type="title"/>
          </p:nvPr>
        </p:nvSpPr>
        <p:spPr/>
        <p:txBody>
          <a:bodyPr/>
          <a:p>
            <a:r>
              <a:rPr altLang="en-US" lang="zh-CN"/>
              <a:t>管理创新</a:t>
            </a:r>
            <a:endParaRPr altLang="en-US" lang="zh-CN"/>
          </a:p>
        </p:txBody>
      </p:sp>
      <p:sp>
        <p:nvSpPr>
          <p:cNvPr id="105029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数字化管理：利用大数据、云计算等技术提高管理效率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绿色化发展：推广清洁能源，降低排放，实现可持续发展</a:t>
            </a:r>
            <a:endParaRPr dirty="0" sz="2000" err="1">
              <a:solidFill>
                <a:schemeClr val="tx1">
                  <a:lumMod val="75000"/>
                  <a:lumOff val="25000"/>
                </a:schemeClr>
              </a:solidFill>
              <a:latin typeface="+mn-ea"/>
              <a:ea typeface="+mn-ea"/>
              <a:cs typeface="+mn-ea"/>
              <a:sym typeface="+mn-lt"/>
            </a:endParaRPr>
          </a:p>
        </p:txBody>
      </p:sp>
      <p:sp>
        <p:nvSpPr>
          <p:cNvPr id="105031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1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服务化升级：提升服务质量，满足乘客多样化需求</a:t>
            </a:r>
            <a:endParaRPr dirty="0" sz="2000" err="1">
              <a:solidFill>
                <a:schemeClr val="tx1">
                  <a:lumMod val="75000"/>
                  <a:lumOff val="25000"/>
                </a:schemeClr>
              </a:solidFill>
              <a:latin typeface="+mn-ea"/>
              <a:ea typeface="+mn-ea"/>
              <a:cs typeface="+mn-ea"/>
              <a:sym typeface="+mn-lt"/>
            </a:endParaRPr>
          </a:p>
        </p:txBody>
      </p:sp>
      <p:sp>
        <p:nvSpPr>
          <p:cNvPr id="10503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智能化运营：应用人工智能、物联网等技术优化运营流程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366" name="标题"/>
          <p:cNvSpPr>
            <a:spLocks noGrp="1"/>
          </p:cNvSpPr>
          <p:nvPr>
            <p:ph type="title"/>
            <p:custDataLst>
              <p:tags r:id="rId1"/>
            </p:custDataLst>
          </p:nvPr>
        </p:nvSpPr>
        <p:spPr/>
        <p:txBody>
          <a:bodyPr>
            <a:normAutofit fontScale="90000"/>
          </a:bodyPr>
          <a:p>
            <a:r>
              <a:rPr altLang="en-US" dirty="0" lang="zh-CN"/>
              <a:t>公共交通运输行业的政策环境分析</a:t>
            </a:r>
            <a:endParaRPr altLang="en-US" dirty="0" lang="zh-CN"/>
          </a:p>
        </p:txBody>
      </p:sp>
      <p:sp>
        <p:nvSpPr>
          <p:cNvPr id="1050368"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428" name="标题 1"/>
          <p:cNvSpPr>
            <a:spLocks noGrp="1"/>
          </p:cNvSpPr>
          <p:nvPr>
            <p:ph type="title"/>
          </p:nvPr>
        </p:nvSpPr>
        <p:spPr/>
        <p:txBody>
          <a:bodyPr/>
          <a:p>
            <a:r>
              <a:rPr altLang="en-US" lang="zh-CN"/>
              <a:t>国家政策对公共交通运输行业的影响</a:t>
            </a:r>
            <a:endParaRPr altLang="en-US" lang="zh-CN"/>
          </a:p>
        </p:txBody>
      </p:sp>
      <p:sp>
        <p:nvSpPr>
          <p:cNvPr id="105043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政策支持：国家出台相关政策，鼓励公共交通运输行业的发展，提高公共交通的覆盖率和便利性。</a:t>
            </a:r>
            <a:endParaRPr altLang="en-US" dirty="0" sz="1200" lang="zh-CN" spc="150">
              <a:solidFill>
                <a:schemeClr val="tx1">
                  <a:lumMod val="65000"/>
                  <a:lumOff val="35000"/>
                </a:schemeClr>
              </a:solidFill>
              <a:latin typeface="+mn-ea"/>
              <a:sym typeface="+mn-ea"/>
            </a:endParaRPr>
          </a:p>
        </p:txBody>
      </p:sp>
      <p:sp>
        <p:nvSpPr>
          <p:cNvPr id="105043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资金投入：国家加大对公共交通运输行业的资金投入，提高公共交通设施的建设和维护水平。</a:t>
            </a:r>
            <a:endParaRPr altLang="en-US" dirty="0" sz="1200" lang="zh-CN" spc="150">
              <a:solidFill>
                <a:schemeClr val="tx1">
                  <a:lumMod val="65000"/>
                  <a:lumOff val="35000"/>
                </a:schemeClr>
              </a:solidFill>
              <a:latin typeface="+mn-ea"/>
              <a:sym typeface="+mn-ea"/>
            </a:endParaRPr>
          </a:p>
        </p:txBody>
      </p:sp>
      <p:sp>
        <p:nvSpPr>
          <p:cNvPr id="105043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科技创新：国家鼓励公共交通运输行业科技创新，推动智能化、绿色化、便捷化发展，提高公共交通的服务质量和效率。</a:t>
            </a:r>
            <a:endParaRPr altLang="en-US" dirty="0" sz="1200" lang="zh-CN" spc="150">
              <a:solidFill>
                <a:schemeClr val="tx1">
                  <a:lumMod val="65000"/>
                  <a:lumOff val="35000"/>
                </a:schemeClr>
              </a:solidFill>
              <a:latin typeface="+mn-ea"/>
              <a:sym typeface="+mn-ea"/>
            </a:endParaRPr>
          </a:p>
        </p:txBody>
      </p:sp>
      <p:sp>
        <p:nvSpPr>
          <p:cNvPr id="105043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市场竞争：国家通过政策规范公共交通运输行业的市场竞争，推动行业健康发展，防止不正当竞争和垄断行为。</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472" name="标题 1"/>
          <p:cNvSpPr>
            <a:spLocks noGrp="1"/>
          </p:cNvSpPr>
          <p:nvPr>
            <p:ph type="title"/>
          </p:nvPr>
        </p:nvSpPr>
        <p:spPr/>
        <p:txBody>
          <a:bodyPr/>
          <a:p>
            <a:r>
              <a:rPr altLang="en-US" lang="zh-CN"/>
              <a:t>国际政策对公共交通运输行业的影响</a:t>
            </a:r>
            <a:endParaRPr altLang="en-US" lang="zh-CN"/>
          </a:p>
        </p:txBody>
      </p:sp>
      <p:sp>
        <p:nvSpPr>
          <p:cNvPr id="105047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7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7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欧盟碳排放政策对公共交通的影响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8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8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美国交通基础设施法案对公共交通的投入</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48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8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中国交通强国战略对公共交通的推动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9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9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印度智能交通系统建设对公共交通的改善</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532" name="标题 1"/>
          <p:cNvSpPr>
            <a:spLocks noGrp="1"/>
          </p:cNvSpPr>
          <p:nvPr>
            <p:ph type="title"/>
          </p:nvPr>
        </p:nvSpPr>
        <p:spPr/>
        <p:txBody>
          <a:bodyPr/>
          <a:p>
            <a:r>
              <a:rPr altLang="en-US" lang="zh-CN"/>
              <a:t>政策环境变化对公共交通运输行业的影响</a:t>
            </a:r>
            <a:endParaRPr altLang="en-US" lang="zh-CN"/>
          </a:p>
        </p:txBody>
      </p:sp>
      <p:sp>
        <p:nvSpPr>
          <p:cNvPr id="1050534" name="梯形 7"/>
          <p:cNvSpPr/>
          <p:nvPr>
            <p:custDataLst>
              <p:tags r:id="rId1"/>
            </p:custDataLst>
          </p:nvPr>
        </p:nvSpPr>
        <p:spPr>
          <a:xfrm flipV="1">
            <a:off x="838200"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536" name="任意多边形: 形状 9"/>
          <p:cNvSpPr/>
          <p:nvPr>
            <p:custDataLst>
              <p:tags r:id="rId2"/>
            </p:custDataLst>
          </p:nvPr>
        </p:nvSpPr>
        <p:spPr>
          <a:xfrm>
            <a:off x="916166"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538" name="矩形: 圆顶角 10"/>
          <p:cNvSpPr/>
          <p:nvPr>
            <p:custDataLst>
              <p:tags r:id="rId3"/>
            </p:custDataLst>
          </p:nvPr>
        </p:nvSpPr>
        <p:spPr>
          <a:xfrm flipH="1">
            <a:off x="838200"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540" name="正文"/>
          <p:cNvSpPr txBox="1"/>
          <p:nvPr>
            <p:custDataLst>
              <p:tags r:id="rId4"/>
            </p:custDataLst>
          </p:nvPr>
        </p:nvSpPr>
        <p:spPr>
          <a:xfrm>
            <a:off x="961239"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政策环境的变化对公共交通运输行业的发展具有重要影响，如政府加大对公共交通的投入，可以促进公共交通的发展。</a:t>
            </a:r>
            <a:endParaRPr altLang="en-US" sz="1600" lang="zh-CN" spc="150">
              <a:solidFill>
                <a:schemeClr val="tx1">
                  <a:lumMod val="65000"/>
                  <a:lumOff val="35000"/>
                </a:schemeClr>
              </a:solidFill>
              <a:latin typeface="+mn-ea"/>
            </a:endParaRPr>
          </a:p>
        </p:txBody>
      </p:sp>
      <p:sp>
        <p:nvSpPr>
          <p:cNvPr id="1050542" name="梯形 40"/>
          <p:cNvSpPr/>
          <p:nvPr>
            <p:custDataLst>
              <p:tags r:id="rId5"/>
            </p:custDataLst>
          </p:nvPr>
        </p:nvSpPr>
        <p:spPr>
          <a:xfrm flipV="1">
            <a:off x="354567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544" name="任意多边形: 形状 41"/>
          <p:cNvSpPr/>
          <p:nvPr>
            <p:custDataLst>
              <p:tags r:id="rId6"/>
            </p:custDataLst>
          </p:nvPr>
        </p:nvSpPr>
        <p:spPr>
          <a:xfrm>
            <a:off x="3623640"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546" name="矩形: 圆顶角 42"/>
          <p:cNvSpPr/>
          <p:nvPr>
            <p:custDataLst>
              <p:tags r:id="rId7"/>
            </p:custDataLst>
          </p:nvPr>
        </p:nvSpPr>
        <p:spPr>
          <a:xfrm flipH="1">
            <a:off x="354567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548" name="正文"/>
          <p:cNvSpPr txBox="1"/>
          <p:nvPr>
            <p:custDataLst>
              <p:tags r:id="rId8"/>
            </p:custDataLst>
          </p:nvPr>
        </p:nvSpPr>
        <p:spPr>
          <a:xfrm>
            <a:off x="3668714" y="2925866"/>
            <a:ext cx="2147853" cy="2565101"/>
          </a:xfrm>
          <a:prstGeom prst="rect"/>
          <a:noFill/>
        </p:spPr>
        <p:txBody>
          <a:bodyPr anchor="t" anchorCtr="0" bIns="46800" lIns="90000" rIns="90000" rtlCol="0" tIns="46800" wrap="square">
            <a:normAutofit fontScale="93750" lnSpcReduction="20000"/>
          </a:bodyPr>
          <a:p>
            <a:pPr algn="ctr" fontAlgn="auto" indent="0">
              <a:lnSpc>
                <a:spcPct val="130000"/>
              </a:lnSpc>
              <a:spcAft>
                <a:spcPts val="1000"/>
              </a:spcAft>
            </a:pPr>
            <a:r>
              <a:rPr altLang="en-US" sz="1600" lang="zh-CN" spc="150">
                <a:solidFill>
                  <a:schemeClr val="tx1">
                    <a:lumMod val="65000"/>
                    <a:lumOff val="35000"/>
                  </a:schemeClr>
                </a:solidFill>
                <a:latin typeface="+mn-ea"/>
              </a:rPr>
              <a:t>政策环境的变化也会对公共交通运输行业的经营模式产生影响，如政府出台相关政策鼓励共享单车等新型交通方式的发展，将对传统公共交通方式造成一定冲击。</a:t>
            </a:r>
            <a:endParaRPr altLang="en-US" sz="1600" lang="zh-CN" spc="150">
              <a:solidFill>
                <a:schemeClr val="tx1">
                  <a:lumMod val="65000"/>
                  <a:lumOff val="35000"/>
                </a:schemeClr>
              </a:solidFill>
              <a:latin typeface="+mn-ea"/>
            </a:endParaRPr>
          </a:p>
        </p:txBody>
      </p:sp>
      <p:sp>
        <p:nvSpPr>
          <p:cNvPr id="1050550" name="梯形 46"/>
          <p:cNvSpPr/>
          <p:nvPr>
            <p:custDataLst>
              <p:tags r:id="rId9"/>
            </p:custDataLst>
          </p:nvPr>
        </p:nvSpPr>
        <p:spPr>
          <a:xfrm flipV="1">
            <a:off x="6253149"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552" name="任意多边形: 形状 47"/>
          <p:cNvSpPr/>
          <p:nvPr>
            <p:custDataLst>
              <p:tags r:id="rId10"/>
            </p:custDataLst>
          </p:nvPr>
        </p:nvSpPr>
        <p:spPr>
          <a:xfrm>
            <a:off x="6331115"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554" name="矩形: 圆顶角 48"/>
          <p:cNvSpPr/>
          <p:nvPr>
            <p:custDataLst>
              <p:tags r:id="rId11"/>
            </p:custDataLst>
          </p:nvPr>
        </p:nvSpPr>
        <p:spPr>
          <a:xfrm flipH="1">
            <a:off x="6253149"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556" name="正文"/>
          <p:cNvSpPr txBox="1"/>
          <p:nvPr>
            <p:custDataLst>
              <p:tags r:id="rId12"/>
            </p:custDataLst>
          </p:nvPr>
        </p:nvSpPr>
        <p:spPr>
          <a:xfrm>
            <a:off x="6376189" y="2925866"/>
            <a:ext cx="2147853" cy="2565101"/>
          </a:xfrm>
          <a:prstGeom prst="rect"/>
          <a:noFill/>
        </p:spPr>
        <p:txBody>
          <a:bodyPr anchor="t" anchorCtr="0" bIns="46800" lIns="90000" rIns="90000" rtlCol="0" tIns="46800" wrap="square">
            <a:normAutofit fontScale="93750" lnSpcReduction="20000"/>
          </a:bodyPr>
          <a:p>
            <a:pPr algn="ctr" fontAlgn="auto" indent="0">
              <a:lnSpc>
                <a:spcPct val="130000"/>
              </a:lnSpc>
              <a:spcAft>
                <a:spcPts val="1000"/>
              </a:spcAft>
            </a:pPr>
            <a:r>
              <a:rPr altLang="en-US" sz="1600" lang="zh-CN" spc="150">
                <a:solidFill>
                  <a:schemeClr val="tx1">
                    <a:lumMod val="65000"/>
                    <a:lumOff val="35000"/>
                  </a:schemeClr>
                </a:solidFill>
                <a:latin typeface="+mn-ea"/>
              </a:rPr>
              <a:t>政策环境的变化还会对公共交通运输行业的服务质量产生影响，如政府出台相关政策要求公共交通提高服务质量，将促使公共交通企业加强服务管理和创新。</a:t>
            </a:r>
            <a:endParaRPr altLang="en-US" sz="1600" lang="zh-CN" spc="150">
              <a:solidFill>
                <a:schemeClr val="tx1">
                  <a:lumMod val="65000"/>
                  <a:lumOff val="35000"/>
                </a:schemeClr>
              </a:solidFill>
              <a:latin typeface="+mn-ea"/>
            </a:endParaRPr>
          </a:p>
        </p:txBody>
      </p:sp>
      <p:sp>
        <p:nvSpPr>
          <p:cNvPr id="1050558" name="梯形 52"/>
          <p:cNvSpPr/>
          <p:nvPr>
            <p:custDataLst>
              <p:tags r:id="rId13"/>
            </p:custDataLst>
          </p:nvPr>
        </p:nvSpPr>
        <p:spPr>
          <a:xfrm flipV="1">
            <a:off x="896001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50560" name="任意多边形: 形状 53"/>
          <p:cNvSpPr/>
          <p:nvPr>
            <p:custDataLst>
              <p:tags r:id="rId14"/>
            </p:custDataLst>
          </p:nvPr>
        </p:nvSpPr>
        <p:spPr>
          <a:xfrm>
            <a:off x="9038589"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50562" name="矩形: 圆顶角 54"/>
          <p:cNvSpPr/>
          <p:nvPr>
            <p:custDataLst>
              <p:tags r:id="rId15"/>
            </p:custDataLst>
          </p:nvPr>
        </p:nvSpPr>
        <p:spPr>
          <a:xfrm flipH="1">
            <a:off x="896001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50564" name="正文"/>
          <p:cNvSpPr txBox="1"/>
          <p:nvPr>
            <p:custDataLst>
              <p:tags r:id="rId16"/>
            </p:custDataLst>
          </p:nvPr>
        </p:nvSpPr>
        <p:spPr>
          <a:xfrm>
            <a:off x="9083054" y="2925866"/>
            <a:ext cx="2147853" cy="2565101"/>
          </a:xfrm>
          <a:prstGeom prst="rect"/>
          <a:noFill/>
        </p:spPr>
        <p:txBody>
          <a:bodyPr anchor="t" anchorCtr="0" bIns="46800" lIns="90000" rIns="90000" rtlCol="0" tIns="46800" wrap="square">
            <a:normAutofit fontScale="93750" lnSpcReduction="20000"/>
          </a:bodyPr>
          <a:p>
            <a:pPr algn="ctr" fontAlgn="auto" indent="0">
              <a:lnSpc>
                <a:spcPct val="130000"/>
              </a:lnSpc>
              <a:spcAft>
                <a:spcPts val="1000"/>
              </a:spcAft>
            </a:pPr>
            <a:r>
              <a:rPr altLang="en-US" dirty="0" sz="1600" lang="zh-CN" spc="150">
                <a:solidFill>
                  <a:schemeClr val="tx1">
                    <a:lumMod val="65000"/>
                    <a:lumOff val="35000"/>
                  </a:schemeClr>
                </a:solidFill>
                <a:latin typeface="+mn-ea"/>
              </a:rPr>
              <a:t>政策环境的变化对公共交通运输行业的投资前景也有重要影响，如政府出台相关政策鼓励社会资本进入公共交通领域，将为公共交通行业的发展注入新的活力。</a:t>
            </a:r>
            <a:endParaRPr altLang="en-US" dirty="0" sz="1600" lang="zh-CN" spc="150">
              <a:solidFill>
                <a:schemeClr val="tx1">
                  <a:lumMod val="65000"/>
                  <a:lumOff val="35000"/>
                </a:schemeClr>
              </a:solidFill>
              <a:latin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600"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602" name="署名"/>
          <p:cNvSpPr>
            <a:spLocks noGrp="1"/>
          </p:cNvSpPr>
          <p:nvPr>
            <p:ph type="body" sz="quarter" idx="17"/>
            <p:custDataLst>
              <p:tags r:id="rId2"/>
            </p:custDataLst>
          </p:nvPr>
        </p:nvSpPr>
        <p:spPr/>
        <p:txBody>
          <a:bodyPr>
            <a:normAutofit/>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72.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32.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300.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8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90.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425.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2024-01-06T06:16:32Z</dcterms:created>
  <dcterms:modified xsi:type="dcterms:W3CDTF">2024-01-06T06:16:32Z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9011b934ce4f4cd38fc42eaa39234028_21</vt:lpwstr>
  </property>
</Properties>
</file>