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20"/>
  </p:handoutMasterIdLst>
  <p:sldIdLst>
    <p:sldId id="256" r:id="rId3"/>
    <p:sldId id="264" r:id="rId4"/>
    <p:sldId id="287" r:id="rId5"/>
    <p:sldId id="300" r:id="rId7"/>
    <p:sldId id="313" r:id="rId8"/>
    <p:sldId id="301" r:id="rId9"/>
    <p:sldId id="302" r:id="rId10"/>
    <p:sldId id="299" r:id="rId11"/>
    <p:sldId id="303" r:id="rId12"/>
    <p:sldId id="305" r:id="rId13"/>
    <p:sldId id="304" r:id="rId14"/>
    <p:sldId id="306" r:id="rId15"/>
    <p:sldId id="311" r:id="rId16"/>
    <p:sldId id="307" r:id="rId17"/>
    <p:sldId id="314" r:id="rId18"/>
    <p:sldId id="315" r:id="rId19"/>
  </p:sldIdLst>
  <p:sldSz cx="9144000" cy="5143500" type="screen16x9"/>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sU2MFLEqBucyu/UjP4+k7Q==" hashData="gHB58W/zsiA0W0ZZBJbpexCmN4g="/>
  <p:extLst>
    <p:ext uri="{EFAFB233-063F-42B5-8137-9DF3F51BA10A}">
      <p15:sldGuideLst xmlns:p15="http://schemas.microsoft.com/office/powerpoint/2012/main">
        <p15:guide id="1" orient="horz" pos="1665" userDrawn="1">
          <p15:clr>
            <a:srgbClr val="A4A3A4"/>
          </p15:clr>
        </p15:guide>
        <p15:guide id="2" pos="285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 initials="s" lastIdx="18"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E66"/>
    <a:srgbClr val="000000"/>
    <a:srgbClr val="005440"/>
    <a:srgbClr val="00A27B"/>
    <a:srgbClr val="00D2A0"/>
    <a:srgbClr val="00C092"/>
    <a:srgbClr val="00CC9B"/>
    <a:srgbClr val="003629"/>
    <a:srgbClr val="B3FFED"/>
    <a:srgbClr val="00C8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86251" autoAdjust="0"/>
  </p:normalViewPr>
  <p:slideViewPr>
    <p:cSldViewPr showGuides="1">
      <p:cViewPr>
        <p:scale>
          <a:sx n="125" d="100"/>
          <a:sy n="125" d="100"/>
        </p:scale>
        <p:origin x="-1224" y="-180"/>
      </p:cViewPr>
      <p:guideLst>
        <p:guide orient="horz" pos="1665"/>
        <p:guide pos="2856"/>
      </p:guideLst>
    </p:cSldViewPr>
  </p:slideViewPr>
  <p:notesTextViewPr>
    <p:cViewPr>
      <p:scale>
        <a:sx n="100" d="100"/>
        <a:sy n="100" d="100"/>
      </p:scale>
      <p:origin x="0" y="0"/>
    </p:cViewPr>
  </p:notesTextViewPr>
  <p:notesViewPr>
    <p:cSldViewPr>
      <p:cViewPr varScale="1">
        <p:scale>
          <a:sx n="86" d="100"/>
          <a:sy n="86" d="100"/>
        </p:scale>
        <p:origin x="-3690" y="-78"/>
      </p:cViewPr>
      <p:guideLst>
        <p:guide orient="horz" pos="2960"/>
        <p:guide pos="2142"/>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gs" Target="tags/tag5.xml"/><Relationship Id="rId24" Type="http://schemas.openxmlformats.org/officeDocument/2006/relationships/commentAuthors" Target="commentAuthors.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handoutMaster" Target="handoutMasters/handoutMaster1.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0C526C-B0EF-4263-B590-21E6F0B4768F}"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4BDB5EA-5A29-4E3C-8350-B77A4BC00DC0}"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小肠上皮细胞比其他细胞更容易发生自重构，肠道稳态依赖于隐窝底部干细胞室的维持和严格调控，隐窝室不仅包含Lgr5+干细胞，还包含一种被称为Paneth细胞的分泌细胞，它们产生几种配体和生长因子，是肠道干细胞所必需的，如表皮生长因子(EGF)、Notch配体和Wnt3。这些因素加强了干细胞的特性，并协同驱动干细胞增殖的。</a:t>
            </a:r>
            <a:endParaRPr lang="zh-CN" altLang="en-US" dirty="0"/>
          </a:p>
          <a:p>
            <a:r>
              <a:rPr lang="zh-CN" altLang="en-US" dirty="0"/>
              <a:t>各种细胞一起建立了各种因子的浓度梯度</a:t>
            </a:r>
            <a:r>
              <a:rPr lang="zh-CN" altLang="en-US" dirty="0" smtClean="0"/>
              <a:t>，底部最</a:t>
            </a:r>
            <a:r>
              <a:rPr lang="en-US" altLang="zh-CN" dirty="0" err="1" smtClean="0"/>
              <a:t>wnt</a:t>
            </a:r>
            <a:r>
              <a:rPr lang="zh-CN" altLang="en-US" dirty="0" smtClean="0"/>
              <a:t>最高，</a:t>
            </a:r>
            <a:r>
              <a:rPr lang="en-US" altLang="zh-CN" dirty="0" smtClean="0"/>
              <a:t>BMP</a:t>
            </a:r>
            <a:r>
              <a:rPr lang="zh-CN" altLang="en-US" dirty="0"/>
              <a:t>最低，促进组织重构和干细胞增殖，上部</a:t>
            </a:r>
            <a:r>
              <a:rPr lang="en-US" altLang="zh-CN" dirty="0"/>
              <a:t>WNT</a:t>
            </a:r>
            <a:r>
              <a:rPr lang="zh-CN" altLang="en-US" dirty="0"/>
              <a:t>逐渐减少，</a:t>
            </a:r>
            <a:r>
              <a:rPr lang="en-US" altLang="zh-CN" dirty="0"/>
              <a:t>BMP</a:t>
            </a:r>
            <a:r>
              <a:rPr lang="zh-CN" altLang="en-US" dirty="0"/>
              <a:t>增加，允许细胞分化。</a:t>
            </a:r>
            <a:endParaRPr lang="zh-CN" altLang="en-US" dirty="0"/>
          </a:p>
          <a:p>
            <a:r>
              <a:rPr lang="zh-CN" altLang="en-US" dirty="0"/>
              <a:t>一下将介绍各种因子是如何参与细胞干性的调节的。</a:t>
            </a:r>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Wnt/R-spondin信号通路是调节细胞干性的最关键信号通路，它分为b-catenin依赖和非依赖的途径，其中依赖的途径是组织重建中发挥着重要作用。在没有</a:t>
            </a:r>
            <a:r>
              <a:rPr lang="en-US" altLang="zh-CN" dirty="0" err="1"/>
              <a:t>wnt</a:t>
            </a:r>
            <a:r>
              <a:rPr lang="zh-CN" altLang="en-US" dirty="0"/>
              <a:t>作用时，转录因子b-catenin被持续泛素化标记并被降解，此过程由降解复合体完成，此复合体由</a:t>
            </a:r>
            <a:r>
              <a:rPr lang="en-US" altLang="zh-CN" dirty="0"/>
              <a:t>APC</a:t>
            </a:r>
            <a:r>
              <a:rPr lang="zh-CN" altLang="en-US" dirty="0"/>
              <a:t>，</a:t>
            </a:r>
            <a:r>
              <a:rPr lang="en-US" altLang="zh-CN" dirty="0"/>
              <a:t>AXIN,GSK3,CK1</a:t>
            </a:r>
            <a:r>
              <a:rPr lang="zh-CN" altLang="en-US" dirty="0"/>
              <a:t>组成。当</a:t>
            </a:r>
            <a:r>
              <a:rPr lang="en-US" altLang="zh-CN" dirty="0" err="1"/>
              <a:t>wnt</a:t>
            </a:r>
            <a:r>
              <a:rPr lang="zh-CN" altLang="en-US" dirty="0"/>
              <a:t>存在时，会激活</a:t>
            </a:r>
            <a:r>
              <a:rPr lang="en-US" altLang="zh-CN" dirty="0"/>
              <a:t>FZD</a:t>
            </a:r>
            <a:r>
              <a:rPr lang="zh-CN" altLang="en-US" dirty="0"/>
              <a:t>蛋白，及其供受体</a:t>
            </a:r>
            <a:r>
              <a:rPr lang="en-US" altLang="zh-CN" dirty="0"/>
              <a:t>LRP5/6</a:t>
            </a:r>
            <a:r>
              <a:rPr lang="zh-CN" altLang="en-US" dirty="0"/>
              <a:t>，此复合体会通过</a:t>
            </a:r>
            <a:r>
              <a:rPr lang="en-US" altLang="zh-CN" dirty="0"/>
              <a:t>DVL</a:t>
            </a:r>
            <a:r>
              <a:rPr lang="zh-CN" altLang="en-US" dirty="0"/>
              <a:t>招募降解复合体到细胞膜，从而b-catenin可以在胞质内积累，并与先关转录因子结合激活</a:t>
            </a:r>
            <a:r>
              <a:rPr lang="en-US" altLang="zh-CN" dirty="0" err="1"/>
              <a:t>wnt</a:t>
            </a:r>
            <a:r>
              <a:rPr lang="zh-CN" altLang="en-US" dirty="0"/>
              <a:t>相关基因表达。促进细胞增殖，抑制其分化。</a:t>
            </a:r>
            <a:endParaRPr lang="zh-CN" altLang="en-US" dirty="0"/>
          </a:p>
          <a:p>
            <a:r>
              <a:rPr lang="zh-CN" altLang="en-US" dirty="0"/>
              <a:t>此通路被膜上的泛素连接酶</a:t>
            </a:r>
            <a:r>
              <a:rPr lang="en-US" altLang="zh-CN" dirty="0"/>
              <a:t>RNF43</a:t>
            </a:r>
            <a:r>
              <a:rPr lang="zh-CN" altLang="en-US" dirty="0"/>
              <a:t>和</a:t>
            </a:r>
            <a:r>
              <a:rPr lang="en-US" altLang="zh-CN" dirty="0"/>
              <a:t>ZNRF3</a:t>
            </a:r>
            <a:r>
              <a:rPr lang="zh-CN" altLang="en-US" dirty="0"/>
              <a:t>负调控，他们可以降解</a:t>
            </a:r>
            <a:r>
              <a:rPr lang="en-US" altLang="zh-CN" dirty="0" err="1"/>
              <a:t>wnt</a:t>
            </a:r>
            <a:r>
              <a:rPr lang="zh-CN" altLang="en-US" dirty="0"/>
              <a:t>受体</a:t>
            </a:r>
            <a:r>
              <a:rPr lang="en-US" altLang="zh-CN" dirty="0"/>
              <a:t>FZD</a:t>
            </a:r>
            <a:r>
              <a:rPr lang="zh-CN" altLang="en-US" dirty="0"/>
              <a:t>，从而抑制</a:t>
            </a:r>
            <a:r>
              <a:rPr lang="en-US" altLang="zh-CN" dirty="0"/>
              <a:t>WNT</a:t>
            </a:r>
            <a:r>
              <a:rPr lang="zh-CN" altLang="en-US" dirty="0"/>
              <a:t>通路。</a:t>
            </a:r>
            <a:r>
              <a:rPr lang="zh-CN" dirty="0"/>
              <a:t>作为正反馈调控</a:t>
            </a:r>
            <a:r>
              <a:rPr lang="en-US" altLang="zh-CN" dirty="0"/>
              <a:t>RSPO</a:t>
            </a:r>
            <a:r>
              <a:rPr lang="zh-CN" altLang="en-US" dirty="0"/>
              <a:t>可以和</a:t>
            </a:r>
            <a:r>
              <a:rPr lang="en-US" altLang="zh-CN" dirty="0"/>
              <a:t>LGR456</a:t>
            </a:r>
            <a:r>
              <a:rPr lang="zh-CN" altLang="en-US" dirty="0"/>
              <a:t>和</a:t>
            </a:r>
            <a:r>
              <a:rPr lang="en-US" altLang="zh-CN" dirty="0"/>
              <a:t>RNF43</a:t>
            </a:r>
            <a:r>
              <a:rPr lang="zh-CN" altLang="en-US" dirty="0"/>
              <a:t>形成复合物使其从膜上清除，使</a:t>
            </a:r>
            <a:r>
              <a:rPr lang="en-US" altLang="zh-CN" dirty="0"/>
              <a:t>FZD</a:t>
            </a:r>
            <a:r>
              <a:rPr lang="zh-CN" altLang="en-US" dirty="0"/>
              <a:t>积累，从而正调控</a:t>
            </a:r>
            <a:r>
              <a:rPr lang="en-US" altLang="zh-CN" dirty="0"/>
              <a:t>WNT</a:t>
            </a:r>
            <a:r>
              <a:rPr lang="zh-CN" altLang="en-US" dirty="0"/>
              <a:t>信号通路。</a:t>
            </a:r>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类器官培养过程中额外添加</a:t>
            </a:r>
            <a:r>
              <a:rPr lang="en-US" altLang="zh-CN" dirty="0"/>
              <a:t>RSPO</a:t>
            </a:r>
            <a:r>
              <a:rPr lang="zh-CN" altLang="en-US" dirty="0"/>
              <a:t>对于</a:t>
            </a:r>
            <a:r>
              <a:rPr lang="en-US" altLang="zh-CN" dirty="0" err="1"/>
              <a:t>wnt</a:t>
            </a:r>
            <a:r>
              <a:rPr lang="zh-CN" altLang="en-US" dirty="0"/>
              <a:t>梯度在隐窝的形成至关重要，他促使干细胞区细胞的增殖和定位，虽然加入EGF/Noggin/Rspo后，能出芽，但加</a:t>
            </a:r>
            <a:r>
              <a:rPr lang="en-US" altLang="zh-CN" dirty="0"/>
              <a:t>wnt3a</a:t>
            </a:r>
            <a:r>
              <a:rPr lang="zh-CN" altLang="en-US" dirty="0"/>
              <a:t>对于肠类器官的形成是必须的，因为类器官中分泌型细胞不能产生足够多的</a:t>
            </a:r>
            <a:r>
              <a:rPr lang="en-US" altLang="zh-CN" dirty="0"/>
              <a:t>WNT3A</a:t>
            </a:r>
            <a:r>
              <a:rPr lang="zh-CN" altLang="en-US" dirty="0"/>
              <a:t>来支持干细胞的生长。</a:t>
            </a:r>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这是义翘神州目前的</a:t>
            </a:r>
            <a:r>
              <a:rPr lang="en-US" altLang="zh-CN" dirty="0"/>
              <a:t>WNT</a:t>
            </a:r>
            <a:r>
              <a:rPr lang="zh-CN" altLang="en-US" dirty="0"/>
              <a:t>信号通路相关因子，我们已有</a:t>
            </a:r>
            <a:r>
              <a:rPr lang="en-US" altLang="zh-CN" dirty="0"/>
              <a:t>RSPO1</a:t>
            </a:r>
            <a:r>
              <a:rPr lang="zh-CN" altLang="en-US" dirty="0"/>
              <a:t>和</a:t>
            </a:r>
            <a:r>
              <a:rPr lang="en-US" altLang="zh-CN" dirty="0"/>
              <a:t>3</a:t>
            </a:r>
            <a:r>
              <a:rPr lang="zh-CN" altLang="en-US" dirty="0"/>
              <a:t>，都验证过了细胞活性，并且这个产品是用</a:t>
            </a:r>
            <a:r>
              <a:rPr lang="en-US" altLang="zh-CN" dirty="0"/>
              <a:t>CHO</a:t>
            </a:r>
            <a:r>
              <a:rPr lang="zh-CN" altLang="en-US" dirty="0"/>
              <a:t>稳定细胞株表达的，能达到更好的批件一致性。我们对每个批次都会进行活性检测。我们用</a:t>
            </a:r>
            <a:r>
              <a:rPr lang="en-US" altLang="zh-CN" dirty="0"/>
              <a:t>293</a:t>
            </a:r>
            <a:r>
              <a:rPr lang="zh-CN" altLang="en-US" dirty="0"/>
              <a:t>细胞构建了</a:t>
            </a:r>
            <a:r>
              <a:rPr lang="en-US" altLang="zh-CN" dirty="0"/>
              <a:t>LUC</a:t>
            </a:r>
            <a:r>
              <a:rPr lang="zh-CN" altLang="en-US" dirty="0"/>
              <a:t>报告基因系统，用来检测</a:t>
            </a:r>
            <a:r>
              <a:rPr lang="zh-CN" altLang="en-US" dirty="0">
                <a:sym typeface="+mn-ea"/>
              </a:rPr>
              <a:t>ßcatenin的激活，再</a:t>
            </a:r>
            <a:r>
              <a:rPr lang="en-US" altLang="zh-CN" dirty="0">
                <a:sym typeface="+mn-ea"/>
              </a:rPr>
              <a:t>WNT3A</a:t>
            </a:r>
            <a:r>
              <a:rPr lang="zh-CN" altLang="en-US" dirty="0">
                <a:sym typeface="+mn-ea"/>
              </a:rPr>
              <a:t>存在的时候，</a:t>
            </a:r>
            <a:r>
              <a:rPr lang="en-US" altLang="zh-CN" dirty="0">
                <a:sym typeface="+mn-ea"/>
              </a:rPr>
              <a:t>Rspo1</a:t>
            </a:r>
            <a:r>
              <a:rPr lang="zh-CN" altLang="en-US" dirty="0">
                <a:sym typeface="+mn-ea"/>
              </a:rPr>
              <a:t>的加入可以激活ßcatenin信号通路，</a:t>
            </a:r>
            <a:endParaRPr lang="zh-CN" altLang="en-US" dirty="0">
              <a:sym typeface="+mn-ea"/>
            </a:endParaRPr>
          </a:p>
          <a:p>
            <a:r>
              <a:rPr lang="zh-CN" altLang="en-US" dirty="0">
                <a:sym typeface="+mn-ea"/>
              </a:rPr>
              <a:t>不同批次，</a:t>
            </a:r>
            <a:r>
              <a:rPr lang="en-US" altLang="zh-CN" dirty="0">
                <a:sym typeface="+mn-ea"/>
              </a:rPr>
              <a:t>ED50</a:t>
            </a:r>
            <a:r>
              <a:rPr lang="zh-CN" altLang="en-US" dirty="0">
                <a:sym typeface="+mn-ea"/>
              </a:rPr>
              <a:t>在</a:t>
            </a:r>
            <a:r>
              <a:rPr lang="en-US" altLang="zh-CN" dirty="0">
                <a:sym typeface="+mn-ea"/>
              </a:rPr>
              <a:t>20-120ng/ml</a:t>
            </a:r>
            <a:r>
              <a:rPr lang="zh-CN" altLang="en-US" dirty="0">
                <a:sym typeface="+mn-ea"/>
              </a:rPr>
              <a:t>之间。</a:t>
            </a:r>
            <a:endParaRPr lang="zh-CN" altLang="en-US" dirty="0">
              <a:sym typeface="+mn-ea"/>
            </a:endParaRPr>
          </a:p>
          <a:p>
            <a:r>
              <a:rPr lang="zh-CN" altLang="en-US" dirty="0">
                <a:sym typeface="+mn-ea"/>
              </a:rPr>
              <a:t>另外</a:t>
            </a:r>
            <a:r>
              <a:rPr lang="en-US" altLang="zh-CN" dirty="0">
                <a:sym typeface="+mn-ea"/>
              </a:rPr>
              <a:t>wnt3a</a:t>
            </a:r>
            <a:r>
              <a:rPr lang="zh-CN" altLang="en-US" dirty="0">
                <a:sym typeface="+mn-ea"/>
              </a:rPr>
              <a:t>蛋白我们也在研发中，敬请期待</a:t>
            </a:r>
            <a:endParaRPr lang="zh-CN" altLang="en-US" dirty="0">
              <a:sym typeface="+mn-e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与</a:t>
            </a:r>
            <a:r>
              <a:rPr lang="en-US" altLang="zh-CN"/>
              <a:t>wnt</a:t>
            </a:r>
            <a:r>
              <a:rPr lang="zh-CN" altLang="en-US"/>
              <a:t>相反，</a:t>
            </a:r>
            <a:r>
              <a:rPr lang="en-US" altLang="zh-CN"/>
              <a:t>BMP</a:t>
            </a:r>
            <a:r>
              <a:rPr lang="zh-CN" altLang="en-US"/>
              <a:t>参与了上皮细胞的分化，负调控干细胞的数量，</a:t>
            </a:r>
            <a:r>
              <a:rPr lang="en-US" altLang="zh-CN"/>
              <a:t>BMP</a:t>
            </a:r>
            <a:r>
              <a:rPr lang="zh-CN" altLang="en-US"/>
              <a:t>通过其受体激活下游的</a:t>
            </a:r>
            <a:r>
              <a:rPr lang="en-US" altLang="zh-CN"/>
              <a:t>SMAD1,5,8,</a:t>
            </a:r>
            <a:r>
              <a:rPr lang="zh-CN" altLang="en-US"/>
              <a:t>从而激活转录因子</a:t>
            </a:r>
            <a:r>
              <a:rPr lang="en-US" altLang="zh-CN"/>
              <a:t>SMAD4</a:t>
            </a:r>
            <a:r>
              <a:rPr lang="zh-CN" altLang="en-US"/>
              <a:t>，启动表达的基因会抑制细胞干性基因。</a:t>
            </a:r>
            <a:r>
              <a:rPr lang="en-US" altLang="zh-CN"/>
              <a:t>NOGGIN</a:t>
            </a:r>
            <a:r>
              <a:rPr lang="zh-CN" altLang="en-US"/>
              <a:t>是</a:t>
            </a:r>
            <a:r>
              <a:rPr lang="en-US" altLang="zh-CN"/>
              <a:t>BMP</a:t>
            </a:r>
            <a:r>
              <a:rPr lang="zh-CN" altLang="en-US"/>
              <a:t>的抑制剂，可以增加干细胞数量，对于类器官的重构及其长期维持是必需的。</a:t>
            </a:r>
            <a:endParaRPr lang="zh-CN" altLang="en-US"/>
          </a:p>
          <a:p>
            <a:r>
              <a:rPr lang="zh-CN" altLang="en-US"/>
              <a:t>TGF-β可以激活</a:t>
            </a:r>
            <a:r>
              <a:rPr lang="en-US" altLang="zh-CN"/>
              <a:t>SMAD2/3</a:t>
            </a:r>
            <a:r>
              <a:rPr lang="zh-CN" altLang="en-US"/>
              <a:t>从而激活</a:t>
            </a:r>
            <a:r>
              <a:rPr lang="en-US" altLang="zh-CN"/>
              <a:t>SMAD4</a:t>
            </a:r>
            <a:r>
              <a:rPr lang="zh-CN" altLang="en-US"/>
              <a:t>，抑制肠道类器官的增殖，而这种抑制作用是长期培养人肠道类器官所必需的。</a:t>
            </a:r>
            <a:r>
              <a:rPr lang="zh-CN" altLang="en-US">
                <a:sym typeface="+mn-ea"/>
              </a:rPr>
              <a:t>重组BMP或TGF-β的加入可强烈抑制类器官的生长</a:t>
            </a:r>
            <a:endParaRPr lang="zh-CN" altLang="en-US"/>
          </a:p>
          <a:p>
            <a:r>
              <a:rPr lang="zh-CN" altLang="en-US"/>
              <a:t>同时</a:t>
            </a:r>
            <a:r>
              <a:rPr lang="en-US" altLang="zh-CN"/>
              <a:t>ACTIVIN A</a:t>
            </a:r>
            <a:r>
              <a:rPr lang="zh-CN" altLang="en-US"/>
              <a:t>也可以通过</a:t>
            </a:r>
            <a:r>
              <a:rPr lang="en-US" altLang="zh-CN"/>
              <a:t>BMP</a:t>
            </a:r>
            <a:r>
              <a:rPr lang="zh-CN" altLang="en-US"/>
              <a:t>的受体，同样激活</a:t>
            </a:r>
            <a:r>
              <a:rPr lang="en-US" altLang="zh-CN"/>
              <a:t>SMA2</a:t>
            </a:r>
            <a:r>
              <a:rPr lang="zh-CN" altLang="en-US"/>
              <a:t>和</a:t>
            </a:r>
            <a:r>
              <a:rPr lang="en-US" altLang="zh-CN"/>
              <a:t>3</a:t>
            </a:r>
            <a:r>
              <a:rPr lang="zh-CN" altLang="en-US"/>
              <a:t>，从而促进分化</a:t>
            </a:r>
            <a:endParaRPr lang="zh-CN" altLang="en-US"/>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目前我们有重组的人</a:t>
            </a:r>
            <a:r>
              <a:rPr lang="en-US" altLang="zh-CN"/>
              <a:t>BMP2,5</a:t>
            </a:r>
            <a:r>
              <a:rPr lang="zh-CN" altLang="en-US"/>
              <a:t>，</a:t>
            </a:r>
            <a:r>
              <a:rPr lang="en-US" altLang="zh-CN"/>
              <a:t>tgfb</a:t>
            </a:r>
            <a:r>
              <a:rPr lang="zh-CN" altLang="en-US"/>
              <a:t>和</a:t>
            </a:r>
            <a:r>
              <a:rPr lang="en-US" altLang="zh-CN"/>
              <a:t>noggin</a:t>
            </a:r>
            <a:r>
              <a:rPr lang="zh-CN" altLang="en-US"/>
              <a:t>蛋白，我们也对其活性进行了验证，</a:t>
            </a:r>
            <a:r>
              <a:rPr lang="en-US" altLang="zh-CN"/>
              <a:t>MC3T3-E1细胞是作为体外研究成骨细胞模型的常用细胞</a:t>
            </a:r>
            <a:r>
              <a:rPr lang="zh-CN" altLang="en-US"/>
              <a:t>，其中碱性磷酸酶的分泌多少反映出骨细胞的分化程度和功能状态。我们的</a:t>
            </a:r>
            <a:r>
              <a:rPr lang="en-US" altLang="zh-CN"/>
              <a:t>BMP3</a:t>
            </a:r>
            <a:r>
              <a:rPr lang="zh-CN" altLang="en-US"/>
              <a:t>产品加入之后，能表现出明显的</a:t>
            </a:r>
            <a:r>
              <a:rPr lang="en-US" altLang="zh-CN"/>
              <a:t>ALP</a:t>
            </a:r>
            <a:r>
              <a:rPr lang="zh-CN" altLang="en-US"/>
              <a:t>活性的增高。而且我们的</a:t>
            </a:r>
            <a:r>
              <a:rPr lang="en-US" altLang="zh-CN"/>
              <a:t>NOGGIN</a:t>
            </a:r>
            <a:r>
              <a:rPr lang="zh-CN" altLang="en-US"/>
              <a:t>蛋白的加入对</a:t>
            </a:r>
            <a:r>
              <a:rPr lang="en-US" altLang="zh-CN"/>
              <a:t>BMP</a:t>
            </a:r>
            <a:r>
              <a:rPr lang="zh-CN" altLang="en-US"/>
              <a:t>诱导的碱性磷酸酶表达有明显的抑制。针对</a:t>
            </a:r>
            <a:r>
              <a:rPr lang="en-US" altLang="zh-CN"/>
              <a:t>TGFB1</a:t>
            </a:r>
            <a:r>
              <a:rPr lang="zh-CN" altLang="en-US"/>
              <a:t>，我们检测了其抑制Mv-1-lu细胞（水貂肺上皮细胞）生长的活性。</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EGF</a:t>
            </a:r>
            <a:r>
              <a:rPr lang="zh-CN" altLang="en-US"/>
              <a:t>和</a:t>
            </a:r>
            <a:r>
              <a:rPr lang="en-US" altLang="zh-CN"/>
              <a:t>FGF</a:t>
            </a:r>
            <a:r>
              <a:rPr lang="zh-CN" altLang="en-US"/>
              <a:t>通常作为上皮组织的生长因子，当</a:t>
            </a:r>
            <a:r>
              <a:rPr lang="en-US" altLang="zh-CN"/>
              <a:t>EGF</a:t>
            </a:r>
            <a:r>
              <a:rPr lang="zh-CN" altLang="en-US"/>
              <a:t>预期受体结合后激活</a:t>
            </a:r>
            <a:r>
              <a:rPr lang="en-US" altLang="zh-CN"/>
              <a:t>ERK</a:t>
            </a:r>
            <a:r>
              <a:rPr lang="zh-CN" altLang="en-US"/>
              <a:t>通路，启动细胞的增殖，这对于类器官的重建是必需的，同样</a:t>
            </a:r>
            <a:r>
              <a:rPr lang="en-US" altLang="zh-CN"/>
              <a:t>FGF</a:t>
            </a:r>
            <a:r>
              <a:rPr lang="zh-CN" altLang="en-US"/>
              <a:t>也可以诱导细胞的增殖和生存，往往作为基质胶中的重要成分。</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义翘神州开发了各种</a:t>
            </a:r>
            <a:r>
              <a:rPr lang="en-US" altLang="zh-CN"/>
              <a:t>FGF</a:t>
            </a:r>
            <a:r>
              <a:rPr lang="zh-CN" altLang="en-US"/>
              <a:t>和</a:t>
            </a:r>
            <a:r>
              <a:rPr lang="en-US" altLang="zh-CN"/>
              <a:t>EGF</a:t>
            </a:r>
            <a:r>
              <a:rPr lang="zh-CN" altLang="en-US"/>
              <a:t>细胞因子，其中大多数用原核表达就能有很好的活性，针对其活性我们检测了其刺激3T3鼠成纤维细胞增殖活性，</a:t>
            </a:r>
            <a:r>
              <a:rPr lang="en-US" altLang="zh-CN"/>
              <a:t>FGF1</a:t>
            </a:r>
            <a:r>
              <a:rPr lang="zh-CN" altLang="en-US"/>
              <a:t>的</a:t>
            </a:r>
            <a:r>
              <a:rPr lang="zh-CN" altLang="en-US">
                <a:sym typeface="+mn-ea"/>
              </a:rPr>
              <a:t>ED50 </a:t>
            </a:r>
            <a:r>
              <a:rPr lang="en-US" altLang="zh-CN">
                <a:sym typeface="+mn-ea"/>
              </a:rPr>
              <a:t>=</a:t>
            </a:r>
            <a:r>
              <a:rPr lang="zh-CN" altLang="en-US">
                <a:sym typeface="+mn-ea"/>
              </a:rPr>
              <a:t>0.15-0.75 ng/mL。</a:t>
            </a:r>
            <a:r>
              <a:rPr lang="en-US" altLang="zh-CN">
                <a:sym typeface="+mn-ea"/>
              </a:rPr>
              <a:t>EGF</a:t>
            </a:r>
            <a:r>
              <a:rPr lang="zh-CN" altLang="en-US">
                <a:sym typeface="+mn-ea"/>
              </a:rPr>
              <a:t>的ED50 </a:t>
            </a:r>
            <a:r>
              <a:rPr lang="en-US" altLang="zh-CN">
                <a:sym typeface="+mn-ea"/>
              </a:rPr>
              <a:t>=</a:t>
            </a:r>
            <a:r>
              <a:rPr lang="zh-CN" altLang="en-US">
                <a:sym typeface="+mn-ea"/>
              </a:rPr>
              <a:t>0.05-0.3 ng/mL</a:t>
            </a:r>
            <a:endParaRPr lang="zh-CN" altLang="en-US"/>
          </a:p>
          <a:p>
            <a:endParaRPr lang="zh-CN" altLang="en-US"/>
          </a:p>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sym typeface="+mn-ea"/>
              </a:rPr>
              <a:t>WNT</a:t>
            </a:r>
            <a:r>
              <a:rPr lang="zh-CN" altLang="en-US">
                <a:sym typeface="+mn-ea"/>
              </a:rPr>
              <a:t>和</a:t>
            </a:r>
            <a:r>
              <a:rPr lang="en-US" altLang="zh-CN">
                <a:sym typeface="+mn-ea"/>
              </a:rPr>
              <a:t>notch</a:t>
            </a:r>
            <a:r>
              <a:rPr lang="zh-CN" altLang="en-US">
                <a:sym typeface="+mn-ea"/>
              </a:rPr>
              <a:t>信号通路存在着相互负反馈调节的机制，特定的细胞类型需要特定水平的</a:t>
            </a:r>
            <a:r>
              <a:rPr lang="en-US" altLang="zh-CN">
                <a:sym typeface="+mn-ea"/>
              </a:rPr>
              <a:t>wnt</a:t>
            </a:r>
            <a:r>
              <a:rPr lang="zh-CN" altLang="en-US">
                <a:sym typeface="+mn-ea"/>
              </a:rPr>
              <a:t>和</a:t>
            </a:r>
            <a:r>
              <a:rPr lang="en-US" altLang="zh-CN">
                <a:sym typeface="+mn-ea"/>
              </a:rPr>
              <a:t>notch</a:t>
            </a:r>
            <a:endParaRPr lang="en-US" altLang="zh-CN"/>
          </a:p>
          <a:p>
            <a:r>
              <a:rPr lang="en-US" altLang="zh-CN"/>
              <a:t>DLL</a:t>
            </a:r>
            <a:r>
              <a:rPr lang="zh-CN" altLang="en-US"/>
              <a:t>和</a:t>
            </a:r>
            <a:r>
              <a:rPr lang="en-US" altLang="zh-CN"/>
              <a:t>DLL4</a:t>
            </a:r>
            <a:r>
              <a:rPr lang="zh-CN" altLang="en-US"/>
              <a:t>与</a:t>
            </a:r>
            <a:r>
              <a:rPr lang="en-US" altLang="zh-CN"/>
              <a:t>notch</a:t>
            </a:r>
            <a:r>
              <a:rPr lang="zh-CN" altLang="en-US"/>
              <a:t>胞外域结合，在</a:t>
            </a:r>
            <a:r>
              <a:rPr lang="en-US" altLang="zh-CN"/>
              <a:t>γ</a:t>
            </a:r>
            <a:r>
              <a:rPr lang="zh-CN" altLang="en-US"/>
              <a:t>分泌酶和</a:t>
            </a:r>
            <a:r>
              <a:rPr lang="en-US" altLang="zh-CN"/>
              <a:t>ADAD10</a:t>
            </a:r>
            <a:r>
              <a:rPr lang="zh-CN" altLang="en-US"/>
              <a:t>的作用下，</a:t>
            </a:r>
            <a:r>
              <a:rPr lang="en-US" altLang="zh-CN"/>
              <a:t>notch</a:t>
            </a:r>
            <a:r>
              <a:rPr lang="zh-CN" altLang="en-US"/>
              <a:t>胞内域释放，并与转录因子</a:t>
            </a:r>
            <a:r>
              <a:rPr lang="en-US" altLang="zh-CN"/>
              <a:t>CSL</a:t>
            </a:r>
            <a:r>
              <a:rPr lang="zh-CN" altLang="en-US"/>
              <a:t>结合，开启</a:t>
            </a:r>
            <a:r>
              <a:rPr lang="en-US" altLang="zh-CN"/>
              <a:t>notch</a:t>
            </a:r>
            <a:r>
              <a:rPr lang="zh-CN" altLang="en-US"/>
              <a:t>基因的表达，例如，</a:t>
            </a:r>
            <a:r>
              <a:rPr lang="en-US" altLang="zh-CN"/>
              <a:t>HES1</a:t>
            </a:r>
            <a:r>
              <a:rPr lang="zh-CN" altLang="en-US"/>
              <a:t>，以及干细胞</a:t>
            </a:r>
            <a:r>
              <a:rPr lang="en-US" altLang="zh-CN"/>
              <a:t>maker OLFM4</a:t>
            </a:r>
            <a:r>
              <a:rPr lang="zh-CN" altLang="en-US"/>
              <a:t>，</a:t>
            </a:r>
            <a:r>
              <a:rPr lang="zh-CN"/>
              <a:t>抑制</a:t>
            </a:r>
            <a:r>
              <a:rPr lang="en-US" altLang="zh-CN"/>
              <a:t>notch</a:t>
            </a:r>
            <a:r>
              <a:rPr lang="zh-CN" altLang="en-US"/>
              <a:t>会导致小肠干细胞的缺失。</a:t>
            </a:r>
            <a:endParaRPr lang="zh-CN" altLang="en-US"/>
          </a:p>
          <a:p>
            <a:r>
              <a:rPr lang="zh-CN" altLang="en-US"/>
              <a:t>除了对于干细胞的作用，</a:t>
            </a:r>
            <a:r>
              <a:rPr lang="en-US" altLang="zh-CN"/>
              <a:t>notch</a:t>
            </a:r>
            <a:r>
              <a:rPr lang="zh-CN" altLang="en-US"/>
              <a:t>还决定了一个细胞是分化成上皮细胞还是分泌型细胞，</a:t>
            </a:r>
            <a:r>
              <a:rPr lang="en-US" altLang="zh-CN"/>
              <a:t>notch</a:t>
            </a:r>
            <a:r>
              <a:rPr lang="zh-CN" altLang="en-US"/>
              <a:t>接到的</a:t>
            </a:r>
            <a:r>
              <a:rPr lang="en-US" altLang="zh-CN"/>
              <a:t>HES1</a:t>
            </a:r>
            <a:r>
              <a:rPr lang="zh-CN" altLang="en-US"/>
              <a:t>的表达会促进上皮细胞的分化同事通过抑制</a:t>
            </a:r>
            <a:r>
              <a:rPr lang="en-US" altLang="zh-CN"/>
              <a:t>AOTCH1</a:t>
            </a:r>
            <a:r>
              <a:rPr lang="zh-CN" altLang="en-US"/>
              <a:t>抑制分泌细胞的分化。</a:t>
            </a:r>
            <a:endParaRPr lang="zh-CN" altLang="en-US"/>
          </a:p>
          <a:p>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针对</a:t>
            </a:r>
            <a:r>
              <a:rPr lang="en-US" altLang="zh-CN"/>
              <a:t>DLL</a:t>
            </a:r>
            <a:r>
              <a:rPr lang="zh-CN" altLang="en-US"/>
              <a:t>和</a:t>
            </a:r>
            <a:r>
              <a:rPr lang="en-US" altLang="zh-CN"/>
              <a:t>jagged</a:t>
            </a:r>
            <a:r>
              <a:rPr lang="zh-CN" altLang="en-US"/>
              <a:t>的活性，我们将其包被到板子上，在有</a:t>
            </a:r>
            <a:r>
              <a:rPr lang="en-US" altLang="zh-CN"/>
              <a:t>BMP2</a:t>
            </a:r>
            <a:r>
              <a:rPr lang="zh-CN" altLang="en-US"/>
              <a:t>存在的情况下，</a:t>
            </a:r>
            <a:r>
              <a:rPr lang="en-US" altLang="zh-CN"/>
              <a:t>DLL4</a:t>
            </a:r>
            <a:r>
              <a:rPr lang="zh-CN" altLang="en-US"/>
              <a:t>和</a:t>
            </a:r>
            <a:r>
              <a:rPr lang="en-US" altLang="zh-CN"/>
              <a:t>jagged</a:t>
            </a:r>
            <a:r>
              <a:rPr lang="zh-CN" altLang="en-US"/>
              <a:t>都能促进鼠成纤维细胞C3H10T1/2中碱性磷酸酶的表达。针对</a:t>
            </a:r>
            <a:r>
              <a:rPr lang="en-US" altLang="zh-CN"/>
              <a:t>DLL1</a:t>
            </a:r>
            <a:r>
              <a:rPr lang="zh-CN" altLang="en-US"/>
              <a:t>我们还验证了其和</a:t>
            </a:r>
            <a:r>
              <a:rPr lang="en-US" altLang="zh-CN"/>
              <a:t>NOTCH</a:t>
            </a:r>
            <a:r>
              <a:rPr lang="zh-CN" altLang="en-US"/>
              <a:t>的结合活性</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最后总结一下这几个信号通路，</a:t>
            </a:r>
            <a:r>
              <a:rPr lang="en-US" altLang="zh-CN"/>
              <a:t>wnt</a:t>
            </a:r>
            <a:r>
              <a:rPr lang="zh-CN" altLang="en-US"/>
              <a:t>通路和</a:t>
            </a:r>
            <a:r>
              <a:rPr lang="en-US" altLang="zh-CN"/>
              <a:t>notch</a:t>
            </a:r>
            <a:r>
              <a:rPr lang="zh-CN" altLang="en-US"/>
              <a:t>通路是促进干细胞增殖，抑制分化的，而</a:t>
            </a:r>
            <a:r>
              <a:rPr lang="en-US" altLang="zh-CN"/>
              <a:t>BMP</a:t>
            </a:r>
            <a:r>
              <a:rPr lang="zh-CN" altLang="en-US"/>
              <a:t>是促进细胞分化的，</a:t>
            </a:r>
            <a:r>
              <a:rPr lang="en-US" altLang="zh-CN"/>
              <a:t>EGF</a:t>
            </a:r>
            <a:r>
              <a:rPr lang="zh-CN" altLang="en-US"/>
              <a:t>和</a:t>
            </a:r>
            <a:r>
              <a:rPr lang="en-US" altLang="zh-CN"/>
              <a:t>FGF</a:t>
            </a:r>
            <a:r>
              <a:rPr lang="zh-CN" altLang="en-US"/>
              <a:t>之类的细胞因子是促进增殖的</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目前人们已经探索了很多种类器官培养过程中需要加入的细胞因子和小分子抑制剂。也欢迎大家试用我们义翘神州的细胞因子产品。</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idx="2"/>
          </p:nvPr>
        </p:nvSpPr>
        <p:spPr/>
      </p:sp>
      <p:sp>
        <p:nvSpPr>
          <p:cNvPr id="44035" name="文本占位符 2"/>
          <p:cNvSpPr>
            <a:spLocks noGrp="1"/>
          </p:cNvSpPr>
          <p:nvPr>
            <p:ph type="body" idx="3"/>
          </p:nvPr>
        </p:nvSpPr>
        <p:spPr>
          <a:noFill/>
        </p:spPr>
        <p:txBody>
          <a:bodyPr/>
          <a:lstStyle/>
          <a:p>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cstate="prin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5DC4BCE-4DDA-4C33-846D-16A1BB3EE497}"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8D3C9A0-7E5B-436D-B564-716706779C1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tags" Target="../tags/tag1.xml"/><Relationship Id="rId2" Type="http://schemas.openxmlformats.org/officeDocument/2006/relationships/image" Target="../media/image7.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tags" Target="../tags/tag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tags" Target="../tags/tag3.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tags" Target="../tags/tag4.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21.pn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jpeg"/><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1" Type="http://schemas.openxmlformats.org/officeDocument/2006/relationships/notesSlide" Target="../notesSlides/notesSlide13.xml"/><Relationship Id="rId10" Type="http://schemas.openxmlformats.org/officeDocument/2006/relationships/slideLayout" Target="../slideLayouts/slideLayout7.xml"/><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315112" y="195486"/>
            <a:ext cx="2240664" cy="540000"/>
          </a:xfrm>
          <a:prstGeom prst="rect">
            <a:avLst/>
          </a:prstGeom>
          <a:noFill/>
          <a:ln>
            <a:noFill/>
          </a:ln>
        </p:spPr>
      </p:pic>
      <p:sp>
        <p:nvSpPr>
          <p:cNvPr id="8" name="副标题 2"/>
          <p:cNvSpPr>
            <a:spLocks noGrp="1" noChangeArrowheads="1"/>
          </p:cNvSpPr>
          <p:nvPr>
            <p:ph type="subTitle" idx="1"/>
          </p:nvPr>
        </p:nvSpPr>
        <p:spPr>
          <a:xfrm>
            <a:off x="251520" y="1347465"/>
            <a:ext cx="5832648" cy="1224285"/>
          </a:xfrm>
        </p:spPr>
        <p:txBody>
          <a:bodyPr>
            <a:noAutofit/>
          </a:bodyPr>
          <a:lstStyle/>
          <a:p>
            <a:pPr algn="l"/>
            <a:r>
              <a:rPr lang="zh-CN" altLang="en-US" sz="4000" b="1" dirty="0" smtClean="0">
                <a:solidFill>
                  <a:srgbClr val="0C6551"/>
                </a:solidFill>
                <a:latin typeface="Poppins" panose="00000500000000000000" pitchFamily="2" charset="0"/>
                <a:ea typeface="微软雅黑" panose="020B0503020204020204" pitchFamily="34" charset="-122"/>
                <a:cs typeface="Poppins" panose="00000500000000000000" pitchFamily="2" charset="0"/>
              </a:rPr>
              <a:t>义翘神州</a:t>
            </a:r>
            <a:endParaRPr lang="zh-CN" altLang="en-US" sz="4000" b="1" dirty="0" smtClean="0">
              <a:solidFill>
                <a:srgbClr val="0C6551"/>
              </a:solidFill>
              <a:latin typeface="Poppins" panose="00000500000000000000" pitchFamily="2" charset="0"/>
              <a:ea typeface="微软雅黑" panose="020B0503020204020204" pitchFamily="34" charset="-122"/>
              <a:cs typeface="Poppins" panose="00000500000000000000" pitchFamily="2" charset="0"/>
            </a:endParaRPr>
          </a:p>
          <a:p>
            <a:pPr algn="l"/>
            <a:r>
              <a:rPr lang="zh-CN" altLang="en-US" b="1" dirty="0" smtClean="0">
                <a:solidFill>
                  <a:srgbClr val="0C6551"/>
                </a:solidFill>
                <a:latin typeface="Poppins" panose="00000500000000000000" pitchFamily="2" charset="0"/>
                <a:ea typeface="微软雅黑" panose="020B0503020204020204" pitchFamily="34" charset="-122"/>
                <a:cs typeface="Poppins" panose="00000500000000000000" pitchFamily="2" charset="0"/>
              </a:rPr>
              <a:t>类器官相关细胞因子产品介绍</a:t>
            </a:r>
            <a:endParaRPr lang="zh-CN" altLang="en-US" b="1" dirty="0" smtClean="0">
              <a:solidFill>
                <a:srgbClr val="0C6551"/>
              </a:solidFill>
              <a:latin typeface="Poppins" panose="00000500000000000000" pitchFamily="2" charset="0"/>
              <a:ea typeface="微软雅黑" panose="020B0503020204020204" pitchFamily="34" charset="-122"/>
              <a:cs typeface="Poppins" panose="00000500000000000000" pitchFamily="2" charset="0"/>
            </a:endParaRPr>
          </a:p>
        </p:txBody>
      </p:sp>
      <p:sp>
        <p:nvSpPr>
          <p:cNvPr id="10" name="副标题 2"/>
          <p:cNvSpPr txBox="1">
            <a:spLocks noChangeArrowheads="1"/>
          </p:cNvSpPr>
          <p:nvPr/>
        </p:nvSpPr>
        <p:spPr bwMode="auto">
          <a:xfrm>
            <a:off x="251520" y="3076302"/>
            <a:ext cx="4176464" cy="151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r>
              <a:rPr lang="en-US" altLang="zh-CN" dirty="0">
                <a:solidFill>
                  <a:srgbClr val="007E66"/>
                </a:solidFill>
                <a:latin typeface="Poppins" panose="00000500000000000000" pitchFamily="2" charset="0"/>
                <a:ea typeface="微软雅黑" panose="020B0503020204020204" pitchFamily="34" charset="-122"/>
                <a:cs typeface="Poppins" panose="00000500000000000000" pitchFamily="2" charset="0"/>
              </a:rPr>
              <a:t>Sino Biological Inc</a:t>
            </a:r>
            <a:r>
              <a:rPr lang="en-US" altLang="zh-CN" dirty="0" smtClean="0">
                <a:solidFill>
                  <a:srgbClr val="007E66"/>
                </a:solidFill>
                <a:latin typeface="Poppins" panose="00000500000000000000" pitchFamily="2" charset="0"/>
                <a:ea typeface="微软雅黑" panose="020B0503020204020204" pitchFamily="34" charset="-122"/>
                <a:cs typeface="Poppins" panose="00000500000000000000" pitchFamily="2" charset="0"/>
              </a:rPr>
              <a:t>.</a:t>
            </a:r>
            <a:endParaRPr lang="en-US" altLang="zh-CN" dirty="0" smtClean="0">
              <a:solidFill>
                <a:srgbClr val="007E66"/>
              </a:solidFill>
              <a:latin typeface="Poppins" panose="00000500000000000000" pitchFamily="2" charset="0"/>
              <a:ea typeface="微软雅黑" panose="020B0503020204020204" pitchFamily="34" charset="-122"/>
              <a:cs typeface="Poppins" panose="00000500000000000000" pitchFamily="2" charset="0"/>
            </a:endParaRPr>
          </a:p>
        </p:txBody>
      </p:sp>
      <p:sp>
        <p:nvSpPr>
          <p:cNvPr id="16" name="圆角矩形 15"/>
          <p:cNvSpPr/>
          <p:nvPr/>
        </p:nvSpPr>
        <p:spPr>
          <a:xfrm>
            <a:off x="395536" y="2859782"/>
            <a:ext cx="432048" cy="4571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580112" y="1491630"/>
            <a:ext cx="5073377" cy="507337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11960" y="-828092"/>
            <a:ext cx="1656184" cy="165618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851920" y="3075806"/>
            <a:ext cx="579090" cy="57909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椭圆 110"/>
          <p:cNvSpPr/>
          <p:nvPr/>
        </p:nvSpPr>
        <p:spPr>
          <a:xfrm>
            <a:off x="-2268761" y="-889967"/>
            <a:ext cx="6774085" cy="6774085"/>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D:\桌面\新logo-黑.png"/>
          <p:cNvPicPr>
            <a:picLocks noChangeAspect="1" noChangeArrowheads="1"/>
          </p:cNvPicPr>
          <p:nvPr/>
        </p:nvPicPr>
        <p:blipFill>
          <a:blip r:embed="rId1" cstate="print"/>
          <a:stretch>
            <a:fillRect/>
          </a:stretch>
        </p:blipFill>
        <p:spPr bwMode="auto">
          <a:xfrm>
            <a:off x="7524328" y="123478"/>
            <a:ext cx="1493776" cy="360000"/>
          </a:xfrm>
          <a:prstGeom prst="rect">
            <a:avLst/>
          </a:prstGeom>
          <a:noFill/>
          <a:ln>
            <a:noFill/>
          </a:ln>
        </p:spPr>
      </p:pic>
      <p:sp>
        <p:nvSpPr>
          <p:cNvPr id="25" name="TextBox 24"/>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Poppins" panose="00000500000000000000" pitchFamily="2" charset="0"/>
                <a:ea typeface="微软雅黑" panose="020B0503020204020204" pitchFamily="34" charset="-122"/>
                <a:cs typeface="Poppins" panose="00000500000000000000" pitchFamily="2" charset="0"/>
              </a:rPr>
              <a:t>Sino Biological Inc.</a:t>
            </a:r>
            <a:endParaRPr lang="en-US" altLang="zh-CN" sz="800" dirty="0">
              <a:solidFill>
                <a:schemeClr val="tx1">
                  <a:lumMod val="50000"/>
                  <a:lumOff val="50000"/>
                </a:schemeClr>
              </a:solidFill>
              <a:latin typeface="Poppins" panose="00000500000000000000" pitchFamily="2" charset="0"/>
              <a:ea typeface="微软雅黑" panose="020B0503020204020204" pitchFamily="34" charset="-122"/>
              <a:cs typeface="Poppins" panose="00000500000000000000" pitchFamily="2" charset="0"/>
            </a:endParaRPr>
          </a:p>
        </p:txBody>
      </p:sp>
      <p:sp>
        <p:nvSpPr>
          <p:cNvPr id="112" name="副标题 2"/>
          <p:cNvSpPr txBox="1"/>
          <p:nvPr/>
        </p:nvSpPr>
        <p:spPr bwMode="auto">
          <a:xfrm>
            <a:off x="250825" y="2139702"/>
            <a:ext cx="36734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ct val="20000"/>
              </a:spcBef>
              <a:buFontTx/>
              <a:buNone/>
            </a:pPr>
            <a:r>
              <a:rPr lang="en-US" altLang="zh-CN" sz="4200" b="1" dirty="0">
                <a:solidFill>
                  <a:schemeClr val="bg1"/>
                </a:solidFill>
                <a:latin typeface="Poppins" panose="00000500000000000000" pitchFamily="2" charset="0"/>
                <a:ea typeface="微软雅黑" panose="020B0503020204020204" pitchFamily="34" charset="-122"/>
                <a:cs typeface="Poppins" panose="00000500000000000000" pitchFamily="2" charset="0"/>
              </a:rPr>
              <a:t>CONTENT</a:t>
            </a:r>
            <a:endParaRPr lang="en-US" altLang="zh-CN" sz="2600" b="1" dirty="0">
              <a:solidFill>
                <a:schemeClr val="bg1"/>
              </a:solidFill>
              <a:latin typeface="Poppins" panose="00000500000000000000" pitchFamily="2" charset="0"/>
              <a:ea typeface="微软雅黑" panose="020B0503020204020204" pitchFamily="34" charset="-122"/>
              <a:cs typeface="Poppins" panose="00000500000000000000" pitchFamily="2" charset="0"/>
            </a:endParaRPr>
          </a:p>
        </p:txBody>
      </p:sp>
      <p:grpSp>
        <p:nvGrpSpPr>
          <p:cNvPr id="113" name="组合 112"/>
          <p:cNvGrpSpPr/>
          <p:nvPr/>
        </p:nvGrpSpPr>
        <p:grpSpPr>
          <a:xfrm>
            <a:off x="3635896" y="411510"/>
            <a:ext cx="4325045" cy="624136"/>
            <a:chOff x="4572892" y="843558"/>
            <a:chExt cx="4325045" cy="624136"/>
          </a:xfrm>
        </p:grpSpPr>
        <p:sp>
          <p:nvSpPr>
            <p:cNvPr id="114" name="TextBox 113"/>
            <p:cNvSpPr txBox="1"/>
            <p:nvPr/>
          </p:nvSpPr>
          <p:spPr>
            <a:xfrm>
              <a:off x="5221287" y="985018"/>
              <a:ext cx="3676650" cy="368300"/>
            </a:xfrm>
            <a:prstGeom prst="rect">
              <a:avLst/>
            </a:prstGeom>
            <a:noFill/>
          </p:spPr>
          <p:txBody>
            <a:bodyPr>
              <a:spAutoFit/>
            </a:bodyPr>
            <a:lstStyle/>
            <a:p>
              <a:pPr>
                <a:defRPr/>
              </a:pPr>
              <a:r>
                <a:rPr lang="zh-CN" alt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rPr>
                <a:t>类器官相关信号通路简介</a:t>
              </a:r>
              <a:endParaRPr lang="zh-CN" alt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endParaRPr>
            </a:p>
          </p:txBody>
        </p:sp>
        <p:grpSp>
          <p:nvGrpSpPr>
            <p:cNvPr id="115" name="组合 33"/>
            <p:cNvGrpSpPr/>
            <p:nvPr/>
          </p:nvGrpSpPr>
          <p:grpSpPr>
            <a:xfrm>
              <a:off x="4572892" y="843558"/>
              <a:ext cx="624136" cy="624136"/>
              <a:chOff x="3635896" y="843558"/>
              <a:chExt cx="624136" cy="624136"/>
            </a:xfrm>
          </p:grpSpPr>
          <p:sp>
            <p:nvSpPr>
              <p:cNvPr id="116" name="椭圆 115"/>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TextBox 19"/>
              <p:cNvSpPr txBox="1">
                <a:spLocks noChangeArrowheads="1"/>
              </p:cNvSpPr>
              <p:nvPr/>
            </p:nvSpPr>
            <p:spPr bwMode="auto">
              <a:xfrm>
                <a:off x="3785122" y="969224"/>
                <a:ext cx="382984" cy="369332"/>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rPr>
                  <a:t>1</a:t>
                </a:r>
                <a:endParaRPr lang="zh-CN" altLang="en-US"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endParaRPr>
              </a:p>
            </p:txBody>
          </p:sp>
        </p:grpSp>
      </p:grpSp>
      <p:grpSp>
        <p:nvGrpSpPr>
          <p:cNvPr id="118" name="组合 117"/>
          <p:cNvGrpSpPr/>
          <p:nvPr/>
        </p:nvGrpSpPr>
        <p:grpSpPr>
          <a:xfrm>
            <a:off x="3996189" y="1058877"/>
            <a:ext cx="4325937" cy="624136"/>
            <a:chOff x="4572000" y="1827667"/>
            <a:chExt cx="4325937" cy="624136"/>
          </a:xfrm>
        </p:grpSpPr>
        <p:sp>
          <p:nvSpPr>
            <p:cNvPr id="119" name="TextBox 118"/>
            <p:cNvSpPr txBox="1"/>
            <p:nvPr/>
          </p:nvSpPr>
          <p:spPr>
            <a:xfrm>
              <a:off x="5221287" y="1923678"/>
              <a:ext cx="3676650" cy="368300"/>
            </a:xfrm>
            <a:prstGeom prst="rect">
              <a:avLst/>
            </a:prstGeom>
            <a:noFill/>
          </p:spPr>
          <p:txBody>
            <a:bodyPr>
              <a:spAutoFit/>
            </a:bodyPr>
            <a:lstStyle/>
            <a:p>
              <a:pPr>
                <a:defRPr/>
              </a:pPr>
              <a:r>
                <a:rPr 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rPr>
                <a:t>Wnt</a:t>
              </a:r>
              <a:r>
                <a:rPr lang="zh-CN" alt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rPr>
                <a:t>相关信号通路</a:t>
              </a:r>
              <a:endParaRPr lang="zh-CN" alt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endParaRPr>
            </a:p>
          </p:txBody>
        </p:sp>
        <p:grpSp>
          <p:nvGrpSpPr>
            <p:cNvPr id="120" name="组合 49"/>
            <p:cNvGrpSpPr/>
            <p:nvPr/>
          </p:nvGrpSpPr>
          <p:grpSpPr>
            <a:xfrm>
              <a:off x="4572000" y="1827667"/>
              <a:ext cx="624136" cy="624136"/>
              <a:chOff x="3635896" y="843558"/>
              <a:chExt cx="624136" cy="624136"/>
            </a:xfrm>
          </p:grpSpPr>
          <p:sp>
            <p:nvSpPr>
              <p:cNvPr id="121" name="椭圆 120"/>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TextBox 19"/>
              <p:cNvSpPr txBox="1">
                <a:spLocks noChangeArrowheads="1"/>
              </p:cNvSpPr>
              <p:nvPr/>
            </p:nvSpPr>
            <p:spPr bwMode="auto">
              <a:xfrm>
                <a:off x="3785122" y="969224"/>
                <a:ext cx="382984" cy="369332"/>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smtClean="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rPr>
                  <a:t>2</a:t>
                </a:r>
                <a:endParaRPr lang="zh-CN" altLang="en-US"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endParaRPr>
              </a:p>
            </p:txBody>
          </p:sp>
        </p:grpSp>
      </p:grpSp>
      <p:grpSp>
        <p:nvGrpSpPr>
          <p:cNvPr id="123" name="组合 122"/>
          <p:cNvGrpSpPr/>
          <p:nvPr/>
        </p:nvGrpSpPr>
        <p:grpSpPr>
          <a:xfrm>
            <a:off x="4167962" y="1835214"/>
            <a:ext cx="4146549" cy="624136"/>
            <a:chOff x="4572000" y="2811776"/>
            <a:chExt cx="4146549" cy="624136"/>
          </a:xfrm>
        </p:grpSpPr>
        <p:sp>
          <p:nvSpPr>
            <p:cNvPr id="124" name="TextBox 123"/>
            <p:cNvSpPr txBox="1"/>
            <p:nvPr/>
          </p:nvSpPr>
          <p:spPr>
            <a:xfrm>
              <a:off x="5221287" y="2922498"/>
              <a:ext cx="3497262" cy="368300"/>
            </a:xfrm>
            <a:prstGeom prst="rect">
              <a:avLst/>
            </a:prstGeom>
            <a:noFill/>
          </p:spPr>
          <p:txBody>
            <a:bodyPr>
              <a:spAutoFit/>
            </a:bodyPr>
            <a:lstStyle/>
            <a:p>
              <a:pPr>
                <a:defRPr/>
              </a:pPr>
              <a:r>
                <a:rPr lang="zh-CN" alt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rPr>
                <a:t>BMP相关信号通路</a:t>
              </a:r>
              <a:endParaRPr lang="zh-CN" alt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endParaRPr>
            </a:p>
          </p:txBody>
        </p:sp>
        <p:grpSp>
          <p:nvGrpSpPr>
            <p:cNvPr id="125" name="组合 52"/>
            <p:cNvGrpSpPr/>
            <p:nvPr/>
          </p:nvGrpSpPr>
          <p:grpSpPr>
            <a:xfrm>
              <a:off x="4572000" y="2811776"/>
              <a:ext cx="624136" cy="624136"/>
              <a:chOff x="3635896" y="843558"/>
              <a:chExt cx="624136" cy="624136"/>
            </a:xfrm>
          </p:grpSpPr>
          <p:sp>
            <p:nvSpPr>
              <p:cNvPr id="126" name="椭圆 125"/>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TextBox 19"/>
              <p:cNvSpPr txBox="1">
                <a:spLocks noChangeArrowheads="1"/>
              </p:cNvSpPr>
              <p:nvPr/>
            </p:nvSpPr>
            <p:spPr bwMode="auto">
              <a:xfrm>
                <a:off x="3785122" y="969224"/>
                <a:ext cx="382984" cy="369332"/>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smtClean="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rPr>
                  <a:t>3</a:t>
                </a:r>
                <a:endParaRPr lang="zh-CN" altLang="en-US"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endParaRPr>
              </a:p>
            </p:txBody>
          </p:sp>
        </p:grpSp>
      </p:grpSp>
      <p:grpSp>
        <p:nvGrpSpPr>
          <p:cNvPr id="128" name="组合 127"/>
          <p:cNvGrpSpPr/>
          <p:nvPr/>
        </p:nvGrpSpPr>
        <p:grpSpPr>
          <a:xfrm>
            <a:off x="4180086" y="2608570"/>
            <a:ext cx="4608512" cy="624136"/>
            <a:chOff x="4572000" y="3795886"/>
            <a:chExt cx="4608512" cy="624136"/>
          </a:xfrm>
        </p:grpSpPr>
        <p:sp>
          <p:nvSpPr>
            <p:cNvPr id="129" name="TextBox 128"/>
            <p:cNvSpPr txBox="1"/>
            <p:nvPr/>
          </p:nvSpPr>
          <p:spPr>
            <a:xfrm>
              <a:off x="5221287" y="3931642"/>
              <a:ext cx="3959225" cy="368300"/>
            </a:xfrm>
            <a:prstGeom prst="rect">
              <a:avLst/>
            </a:prstGeom>
            <a:noFill/>
          </p:spPr>
          <p:txBody>
            <a:bodyPr>
              <a:spAutoFit/>
            </a:bodyPr>
            <a:lstStyle/>
            <a:p>
              <a:pPr>
                <a:defRPr/>
              </a:pPr>
              <a:r>
                <a:rPr lang="zh-CN" alt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rPr>
                <a:t>FGF，EGF信号通路</a:t>
              </a:r>
              <a:endParaRPr lang="zh-CN" alt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endParaRPr>
            </a:p>
          </p:txBody>
        </p:sp>
        <p:grpSp>
          <p:nvGrpSpPr>
            <p:cNvPr id="130" name="组合 55"/>
            <p:cNvGrpSpPr/>
            <p:nvPr/>
          </p:nvGrpSpPr>
          <p:grpSpPr>
            <a:xfrm>
              <a:off x="4572000" y="3795886"/>
              <a:ext cx="624136" cy="624136"/>
              <a:chOff x="3635896" y="843558"/>
              <a:chExt cx="624136" cy="624136"/>
            </a:xfrm>
          </p:grpSpPr>
          <p:sp>
            <p:nvSpPr>
              <p:cNvPr id="131" name="椭圆 130"/>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TextBox 19"/>
              <p:cNvSpPr txBox="1">
                <a:spLocks noChangeArrowheads="1"/>
              </p:cNvSpPr>
              <p:nvPr/>
            </p:nvSpPr>
            <p:spPr bwMode="auto">
              <a:xfrm>
                <a:off x="3785122" y="969224"/>
                <a:ext cx="382984" cy="369332"/>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smtClean="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rPr>
                  <a:t>4</a:t>
                </a:r>
                <a:endParaRPr lang="zh-CN" altLang="en-US"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endParaRPr>
              </a:p>
            </p:txBody>
          </p:sp>
        </p:grpSp>
      </p:grpSp>
      <p:grpSp>
        <p:nvGrpSpPr>
          <p:cNvPr id="133" name="组合 132"/>
          <p:cNvGrpSpPr/>
          <p:nvPr/>
        </p:nvGrpSpPr>
        <p:grpSpPr>
          <a:xfrm>
            <a:off x="3995817" y="3387829"/>
            <a:ext cx="4608512" cy="624136"/>
            <a:chOff x="4572000" y="3795886"/>
            <a:chExt cx="4608512" cy="624136"/>
          </a:xfrm>
        </p:grpSpPr>
        <p:sp>
          <p:nvSpPr>
            <p:cNvPr id="134" name="TextBox 133"/>
            <p:cNvSpPr txBox="1"/>
            <p:nvPr/>
          </p:nvSpPr>
          <p:spPr>
            <a:xfrm>
              <a:off x="5221287" y="3931642"/>
              <a:ext cx="3959225" cy="368300"/>
            </a:xfrm>
            <a:prstGeom prst="rect">
              <a:avLst/>
            </a:prstGeom>
            <a:noFill/>
          </p:spPr>
          <p:txBody>
            <a:bodyPr>
              <a:spAutoFit/>
            </a:bodyPr>
            <a:lstStyle/>
            <a:p>
              <a:pPr>
                <a:defRPr/>
              </a:pPr>
              <a:r>
                <a:rPr lang="zh-CN" alt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rPr>
                <a:t>Notch信号通路</a:t>
              </a:r>
              <a:endParaRPr lang="zh-CN" alt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endParaRPr>
            </a:p>
          </p:txBody>
        </p:sp>
        <p:grpSp>
          <p:nvGrpSpPr>
            <p:cNvPr id="135" name="组合 55"/>
            <p:cNvGrpSpPr/>
            <p:nvPr/>
          </p:nvGrpSpPr>
          <p:grpSpPr>
            <a:xfrm>
              <a:off x="4572000" y="3795886"/>
              <a:ext cx="624136" cy="624136"/>
              <a:chOff x="3635896" y="843558"/>
              <a:chExt cx="624136" cy="624136"/>
            </a:xfrm>
          </p:grpSpPr>
          <p:sp>
            <p:nvSpPr>
              <p:cNvPr id="136" name="椭圆 135"/>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TextBox 19"/>
              <p:cNvSpPr txBox="1">
                <a:spLocks noChangeArrowheads="1"/>
              </p:cNvSpPr>
              <p:nvPr/>
            </p:nvSpPr>
            <p:spPr bwMode="auto">
              <a:xfrm>
                <a:off x="3785122" y="969224"/>
                <a:ext cx="382984" cy="369332"/>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smtClean="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rPr>
                  <a:t>5</a:t>
                </a:r>
                <a:endParaRPr lang="zh-CN" altLang="en-US"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endParaRPr>
              </a:p>
            </p:txBody>
          </p:sp>
        </p:grpSp>
      </p:grpSp>
      <p:grpSp>
        <p:nvGrpSpPr>
          <p:cNvPr id="2" name="组合 1"/>
          <p:cNvGrpSpPr/>
          <p:nvPr/>
        </p:nvGrpSpPr>
        <p:grpSpPr>
          <a:xfrm>
            <a:off x="3635772" y="4107919"/>
            <a:ext cx="4608512" cy="624136"/>
            <a:chOff x="4572000" y="3795886"/>
            <a:chExt cx="4608512" cy="624136"/>
          </a:xfrm>
        </p:grpSpPr>
        <p:sp>
          <p:nvSpPr>
            <p:cNvPr id="3" name="TextBox 133"/>
            <p:cNvSpPr txBox="1"/>
            <p:nvPr/>
          </p:nvSpPr>
          <p:spPr>
            <a:xfrm>
              <a:off x="5221287" y="3931642"/>
              <a:ext cx="3959225" cy="368300"/>
            </a:xfrm>
            <a:prstGeom prst="rect">
              <a:avLst/>
            </a:prstGeom>
            <a:noFill/>
          </p:spPr>
          <p:txBody>
            <a:bodyPr>
              <a:spAutoFit/>
            </a:bodyPr>
            <a:lstStyle/>
            <a:p>
              <a:pPr>
                <a:defRPr/>
              </a:pPr>
              <a:r>
                <a:rPr lang="zh-CN" alt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rPr>
                <a:t>应用</a:t>
              </a:r>
              <a:endParaRPr lang="zh-CN" altLang="en-US" dirty="0">
                <a:solidFill>
                  <a:schemeClr val="bg1">
                    <a:lumMod val="50000"/>
                  </a:schemeClr>
                </a:solidFill>
                <a:latin typeface="Poppins" panose="00000500000000000000" pitchFamily="2" charset="0"/>
                <a:ea typeface="微软雅黑" panose="020B0503020204020204" pitchFamily="34" charset="-122"/>
                <a:cs typeface="Poppins" panose="00000500000000000000" pitchFamily="2" charset="0"/>
              </a:endParaRPr>
            </a:p>
          </p:txBody>
        </p:sp>
        <p:grpSp>
          <p:nvGrpSpPr>
            <p:cNvPr id="4" name="组合 55"/>
            <p:cNvGrpSpPr/>
            <p:nvPr/>
          </p:nvGrpSpPr>
          <p:grpSpPr>
            <a:xfrm>
              <a:off x="4572000" y="3795886"/>
              <a:ext cx="624136" cy="624136"/>
              <a:chOff x="3635896" y="843558"/>
              <a:chExt cx="624136" cy="624136"/>
            </a:xfrm>
          </p:grpSpPr>
          <p:sp>
            <p:nvSpPr>
              <p:cNvPr id="5" name="椭圆 4"/>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9"/>
              <p:cNvSpPr txBox="1">
                <a:spLocks noChangeArrowheads="1"/>
              </p:cNvSpPr>
              <p:nvPr/>
            </p:nvSpPr>
            <p:spPr bwMode="auto">
              <a:xfrm>
                <a:off x="3785122" y="969224"/>
                <a:ext cx="382984" cy="36830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smtClean="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rPr>
                  <a:t>6</a:t>
                </a:r>
                <a:endParaRPr lang="zh-CN" altLang="en-US" b="1" dirty="0">
                  <a:solidFill>
                    <a:schemeClr val="bg1"/>
                  </a:solidFill>
                  <a:latin typeface="思源黑体 CN Regular" panose="020B0500000000000000" pitchFamily="34" charset="-122"/>
                  <a:ea typeface="思源黑体 CN Regular" panose="020B0500000000000000" pitchFamily="34" charset="-122"/>
                  <a:cs typeface="Poppins" panose="00000500000000000000" pitchFamily="2" charset="0"/>
                </a:endParaRPr>
              </a:p>
            </p:txBody>
          </p: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6445" y="123913"/>
            <a:ext cx="1493592" cy="359956"/>
          </a:xfrm>
          <a:prstGeom prst="rect">
            <a:avLst/>
          </a:prstGeom>
          <a:noFill/>
          <a:ln>
            <a:noFill/>
          </a:ln>
        </p:spPr>
      </p:pic>
      <p:sp>
        <p:nvSpPr>
          <p:cNvPr id="42" name="TextBox 41"/>
          <p:cNvSpPr txBox="1"/>
          <p:nvPr/>
        </p:nvSpPr>
        <p:spPr>
          <a:xfrm>
            <a:off x="6803749" y="4867124"/>
            <a:ext cx="2303179" cy="213995"/>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Sino Biological Inc.</a:t>
            </a:r>
            <a:endPar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cxnSp>
        <p:nvCxnSpPr>
          <p:cNvPr id="144" name="直接连接符 143"/>
          <p:cNvCxnSpPr/>
          <p:nvPr/>
        </p:nvCxnSpPr>
        <p:spPr>
          <a:xfrm>
            <a:off x="1764035" y="334895"/>
            <a:ext cx="6767916" cy="50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4048" y="4968058"/>
            <a:ext cx="7301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5949" y="195912"/>
            <a:ext cx="287964" cy="28796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5" name="椭圆 164"/>
          <p:cNvSpPr>
            <a:spLocks noChangeAspect="1"/>
          </p:cNvSpPr>
          <p:nvPr/>
        </p:nvSpPr>
        <p:spPr>
          <a:xfrm>
            <a:off x="108055" y="4911792"/>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6" name="椭圆 165"/>
          <p:cNvSpPr>
            <a:spLocks noChangeAspect="1"/>
          </p:cNvSpPr>
          <p:nvPr/>
        </p:nvSpPr>
        <p:spPr>
          <a:xfrm>
            <a:off x="255997" y="4909411"/>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7" name="椭圆 166"/>
          <p:cNvSpPr>
            <a:spLocks noChangeAspect="1"/>
          </p:cNvSpPr>
          <p:nvPr/>
        </p:nvSpPr>
        <p:spPr>
          <a:xfrm>
            <a:off x="403939" y="4907030"/>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8" name="TextBox 63"/>
          <p:cNvSpPr txBox="1"/>
          <p:nvPr/>
        </p:nvSpPr>
        <p:spPr>
          <a:xfrm>
            <a:off x="363855" y="555625"/>
            <a:ext cx="2857500" cy="376265"/>
          </a:xfrm>
          <a:prstGeom prst="roundRect">
            <a:avLst/>
          </a:prstGeom>
          <a:solidFill>
            <a:schemeClr val="bg1"/>
          </a:solidFill>
          <a:ln>
            <a:noFill/>
          </a:ln>
          <a:effectLst>
            <a:outerShdw blurRad="241300" sx="102000" sy="102000" algn="ctr" rotWithShape="0">
              <a:prstClr val="black">
                <a:alpha val="22000"/>
              </a:prstClr>
            </a:outerShdw>
          </a:effectLst>
        </p:spPr>
        <p:txBody>
          <a:bodyPr wrap="square" rtlCol="0">
            <a:spAutoFit/>
          </a:bodyPr>
          <a:lstStyle/>
          <a:p>
            <a:pPr marL="285750" indent="-285750" defTabSz="285750">
              <a:buFont typeface="Wingdings" panose="05000000000000000000" charset="0"/>
              <a:buChar char="l"/>
            </a:pPr>
            <a:r>
              <a:rPr lang="zh-CN" altLang="en-US" sz="1600" b="1" dirty="0">
                <a:solidFill>
                  <a:srgbClr val="07806B"/>
                </a:solidFill>
                <a:latin typeface="思源黑体 CN Regular" panose="020B0500000000000000" pitchFamily="34" charset="-122"/>
                <a:ea typeface="思源黑体 CN Regular" panose="020B0500000000000000" pitchFamily="34" charset="-122"/>
                <a:sym typeface="+mn-ea"/>
              </a:rPr>
              <a:t>类器官相关信号通路</a:t>
            </a:r>
            <a:endParaRPr lang="zh-CN" altLang="en-US" sz="1600" kern="0" dirty="0" smtClean="0">
              <a:solidFill>
                <a:srgbClr val="377D6C"/>
              </a:solidFill>
              <a:latin typeface="思源黑体 CN Bold" panose="020B0800000000000000" charset="-122"/>
              <a:ea typeface="思源黑体 CN Bold" panose="020B0800000000000000" charset="-122"/>
              <a:sym typeface="思源黑体" panose="020B0500000000000000" pitchFamily="34" charset="-122"/>
            </a:endParaRPr>
          </a:p>
        </p:txBody>
      </p:sp>
      <p:sp>
        <p:nvSpPr>
          <p:cNvPr id="2" name="矩形 1"/>
          <p:cNvSpPr/>
          <p:nvPr/>
        </p:nvSpPr>
        <p:spPr>
          <a:xfrm>
            <a:off x="611505" y="978535"/>
            <a:ext cx="7846695" cy="3773170"/>
          </a:xfrm>
          <a:prstGeom prst="rect">
            <a:avLst/>
          </a:prstGeom>
          <a:noFill/>
          <a:ln>
            <a:solidFill>
              <a:srgbClr val="377D6C"/>
            </a:solidFill>
            <a:prstDash val="dashDot"/>
          </a:ln>
        </p:spPr>
        <p:style>
          <a:lnRef idx="1">
            <a:schemeClr val="accent3"/>
          </a:lnRef>
          <a:fillRef idx="2">
            <a:schemeClr val="accent3"/>
          </a:fillRef>
          <a:effectRef idx="1">
            <a:schemeClr val="accent3"/>
          </a:effectRef>
          <a:fontRef idx="minor">
            <a:schemeClr val="dk1"/>
          </a:fontRef>
        </p:style>
        <p:txBody>
          <a:bodyPr rtlCol="0" anchor="ctr"/>
          <a:lstStyle/>
          <a:p>
            <a:pPr algn="l"/>
            <a:endParaRPr lang="zh-CN" altLang="en-US"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cstate="print"/>
          <a:stretch>
            <a:fillRect/>
          </a:stretch>
        </p:blipFill>
        <p:spPr>
          <a:xfrm>
            <a:off x="1076325" y="1003935"/>
            <a:ext cx="6917055" cy="3720465"/>
          </a:xfrm>
          <a:prstGeom prst="rect">
            <a:avLst/>
          </a:prstGeom>
        </p:spPr>
      </p:pic>
      <p:sp>
        <p:nvSpPr>
          <p:cNvPr id="3" name="文本框 2"/>
          <p:cNvSpPr txBox="1"/>
          <p:nvPr/>
        </p:nvSpPr>
        <p:spPr>
          <a:xfrm>
            <a:off x="3851910" y="4739640"/>
            <a:ext cx="4337050" cy="213995"/>
          </a:xfrm>
          <a:prstGeom prst="rect">
            <a:avLst/>
          </a:prstGeom>
          <a:noFill/>
        </p:spPr>
        <p:txBody>
          <a:bodyPr wrap="square" rtlCol="0" anchor="t">
            <a:spAutoFit/>
          </a:bodyPr>
          <a:lstStyle/>
          <a:p>
            <a:r>
              <a:rPr lang="zh-CN" altLang="en-US" sz="800" dirty="0"/>
              <a:t>Growing Self-Organizing Mini-Guts</a:t>
            </a:r>
            <a:r>
              <a:rPr lang="en-US" altLang="zh-CN" sz="800" dirty="0"/>
              <a:t> </a:t>
            </a:r>
            <a:r>
              <a:rPr lang="zh-CN" altLang="en-US" sz="800" dirty="0"/>
              <a:t>from a Single Intestinal Stem Cell:</a:t>
            </a:r>
            <a:r>
              <a:rPr lang="en-US" altLang="zh-CN" sz="800" dirty="0"/>
              <a:t> </a:t>
            </a:r>
            <a:r>
              <a:rPr lang="zh-CN" altLang="en-US" sz="800" dirty="0"/>
              <a:t>Mechanism and Applications</a:t>
            </a:r>
            <a:endParaRPr lang="zh-CN" altLang="en-US" sz="8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6445" y="123913"/>
            <a:ext cx="1493592" cy="359956"/>
          </a:xfrm>
          <a:prstGeom prst="rect">
            <a:avLst/>
          </a:prstGeom>
          <a:noFill/>
          <a:ln>
            <a:noFill/>
          </a:ln>
        </p:spPr>
      </p:pic>
      <p:sp>
        <p:nvSpPr>
          <p:cNvPr id="42" name="TextBox 41"/>
          <p:cNvSpPr txBox="1"/>
          <p:nvPr/>
        </p:nvSpPr>
        <p:spPr>
          <a:xfrm>
            <a:off x="6803749" y="4867124"/>
            <a:ext cx="2303179" cy="213995"/>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Sino Biological Inc.</a:t>
            </a:r>
            <a:endPar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cxnSp>
        <p:nvCxnSpPr>
          <p:cNvPr id="144" name="直接连接符 143"/>
          <p:cNvCxnSpPr/>
          <p:nvPr/>
        </p:nvCxnSpPr>
        <p:spPr>
          <a:xfrm>
            <a:off x="1764035" y="334895"/>
            <a:ext cx="6767916" cy="50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4048" y="4968058"/>
            <a:ext cx="7301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5949" y="195912"/>
            <a:ext cx="287964" cy="28796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5" name="椭圆 164"/>
          <p:cNvSpPr>
            <a:spLocks noChangeAspect="1"/>
          </p:cNvSpPr>
          <p:nvPr/>
        </p:nvSpPr>
        <p:spPr>
          <a:xfrm>
            <a:off x="108055" y="4911792"/>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6" name="椭圆 165"/>
          <p:cNvSpPr>
            <a:spLocks noChangeAspect="1"/>
          </p:cNvSpPr>
          <p:nvPr/>
        </p:nvSpPr>
        <p:spPr>
          <a:xfrm>
            <a:off x="255997" y="4909411"/>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7" name="椭圆 166"/>
          <p:cNvSpPr>
            <a:spLocks noChangeAspect="1"/>
          </p:cNvSpPr>
          <p:nvPr/>
        </p:nvSpPr>
        <p:spPr>
          <a:xfrm>
            <a:off x="403939" y="4907030"/>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8" name="TextBox 63"/>
          <p:cNvSpPr txBox="1"/>
          <p:nvPr/>
        </p:nvSpPr>
        <p:spPr>
          <a:xfrm>
            <a:off x="363855" y="555625"/>
            <a:ext cx="2857500" cy="373665"/>
          </a:xfrm>
          <a:prstGeom prst="roundRect">
            <a:avLst/>
          </a:prstGeom>
          <a:solidFill>
            <a:schemeClr val="bg1"/>
          </a:solidFill>
          <a:ln>
            <a:noFill/>
          </a:ln>
          <a:effectLst>
            <a:outerShdw blurRad="241300" sx="102000" sy="102000" algn="ctr" rotWithShape="0">
              <a:prstClr val="black">
                <a:alpha val="22000"/>
              </a:prstClr>
            </a:outerShdw>
          </a:effectLst>
        </p:spPr>
        <p:txBody>
          <a:bodyPr wrap="square" rtlCol="0">
            <a:spAutoFit/>
          </a:bodyPr>
          <a:lstStyle/>
          <a:p>
            <a:pPr marL="285750" indent="-285750" defTabSz="285750">
              <a:buFont typeface="Wingdings" panose="05000000000000000000" charset="0"/>
              <a:buChar char="l"/>
            </a:pPr>
            <a:r>
              <a:rPr lang="en-US" altLang="zh-CN" sz="1600" b="1" kern="0" dirty="0" smtClean="0">
                <a:solidFill>
                  <a:srgbClr val="07806B"/>
                </a:solidFill>
                <a:latin typeface="思源黑体 CN Regular" panose="020B0500000000000000" pitchFamily="34" charset="-122"/>
                <a:ea typeface="思源黑体 CN Regular" panose="020B0500000000000000" pitchFamily="34" charset="-122"/>
                <a:sym typeface="+mn-ea"/>
              </a:rPr>
              <a:t>Wnt/R-spondin</a:t>
            </a:r>
            <a:r>
              <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rPr>
              <a:t>信号通路</a:t>
            </a:r>
            <a:endPar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endParaRPr>
          </a:p>
        </p:txBody>
      </p:sp>
      <p:sp>
        <p:nvSpPr>
          <p:cNvPr id="2" name="矩形 1"/>
          <p:cNvSpPr/>
          <p:nvPr/>
        </p:nvSpPr>
        <p:spPr>
          <a:xfrm>
            <a:off x="484505" y="978535"/>
            <a:ext cx="8101330" cy="3880485"/>
          </a:xfrm>
          <a:prstGeom prst="rect">
            <a:avLst/>
          </a:prstGeom>
          <a:noFill/>
          <a:ln>
            <a:solidFill>
              <a:srgbClr val="377D6C"/>
            </a:solidFill>
            <a:prstDash val="dashDot"/>
          </a:ln>
        </p:spPr>
        <p:style>
          <a:lnRef idx="1">
            <a:schemeClr val="accent3"/>
          </a:lnRef>
          <a:fillRef idx="2">
            <a:schemeClr val="accent3"/>
          </a:fillRef>
          <a:effectRef idx="1">
            <a:schemeClr val="accent3"/>
          </a:effectRef>
          <a:fontRef idx="minor">
            <a:schemeClr val="dk1"/>
          </a:fontRef>
        </p:style>
        <p:txBody>
          <a:bodyPr rtlCol="0" anchor="ctr"/>
          <a:lstStyle/>
          <a:p>
            <a:pPr algn="l"/>
            <a:endParaRPr lang="zh-CN" altLang="en-US"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cstate="print"/>
          <a:srcRect b="50307"/>
          <a:stretch>
            <a:fillRect/>
          </a:stretch>
        </p:blipFill>
        <p:spPr>
          <a:xfrm>
            <a:off x="551815" y="1203325"/>
            <a:ext cx="3947795" cy="3399155"/>
          </a:xfrm>
          <a:prstGeom prst="rect">
            <a:avLst/>
          </a:prstGeom>
        </p:spPr>
      </p:pic>
      <p:pic>
        <p:nvPicPr>
          <p:cNvPr id="4" name="图片 3"/>
          <p:cNvPicPr>
            <a:picLocks noChangeAspect="1"/>
          </p:cNvPicPr>
          <p:nvPr/>
        </p:nvPicPr>
        <p:blipFill>
          <a:blip r:embed="rId2" cstate="print"/>
          <a:srcRect t="50862"/>
          <a:stretch>
            <a:fillRect/>
          </a:stretch>
        </p:blipFill>
        <p:spPr>
          <a:xfrm>
            <a:off x="4499610" y="1275080"/>
            <a:ext cx="3991610" cy="3398520"/>
          </a:xfrm>
          <a:prstGeom prst="rect">
            <a:avLst/>
          </a:prstGeom>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6445" y="123913"/>
            <a:ext cx="1493592" cy="359956"/>
          </a:xfrm>
          <a:prstGeom prst="rect">
            <a:avLst/>
          </a:prstGeom>
          <a:noFill/>
          <a:ln>
            <a:noFill/>
          </a:ln>
        </p:spPr>
      </p:pic>
      <p:sp>
        <p:nvSpPr>
          <p:cNvPr id="42" name="TextBox 41"/>
          <p:cNvSpPr txBox="1"/>
          <p:nvPr/>
        </p:nvSpPr>
        <p:spPr>
          <a:xfrm>
            <a:off x="6803749" y="4867124"/>
            <a:ext cx="2303179" cy="213995"/>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Sino Biological Inc.</a:t>
            </a:r>
            <a:endPar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cxnSp>
        <p:nvCxnSpPr>
          <p:cNvPr id="144" name="直接连接符 143"/>
          <p:cNvCxnSpPr/>
          <p:nvPr/>
        </p:nvCxnSpPr>
        <p:spPr>
          <a:xfrm>
            <a:off x="1764035" y="334895"/>
            <a:ext cx="6767916" cy="50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4048" y="4968058"/>
            <a:ext cx="7301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5949" y="195912"/>
            <a:ext cx="287964" cy="28796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5" name="椭圆 164"/>
          <p:cNvSpPr>
            <a:spLocks noChangeAspect="1"/>
          </p:cNvSpPr>
          <p:nvPr/>
        </p:nvSpPr>
        <p:spPr>
          <a:xfrm>
            <a:off x="108055" y="4911792"/>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6" name="椭圆 165"/>
          <p:cNvSpPr>
            <a:spLocks noChangeAspect="1"/>
          </p:cNvSpPr>
          <p:nvPr/>
        </p:nvSpPr>
        <p:spPr>
          <a:xfrm>
            <a:off x="255997" y="4909411"/>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7" name="椭圆 166"/>
          <p:cNvSpPr>
            <a:spLocks noChangeAspect="1"/>
          </p:cNvSpPr>
          <p:nvPr/>
        </p:nvSpPr>
        <p:spPr>
          <a:xfrm>
            <a:off x="403939" y="4907030"/>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8" name="TextBox 63"/>
          <p:cNvSpPr txBox="1"/>
          <p:nvPr/>
        </p:nvSpPr>
        <p:spPr>
          <a:xfrm>
            <a:off x="363855" y="555625"/>
            <a:ext cx="2857500" cy="373665"/>
          </a:xfrm>
          <a:prstGeom prst="roundRect">
            <a:avLst/>
          </a:prstGeom>
          <a:solidFill>
            <a:schemeClr val="bg1"/>
          </a:solidFill>
          <a:ln>
            <a:noFill/>
          </a:ln>
          <a:effectLst>
            <a:outerShdw blurRad="241300" sx="102000" sy="102000" algn="ctr" rotWithShape="0">
              <a:prstClr val="black">
                <a:alpha val="22000"/>
              </a:prstClr>
            </a:outerShdw>
          </a:effectLst>
        </p:spPr>
        <p:txBody>
          <a:bodyPr wrap="square" rtlCol="0">
            <a:spAutoFit/>
          </a:bodyPr>
          <a:lstStyle/>
          <a:p>
            <a:pPr marL="285750" indent="-285750" defTabSz="285750">
              <a:buFont typeface="Wingdings" panose="05000000000000000000" charset="0"/>
              <a:buChar char="l"/>
            </a:pPr>
            <a:r>
              <a:rPr lang="en-US" altLang="zh-CN" sz="1600" b="1" kern="0" dirty="0" smtClean="0">
                <a:solidFill>
                  <a:srgbClr val="07806B"/>
                </a:solidFill>
                <a:latin typeface="思源黑体 CN Regular" panose="020B0500000000000000" pitchFamily="34" charset="-122"/>
                <a:ea typeface="思源黑体 CN Regular" panose="020B0500000000000000" pitchFamily="34" charset="-122"/>
                <a:sym typeface="+mn-ea"/>
              </a:rPr>
              <a:t>Wnt/R-spondin</a:t>
            </a:r>
            <a:r>
              <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rPr>
              <a:t>信号通路</a:t>
            </a:r>
            <a:endPar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endParaRPr>
          </a:p>
        </p:txBody>
      </p:sp>
      <p:sp>
        <p:nvSpPr>
          <p:cNvPr id="2" name="矩形 1"/>
          <p:cNvSpPr/>
          <p:nvPr/>
        </p:nvSpPr>
        <p:spPr>
          <a:xfrm>
            <a:off x="484505" y="978535"/>
            <a:ext cx="8101330" cy="3880485"/>
          </a:xfrm>
          <a:prstGeom prst="rect">
            <a:avLst/>
          </a:prstGeom>
          <a:noFill/>
          <a:ln>
            <a:solidFill>
              <a:srgbClr val="377D6C"/>
            </a:solidFill>
            <a:prstDash val="dashDot"/>
          </a:ln>
        </p:spPr>
        <p:style>
          <a:lnRef idx="1">
            <a:schemeClr val="accent3"/>
          </a:lnRef>
          <a:fillRef idx="2">
            <a:schemeClr val="accent3"/>
          </a:fillRef>
          <a:effectRef idx="1">
            <a:schemeClr val="accent3"/>
          </a:effectRef>
          <a:fontRef idx="minor">
            <a:schemeClr val="dk1"/>
          </a:fontRef>
        </p:style>
        <p:txBody>
          <a:bodyPr rtlCol="0" anchor="ctr"/>
          <a:lstStyle/>
          <a:p>
            <a:pPr algn="l"/>
            <a:endParaRPr lang="zh-CN" altLang="en-US"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cstate="print"/>
          <a:stretch>
            <a:fillRect/>
          </a:stretch>
        </p:blipFill>
        <p:spPr>
          <a:xfrm>
            <a:off x="1619885" y="1136015"/>
            <a:ext cx="5638800" cy="3625215"/>
          </a:xfrm>
          <a:prstGeom prst="rect">
            <a:avLst/>
          </a:prstGeom>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6445" y="123913"/>
            <a:ext cx="1493592" cy="359956"/>
          </a:xfrm>
          <a:prstGeom prst="rect">
            <a:avLst/>
          </a:prstGeom>
          <a:noFill/>
          <a:ln>
            <a:noFill/>
          </a:ln>
        </p:spPr>
      </p:pic>
      <p:sp>
        <p:nvSpPr>
          <p:cNvPr id="42" name="TextBox 41"/>
          <p:cNvSpPr txBox="1"/>
          <p:nvPr/>
        </p:nvSpPr>
        <p:spPr>
          <a:xfrm>
            <a:off x="6803749" y="4867124"/>
            <a:ext cx="2303179" cy="213995"/>
          </a:xfrm>
          <a:prstGeom prst="rect">
            <a:avLst/>
          </a:prstGeom>
          <a:noFill/>
        </p:spPr>
        <p:txBody>
          <a:bodyPr>
            <a:spAutoFit/>
          </a:bodyPr>
          <a:lstStyle/>
          <a:p>
            <a:pPr algn="r">
              <a:buFont typeface="Arial" panose="020B0604020202020204" pitchFamily="34" charset="0"/>
              <a:buNone/>
              <a:defRPr/>
            </a:pPr>
            <a:r>
              <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Sino Biological Inc.</a:t>
            </a:r>
            <a:endPar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cxnSp>
        <p:nvCxnSpPr>
          <p:cNvPr id="144" name="直接连接符 143"/>
          <p:cNvCxnSpPr/>
          <p:nvPr/>
        </p:nvCxnSpPr>
        <p:spPr>
          <a:xfrm>
            <a:off x="1764035" y="334895"/>
            <a:ext cx="6767916" cy="50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4048" y="4968058"/>
            <a:ext cx="7301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5949" y="195912"/>
            <a:ext cx="287964" cy="28796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5" name="椭圆 164"/>
          <p:cNvSpPr>
            <a:spLocks noChangeAspect="1"/>
          </p:cNvSpPr>
          <p:nvPr/>
        </p:nvSpPr>
        <p:spPr>
          <a:xfrm>
            <a:off x="108055" y="4911792"/>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6" name="椭圆 165"/>
          <p:cNvSpPr>
            <a:spLocks noChangeAspect="1"/>
          </p:cNvSpPr>
          <p:nvPr/>
        </p:nvSpPr>
        <p:spPr>
          <a:xfrm>
            <a:off x="255997" y="4909411"/>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7" name="椭圆 166"/>
          <p:cNvSpPr>
            <a:spLocks noChangeAspect="1"/>
          </p:cNvSpPr>
          <p:nvPr/>
        </p:nvSpPr>
        <p:spPr>
          <a:xfrm>
            <a:off x="403939" y="4907030"/>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8" name="TextBox 63"/>
          <p:cNvSpPr txBox="1"/>
          <p:nvPr/>
        </p:nvSpPr>
        <p:spPr>
          <a:xfrm>
            <a:off x="363855" y="555625"/>
            <a:ext cx="2857500" cy="373665"/>
          </a:xfrm>
          <a:prstGeom prst="roundRect">
            <a:avLst/>
          </a:prstGeom>
          <a:solidFill>
            <a:schemeClr val="bg1"/>
          </a:solidFill>
          <a:ln>
            <a:noFill/>
          </a:ln>
          <a:effectLst>
            <a:outerShdw blurRad="241300" sx="102000" sy="102000" algn="ctr" rotWithShape="0">
              <a:prstClr val="black">
                <a:alpha val="22000"/>
              </a:prstClr>
            </a:outerShdw>
          </a:effectLst>
        </p:spPr>
        <p:txBody>
          <a:bodyPr wrap="square" rtlCol="0">
            <a:spAutoFit/>
          </a:bodyPr>
          <a:lstStyle/>
          <a:p>
            <a:pPr marL="285750" indent="-285750" defTabSz="285750">
              <a:buFont typeface="Wingdings" panose="05000000000000000000" charset="0"/>
              <a:buChar char="l"/>
            </a:pPr>
            <a:r>
              <a:rPr lang="en-US" altLang="zh-CN" sz="1600" b="1" kern="0" dirty="0" smtClean="0">
                <a:solidFill>
                  <a:srgbClr val="07806B"/>
                </a:solidFill>
                <a:latin typeface="思源黑体 CN Regular" panose="020B0500000000000000" pitchFamily="34" charset="-122"/>
                <a:ea typeface="思源黑体 CN Regular" panose="020B0500000000000000" pitchFamily="34" charset="-122"/>
                <a:sym typeface="+mn-ea"/>
              </a:rPr>
              <a:t>Wnt</a:t>
            </a:r>
            <a:r>
              <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rPr>
              <a:t>相关细胞因子产品</a:t>
            </a:r>
            <a:endPar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endParaRPr>
          </a:p>
        </p:txBody>
      </p:sp>
      <p:sp>
        <p:nvSpPr>
          <p:cNvPr id="2" name="矩形 1"/>
          <p:cNvSpPr/>
          <p:nvPr/>
        </p:nvSpPr>
        <p:spPr>
          <a:xfrm>
            <a:off x="484505" y="978535"/>
            <a:ext cx="8101330" cy="3880485"/>
          </a:xfrm>
          <a:prstGeom prst="rect">
            <a:avLst/>
          </a:prstGeom>
          <a:noFill/>
          <a:ln>
            <a:solidFill>
              <a:srgbClr val="377D6C"/>
            </a:solidFill>
            <a:prstDash val="dashDot"/>
          </a:ln>
        </p:spPr>
        <p:style>
          <a:lnRef idx="1">
            <a:schemeClr val="accent3"/>
          </a:lnRef>
          <a:fillRef idx="2">
            <a:schemeClr val="accent3"/>
          </a:fillRef>
          <a:effectRef idx="1">
            <a:schemeClr val="accent3"/>
          </a:effectRef>
          <a:fontRef idx="minor">
            <a:schemeClr val="dk1"/>
          </a:fontRef>
        </p:style>
        <p:txBody>
          <a:bodyPr rtlCol="0" anchor="ctr"/>
          <a:lstStyle/>
          <a:p>
            <a:pPr algn="l"/>
            <a:endParaRPr lang="zh-CN" altLang="en-US"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cstate="print"/>
          <a:stretch>
            <a:fillRect/>
          </a:stretch>
        </p:blipFill>
        <p:spPr>
          <a:xfrm>
            <a:off x="5161280" y="1564005"/>
            <a:ext cx="3176270" cy="2353310"/>
          </a:xfrm>
          <a:prstGeom prst="rect">
            <a:avLst/>
          </a:prstGeom>
        </p:spPr>
      </p:pic>
      <p:sp>
        <p:nvSpPr>
          <p:cNvPr id="6" name="文本框 5"/>
          <p:cNvSpPr txBox="1"/>
          <p:nvPr/>
        </p:nvSpPr>
        <p:spPr>
          <a:xfrm>
            <a:off x="6372225" y="2139950"/>
            <a:ext cx="754380" cy="368300"/>
          </a:xfrm>
          <a:prstGeom prst="rect">
            <a:avLst/>
          </a:prstGeom>
          <a:noFill/>
        </p:spPr>
        <p:txBody>
          <a:bodyPr wrap="none" rtlCol="0" anchor="t">
            <a:spAutoFit/>
          </a:bodyPr>
          <a:lstStyle/>
          <a:p>
            <a:pPr indent="0">
              <a:buNone/>
            </a:pPr>
            <a:r>
              <a:rPr lang="en-US">
                <a:solidFill>
                  <a:srgbClr val="000000"/>
                </a:solidFill>
                <a:latin typeface="宋体" panose="02010600030101010101" pitchFamily="2" charset="-122"/>
                <a:sym typeface="+mn-ea"/>
              </a:rPr>
              <a:t>RSPO1</a:t>
            </a:r>
            <a:endParaRPr lang="zh-CN" altLang="en-US"/>
          </a:p>
        </p:txBody>
      </p:sp>
      <p:sp>
        <p:nvSpPr>
          <p:cNvPr id="7" name="文本框 6"/>
          <p:cNvSpPr txBox="1"/>
          <p:nvPr/>
        </p:nvSpPr>
        <p:spPr>
          <a:xfrm>
            <a:off x="5940425" y="2788285"/>
            <a:ext cx="1986280" cy="368300"/>
          </a:xfrm>
          <a:prstGeom prst="rect">
            <a:avLst/>
          </a:prstGeom>
          <a:noFill/>
        </p:spPr>
        <p:txBody>
          <a:bodyPr wrap="none" rtlCol="0" anchor="t">
            <a:spAutoFit/>
          </a:bodyPr>
          <a:lstStyle/>
          <a:p>
            <a:r>
              <a:rPr lang="en-US" altLang="zh-CN">
                <a:sym typeface="+mn-ea"/>
              </a:rPr>
              <a:t>ED50=20-120ng/ml</a:t>
            </a:r>
            <a:endParaRPr lang="zh-CN" altLang="en-US"/>
          </a:p>
        </p:txBody>
      </p:sp>
      <p:graphicFrame>
        <p:nvGraphicFramePr>
          <p:cNvPr id="16" name="表格 15"/>
          <p:cNvGraphicFramePr/>
          <p:nvPr>
            <p:custDataLst>
              <p:tags r:id="rId3"/>
            </p:custDataLst>
          </p:nvPr>
        </p:nvGraphicFramePr>
        <p:xfrm>
          <a:off x="642910" y="2071684"/>
          <a:ext cx="4464422" cy="1539875"/>
        </p:xfrm>
        <a:graphic>
          <a:graphicData uri="http://schemas.openxmlformats.org/drawingml/2006/table">
            <a:tbl>
              <a:tblPr firstRow="1" bandRow="1">
                <a:tableStyleId>{5C22544A-7EE6-4342-B048-85BDC9FD1C3A}</a:tableStyleId>
              </a:tblPr>
              <a:tblGrid>
                <a:gridCol w="626110"/>
                <a:gridCol w="1030000"/>
                <a:gridCol w="720080"/>
                <a:gridCol w="576064"/>
                <a:gridCol w="1512168"/>
              </a:tblGrid>
              <a:tr h="307975">
                <a:tc>
                  <a:txBody>
                    <a:bodyPr/>
                    <a:lstStyle/>
                    <a:p>
                      <a:pPr indent="0" algn="ctr">
                        <a:buNone/>
                      </a:pPr>
                      <a:r>
                        <a:rPr lang="zh-CN" sz="1100" b="0" dirty="0">
                          <a:solidFill>
                            <a:schemeClr val="bg1"/>
                          </a:solidFill>
                          <a:latin typeface="思源黑体 CN Regular" panose="020B0500000000000000" pitchFamily="34" charset="-122"/>
                          <a:ea typeface="思源黑体 CN Regular" panose="020B0500000000000000" pitchFamily="34" charset="-122"/>
                        </a:rPr>
                        <a:t>分子</a:t>
                      </a:r>
                      <a:endParaRPr lang="en-US" altLang="en-US" sz="1100" b="0" dirty="0">
                        <a:solidFill>
                          <a:schemeClr val="bg1"/>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思源黑体 CN Regular" panose="020B0500000000000000" pitchFamily="34" charset="-122"/>
                          <a:ea typeface="思源黑体 CN Regular" panose="020B0500000000000000" pitchFamily="34" charset="-122"/>
                        </a:rPr>
                        <a:t>货号</a:t>
                      </a:r>
                      <a:endParaRPr lang="en-US" altLang="en-US" sz="1100" b="0" dirty="0">
                        <a:solidFill>
                          <a:schemeClr val="bg1"/>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思源黑体 CN Regular" panose="020B0500000000000000" pitchFamily="34" charset="-122"/>
                          <a:ea typeface="思源黑体 CN Regular" panose="020B0500000000000000" pitchFamily="34" charset="-122"/>
                        </a:rPr>
                        <a:t>表达宿主</a:t>
                      </a:r>
                      <a:endParaRPr lang="en-US" altLang="en-US" sz="1100" b="0" dirty="0">
                        <a:solidFill>
                          <a:schemeClr val="bg1"/>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思源黑体 CN Regular" panose="020B0500000000000000" pitchFamily="34" charset="-122"/>
                          <a:ea typeface="思源黑体 CN Regular" panose="020B0500000000000000" pitchFamily="34" charset="-122"/>
                        </a:rPr>
                        <a:t>标签</a:t>
                      </a:r>
                      <a:endParaRPr lang="en-US" altLang="en-US" sz="1100" b="0" dirty="0">
                        <a:solidFill>
                          <a:schemeClr val="bg1"/>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思源黑体 CN Regular" panose="020B0500000000000000" pitchFamily="34" charset="-122"/>
                          <a:ea typeface="思源黑体 CN Regular" panose="020B0500000000000000" pitchFamily="34" charset="-122"/>
                        </a:rPr>
                        <a:t>活性</a:t>
                      </a:r>
                      <a:endParaRPr lang="en-US" altLang="en-US" sz="1100" b="0" dirty="0">
                        <a:solidFill>
                          <a:schemeClr val="bg1"/>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r>
              <a:tr h="307975">
                <a:tc rowSpan="3">
                  <a:txBody>
                    <a:bodyPr/>
                    <a:lstStyle/>
                    <a:p>
                      <a:pPr indent="0" algn="ctr">
                        <a:buNone/>
                      </a:pPr>
                      <a:r>
                        <a:rPr lang="en-US" sz="1100" b="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RSPO1</a:t>
                      </a:r>
                      <a:endParaRPr lang="en-US" altLang="en-US" sz="1100" b="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panose="00000500000000000000" pitchFamily="2" charset="0"/>
                          <a:ea typeface="思源黑体 CN Regular" panose="020B0500000000000000" pitchFamily="34" charset="-122"/>
                          <a:cs typeface="Poppins" panose="00000500000000000000" pitchFamily="2" charset="0"/>
                        </a:rPr>
                        <a:t>11083-HNAS</a:t>
                      </a:r>
                      <a:endParaRPr lang="en-US" altLang="en-US" sz="1100" b="0" dirty="0">
                        <a:solidFill>
                          <a:schemeClr val="tx1"/>
                        </a:solidFill>
                        <a:latin typeface="Poppins" panose="00000500000000000000" pitchFamily="2" charset="0"/>
                        <a:ea typeface="思源黑体 CN Regular" panose="020B0500000000000000" pitchFamily="34" charset="-122"/>
                        <a:cs typeface="Poppins" panose="00000500000000000000" pitchFamily="2"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chemeClr val="tx1"/>
                          </a:solidFill>
                          <a:latin typeface="思源黑体 CN Regular" panose="020B0500000000000000" pitchFamily="34" charset="-122"/>
                          <a:ea typeface="思源黑体 CN Regular" panose="020B0500000000000000" pitchFamily="34" charset="-122"/>
                        </a:rPr>
                        <a:t>CHO细胞</a:t>
                      </a:r>
                      <a:endParaRPr lang="en-US" altLang="en-US" sz="1100" b="0" dirty="0">
                        <a:solidFill>
                          <a:schemeClr val="tx1"/>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思源黑体 CN Regular" panose="020B0500000000000000" pitchFamily="34" charset="-122"/>
                          <a:ea typeface="思源黑体 CN Regular" panose="020B0500000000000000" pitchFamily="34" charset="-122"/>
                        </a:rPr>
                        <a:t>无</a:t>
                      </a:r>
                      <a:endParaRPr lang="en-US" altLang="en-US" sz="1100" b="0">
                        <a:solidFill>
                          <a:srgbClr val="000000"/>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思源黑体 CN Regular" panose="020B0500000000000000" pitchFamily="34" charset="-122"/>
                          <a:ea typeface="思源黑体 CN Regular" panose="020B0500000000000000" pitchFamily="34" charset="-122"/>
                        </a:rPr>
                        <a:t>细胞活性</a:t>
                      </a:r>
                      <a:endParaRPr lang="en-US" altLang="en-US" sz="1100" b="0">
                        <a:solidFill>
                          <a:srgbClr val="000000"/>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0797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1100" b="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11083-H08H</a:t>
                      </a:r>
                      <a:endParaRPr lang="en-US" altLang="en-US" sz="1100" b="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思源黑体 CN Regular" panose="020B0500000000000000" pitchFamily="34" charset="-122"/>
                          <a:ea typeface="思源黑体 CN Regular" panose="020B0500000000000000" pitchFamily="34" charset="-122"/>
                        </a:rPr>
                        <a:t>293细胞</a:t>
                      </a:r>
                      <a:endParaRPr lang="en-US" altLang="en-US" sz="1100" b="0">
                        <a:solidFill>
                          <a:srgbClr val="000000"/>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rgbClr val="000000"/>
                          </a:solidFill>
                          <a:latin typeface="Poppins Light" pitchFamily="2" charset="0"/>
                          <a:ea typeface="思源黑体 CN Regular" panose="020B0500000000000000" pitchFamily="34" charset="-122"/>
                          <a:cs typeface="Poppins Light" pitchFamily="2" charset="0"/>
                        </a:rPr>
                        <a:t>H</a:t>
                      </a:r>
                      <a:r>
                        <a:rPr lang="en-US" sz="1100" b="0" dirty="0" smtClean="0">
                          <a:solidFill>
                            <a:srgbClr val="000000"/>
                          </a:solidFill>
                          <a:latin typeface="Poppins Light" pitchFamily="2" charset="0"/>
                          <a:ea typeface="思源黑体 CN Regular" panose="020B0500000000000000" pitchFamily="34" charset="-122"/>
                          <a:cs typeface="Poppins Light" pitchFamily="2" charset="0"/>
                        </a:rPr>
                        <a:t>is</a:t>
                      </a:r>
                      <a:endParaRPr lang="en-US" altLang="en-US" sz="1100" b="0" dirty="0">
                        <a:solidFill>
                          <a:srgbClr val="000000"/>
                        </a:solidFill>
                        <a:latin typeface="Poppins Light" pitchFamily="2" charset="0"/>
                        <a:ea typeface="思源黑体 CN Regular" panose="020B0500000000000000" pitchFamily="34" charset="-122"/>
                        <a:cs typeface="Poppins Light" pitchFamily="2"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思源黑体 CN Regular" panose="020B0500000000000000" pitchFamily="34" charset="-122"/>
                          <a:ea typeface="思源黑体 CN Regular" panose="020B0500000000000000" pitchFamily="34" charset="-122"/>
                        </a:rPr>
                        <a:t>细胞活性/结合活性</a:t>
                      </a:r>
                      <a:endParaRPr lang="en-US" altLang="en-US" sz="1100" b="0">
                        <a:solidFill>
                          <a:srgbClr val="000000"/>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0797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en-US" sz="1100" b="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11083-H08H1</a:t>
                      </a:r>
                      <a:endParaRPr lang="en-US" altLang="en-US" sz="1100" b="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思源黑体 CN Regular" panose="020B0500000000000000" pitchFamily="34" charset="-122"/>
                          <a:ea typeface="思源黑体 CN Regular" panose="020B0500000000000000" pitchFamily="34" charset="-122"/>
                        </a:rPr>
                        <a:t>293细胞</a:t>
                      </a:r>
                      <a:endParaRPr lang="en-US" altLang="en-US" sz="1100" b="0">
                        <a:solidFill>
                          <a:srgbClr val="000000"/>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rgbClr val="000000"/>
                          </a:solidFill>
                          <a:latin typeface="Poppins Light" pitchFamily="2" charset="0"/>
                          <a:ea typeface="思源黑体 CN Regular" panose="020B0500000000000000" pitchFamily="34" charset="-122"/>
                          <a:cs typeface="Poppins Light" pitchFamily="2" charset="0"/>
                        </a:rPr>
                        <a:t>H</a:t>
                      </a:r>
                      <a:r>
                        <a:rPr lang="en-US" sz="1100" b="0" dirty="0" smtClean="0">
                          <a:solidFill>
                            <a:srgbClr val="000000"/>
                          </a:solidFill>
                          <a:latin typeface="Poppins Light" pitchFamily="2" charset="0"/>
                          <a:ea typeface="思源黑体 CN Regular" panose="020B0500000000000000" pitchFamily="34" charset="-122"/>
                          <a:cs typeface="Poppins Light" pitchFamily="2" charset="0"/>
                        </a:rPr>
                        <a:t>is</a:t>
                      </a:r>
                      <a:endParaRPr lang="en-US" altLang="en-US" sz="1100" b="0" dirty="0">
                        <a:solidFill>
                          <a:srgbClr val="000000"/>
                        </a:solidFill>
                        <a:latin typeface="Poppins Light" pitchFamily="2" charset="0"/>
                        <a:ea typeface="思源黑体 CN Regular" panose="020B0500000000000000" pitchFamily="34" charset="-122"/>
                        <a:cs typeface="Poppins Light" pitchFamily="2"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思源黑体 CN Regular" panose="020B0500000000000000" pitchFamily="34" charset="-122"/>
                          <a:ea typeface="思源黑体 CN Regular" panose="020B0500000000000000" pitchFamily="34" charset="-122"/>
                        </a:rPr>
                        <a:t>细胞活性/结合活性</a:t>
                      </a:r>
                      <a:endParaRPr lang="en-US" altLang="en-US" sz="1100" b="0">
                        <a:solidFill>
                          <a:srgbClr val="000000"/>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07975">
                <a:tc>
                  <a:txBody>
                    <a:bodyPr/>
                    <a:lstStyle/>
                    <a:p>
                      <a:pPr indent="0" algn="ctr">
                        <a:buNone/>
                      </a:pPr>
                      <a:r>
                        <a:rPr lang="en-US" sz="1100" b="0">
                          <a:solidFill>
                            <a:srgbClr val="000000"/>
                          </a:solidFill>
                          <a:latin typeface="Poppins" panose="00000500000000000000" pitchFamily="2" charset="0"/>
                          <a:ea typeface="思源黑体 CN Regular" panose="020B0500000000000000" pitchFamily="34" charset="-122"/>
                          <a:cs typeface="Poppins" panose="00000500000000000000" pitchFamily="2" charset="0"/>
                        </a:rPr>
                        <a:t>RSPO3</a:t>
                      </a:r>
                      <a:endParaRPr lang="en-US" altLang="en-US" sz="1100" b="0">
                        <a:solidFill>
                          <a:srgbClr val="000000"/>
                        </a:solidFill>
                        <a:latin typeface="Poppins" panose="00000500000000000000" pitchFamily="2" charset="0"/>
                        <a:ea typeface="思源黑体 CN Regular" panose="020B0500000000000000" pitchFamily="34" charset="-122"/>
                        <a:cs typeface="Poppins" panose="00000500000000000000" pitchFamily="2"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rPr>
                        <a:t>11185-H08H1</a:t>
                      </a:r>
                      <a:endParaRPr lang="en-US" altLang="en-US" sz="1100" b="0" dirty="0">
                        <a:solidFill>
                          <a:srgbClr val="000000"/>
                        </a:solidFill>
                        <a:latin typeface="Poppins" panose="00000500000000000000" pitchFamily="2" charset="0"/>
                        <a:ea typeface="思源黑体 CN Regular" panose="020B0500000000000000" pitchFamily="34" charset="-122"/>
                        <a:cs typeface="Poppins" panose="00000500000000000000" pitchFamily="2"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思源黑体 CN Regular" panose="020B0500000000000000" pitchFamily="34" charset="-122"/>
                          <a:ea typeface="思源黑体 CN Regular" panose="020B0500000000000000" pitchFamily="34" charset="-122"/>
                        </a:rPr>
                        <a:t>293细胞</a:t>
                      </a:r>
                      <a:endParaRPr lang="en-US" altLang="en-US" sz="1100" b="0">
                        <a:solidFill>
                          <a:srgbClr val="000000"/>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rgbClr val="000000"/>
                          </a:solidFill>
                          <a:latin typeface="Poppins Light" pitchFamily="2" charset="0"/>
                          <a:ea typeface="思源黑体 CN Regular" panose="020B0500000000000000" pitchFamily="34" charset="-122"/>
                          <a:cs typeface="Poppins Light" pitchFamily="2" charset="0"/>
                        </a:rPr>
                        <a:t>H</a:t>
                      </a:r>
                      <a:r>
                        <a:rPr lang="en-US" sz="1100" b="0" dirty="0" smtClean="0">
                          <a:solidFill>
                            <a:srgbClr val="000000"/>
                          </a:solidFill>
                          <a:latin typeface="Poppins Light" pitchFamily="2" charset="0"/>
                          <a:ea typeface="思源黑体 CN Regular" panose="020B0500000000000000" pitchFamily="34" charset="-122"/>
                          <a:cs typeface="Poppins Light" pitchFamily="2" charset="0"/>
                        </a:rPr>
                        <a:t>is</a:t>
                      </a:r>
                      <a:endParaRPr lang="en-US" altLang="en-US" sz="1100" b="0" dirty="0">
                        <a:solidFill>
                          <a:srgbClr val="000000"/>
                        </a:solidFill>
                        <a:latin typeface="Poppins Light" pitchFamily="2" charset="0"/>
                        <a:ea typeface="思源黑体 CN Regular" panose="020B0500000000000000" pitchFamily="34" charset="-122"/>
                        <a:cs typeface="Poppins Light" pitchFamily="2"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思源黑体 CN Regular" panose="020B0500000000000000" pitchFamily="34" charset="-122"/>
                          <a:ea typeface="思源黑体 CN Regular" panose="020B0500000000000000" pitchFamily="34" charset="-122"/>
                        </a:rPr>
                        <a:t>结合活性</a:t>
                      </a:r>
                      <a:endParaRPr lang="en-US" altLang="en-US" sz="1100" b="0" dirty="0">
                        <a:solidFill>
                          <a:srgbClr val="000000"/>
                        </a:solidFill>
                        <a:latin typeface="思源黑体 CN Regular" panose="020B0500000000000000" pitchFamily="34" charset="-122"/>
                        <a:ea typeface="思源黑体 CN Regular" panose="020B0500000000000000"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6445" y="123913"/>
            <a:ext cx="1493592" cy="359956"/>
          </a:xfrm>
          <a:prstGeom prst="rect">
            <a:avLst/>
          </a:prstGeom>
          <a:noFill/>
          <a:ln>
            <a:noFill/>
          </a:ln>
        </p:spPr>
      </p:pic>
      <p:sp>
        <p:nvSpPr>
          <p:cNvPr id="42" name="TextBox 41"/>
          <p:cNvSpPr txBox="1"/>
          <p:nvPr/>
        </p:nvSpPr>
        <p:spPr>
          <a:xfrm>
            <a:off x="6803749" y="4867124"/>
            <a:ext cx="2303179" cy="213995"/>
          </a:xfrm>
          <a:prstGeom prst="rect">
            <a:avLst/>
          </a:prstGeom>
          <a:noFill/>
        </p:spPr>
        <p:txBody>
          <a:bodyPr>
            <a:spAutoFit/>
          </a:bodyPr>
          <a:lstStyle/>
          <a:p>
            <a:pPr algn="r">
              <a:buFont typeface="Arial" panose="020B0604020202020204" pitchFamily="34" charset="0"/>
              <a:buNone/>
              <a:defRPr/>
            </a:pPr>
            <a:r>
              <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Sino Biological Inc.</a:t>
            </a:r>
            <a:endPar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cxnSp>
        <p:nvCxnSpPr>
          <p:cNvPr id="144" name="直接连接符 143"/>
          <p:cNvCxnSpPr/>
          <p:nvPr/>
        </p:nvCxnSpPr>
        <p:spPr>
          <a:xfrm>
            <a:off x="1764035" y="334895"/>
            <a:ext cx="6767916" cy="50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4048" y="4968058"/>
            <a:ext cx="7301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5949" y="195912"/>
            <a:ext cx="287964" cy="28796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5" name="椭圆 164"/>
          <p:cNvSpPr>
            <a:spLocks noChangeAspect="1"/>
          </p:cNvSpPr>
          <p:nvPr/>
        </p:nvSpPr>
        <p:spPr>
          <a:xfrm>
            <a:off x="108055" y="4911792"/>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6" name="椭圆 165"/>
          <p:cNvSpPr>
            <a:spLocks noChangeAspect="1"/>
          </p:cNvSpPr>
          <p:nvPr/>
        </p:nvSpPr>
        <p:spPr>
          <a:xfrm>
            <a:off x="255997" y="4909411"/>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7" name="椭圆 166"/>
          <p:cNvSpPr>
            <a:spLocks noChangeAspect="1"/>
          </p:cNvSpPr>
          <p:nvPr/>
        </p:nvSpPr>
        <p:spPr>
          <a:xfrm>
            <a:off x="403939" y="4907030"/>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8" name="TextBox 63"/>
          <p:cNvSpPr txBox="1"/>
          <p:nvPr/>
        </p:nvSpPr>
        <p:spPr>
          <a:xfrm>
            <a:off x="363855" y="555625"/>
            <a:ext cx="2857500" cy="373665"/>
          </a:xfrm>
          <a:prstGeom prst="roundRect">
            <a:avLst/>
          </a:prstGeom>
          <a:solidFill>
            <a:schemeClr val="bg1"/>
          </a:solidFill>
          <a:ln>
            <a:noFill/>
          </a:ln>
          <a:effectLst>
            <a:outerShdw blurRad="241300" sx="102000" sy="102000" algn="ctr" rotWithShape="0">
              <a:prstClr val="black">
                <a:alpha val="22000"/>
              </a:prstClr>
            </a:outerShdw>
          </a:effectLst>
        </p:spPr>
        <p:txBody>
          <a:bodyPr wrap="square" rtlCol="0">
            <a:spAutoFit/>
          </a:bodyPr>
          <a:lstStyle/>
          <a:p>
            <a:pPr marL="285750" indent="-285750" defTabSz="285750">
              <a:buFont typeface="Wingdings" panose="05000000000000000000" charset="0"/>
              <a:buChar char="l"/>
            </a:pPr>
            <a:r>
              <a:rPr 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rPr>
              <a:t>BMP</a:t>
            </a:r>
            <a:r>
              <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rPr>
              <a:t>相关信号通路</a:t>
            </a:r>
            <a:endPar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endParaRPr>
          </a:p>
        </p:txBody>
      </p:sp>
      <p:sp>
        <p:nvSpPr>
          <p:cNvPr id="2" name="矩形 1"/>
          <p:cNvSpPr/>
          <p:nvPr/>
        </p:nvSpPr>
        <p:spPr>
          <a:xfrm>
            <a:off x="484505" y="978535"/>
            <a:ext cx="8101330" cy="3880485"/>
          </a:xfrm>
          <a:prstGeom prst="rect">
            <a:avLst/>
          </a:prstGeom>
          <a:noFill/>
          <a:ln>
            <a:solidFill>
              <a:srgbClr val="377D6C"/>
            </a:solidFill>
            <a:prstDash val="dashDot"/>
          </a:ln>
        </p:spPr>
        <p:style>
          <a:lnRef idx="1">
            <a:schemeClr val="accent3"/>
          </a:lnRef>
          <a:fillRef idx="2">
            <a:schemeClr val="accent3"/>
          </a:fillRef>
          <a:effectRef idx="1">
            <a:schemeClr val="accent3"/>
          </a:effectRef>
          <a:fontRef idx="minor">
            <a:schemeClr val="dk1"/>
          </a:fontRef>
        </p:style>
        <p:txBody>
          <a:bodyPr rtlCol="0" anchor="ctr"/>
          <a:lstStyle/>
          <a:p>
            <a:pPr algn="l"/>
            <a:endParaRPr lang="zh-CN" altLang="en-US"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cstate="print"/>
          <a:srcRect t="48546" r="46826" b="24909"/>
          <a:stretch>
            <a:fillRect/>
          </a:stretch>
        </p:blipFill>
        <p:spPr>
          <a:xfrm rot="5400000">
            <a:off x="3382645" y="1885315"/>
            <a:ext cx="3008630" cy="1962785"/>
          </a:xfrm>
          <a:prstGeom prst="rect">
            <a:avLst/>
          </a:prstGeom>
        </p:spPr>
      </p:pic>
      <p:pic>
        <p:nvPicPr>
          <p:cNvPr id="7" name="图片 6"/>
          <p:cNvPicPr>
            <a:picLocks noChangeAspect="1"/>
          </p:cNvPicPr>
          <p:nvPr/>
        </p:nvPicPr>
        <p:blipFill>
          <a:blip r:embed="rId3" cstate="print"/>
          <a:stretch>
            <a:fillRect/>
          </a:stretch>
        </p:blipFill>
        <p:spPr>
          <a:xfrm>
            <a:off x="539750" y="1347470"/>
            <a:ext cx="3396615" cy="3051810"/>
          </a:xfrm>
          <a:prstGeom prst="rect">
            <a:avLst/>
          </a:prstGeom>
        </p:spPr>
      </p:pic>
      <p:pic>
        <p:nvPicPr>
          <p:cNvPr id="102" name="图片 101"/>
          <p:cNvPicPr/>
          <p:nvPr/>
        </p:nvPicPr>
        <p:blipFill>
          <a:blip r:embed="rId4" cstate="print"/>
          <a:stretch>
            <a:fillRect/>
          </a:stretch>
        </p:blipFill>
        <p:spPr>
          <a:xfrm>
            <a:off x="5940425" y="1375410"/>
            <a:ext cx="2520950" cy="2995930"/>
          </a:xfrm>
          <a:prstGeom prst="rect">
            <a:avLst/>
          </a:prstGeom>
          <a:noFill/>
          <a:ln w="9525">
            <a:noFill/>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6445" y="123913"/>
            <a:ext cx="1493592" cy="359956"/>
          </a:xfrm>
          <a:prstGeom prst="rect">
            <a:avLst/>
          </a:prstGeom>
          <a:noFill/>
          <a:ln>
            <a:noFill/>
          </a:ln>
        </p:spPr>
      </p:pic>
      <p:sp>
        <p:nvSpPr>
          <p:cNvPr id="42" name="TextBox 41"/>
          <p:cNvSpPr txBox="1"/>
          <p:nvPr/>
        </p:nvSpPr>
        <p:spPr>
          <a:xfrm>
            <a:off x="6803749" y="4867124"/>
            <a:ext cx="2303179" cy="213995"/>
          </a:xfrm>
          <a:prstGeom prst="rect">
            <a:avLst/>
          </a:prstGeom>
          <a:noFill/>
        </p:spPr>
        <p:txBody>
          <a:bodyPr>
            <a:spAutoFit/>
          </a:bodyPr>
          <a:lstStyle/>
          <a:p>
            <a:pPr algn="r">
              <a:buFont typeface="Arial" panose="020B0604020202020204" pitchFamily="34" charset="0"/>
              <a:buNone/>
              <a:defRPr/>
            </a:pPr>
            <a:r>
              <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Sino Biological Inc.</a:t>
            </a:r>
            <a:endPar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cxnSp>
        <p:nvCxnSpPr>
          <p:cNvPr id="144" name="直接连接符 143"/>
          <p:cNvCxnSpPr/>
          <p:nvPr/>
        </p:nvCxnSpPr>
        <p:spPr>
          <a:xfrm>
            <a:off x="1764035" y="334895"/>
            <a:ext cx="6767916" cy="50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4048" y="4968058"/>
            <a:ext cx="7301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5949" y="195912"/>
            <a:ext cx="287964" cy="28796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5" name="椭圆 164"/>
          <p:cNvSpPr>
            <a:spLocks noChangeAspect="1"/>
          </p:cNvSpPr>
          <p:nvPr/>
        </p:nvSpPr>
        <p:spPr>
          <a:xfrm>
            <a:off x="108055" y="4911792"/>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6" name="椭圆 165"/>
          <p:cNvSpPr>
            <a:spLocks noChangeAspect="1"/>
          </p:cNvSpPr>
          <p:nvPr/>
        </p:nvSpPr>
        <p:spPr>
          <a:xfrm>
            <a:off x="255997" y="4909411"/>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7" name="椭圆 166"/>
          <p:cNvSpPr>
            <a:spLocks noChangeAspect="1"/>
          </p:cNvSpPr>
          <p:nvPr/>
        </p:nvSpPr>
        <p:spPr>
          <a:xfrm>
            <a:off x="403939" y="4907030"/>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8" name="TextBox 63"/>
          <p:cNvSpPr txBox="1"/>
          <p:nvPr/>
        </p:nvSpPr>
        <p:spPr>
          <a:xfrm>
            <a:off x="363855" y="627380"/>
            <a:ext cx="3208020" cy="376241"/>
          </a:xfrm>
          <a:prstGeom prst="roundRect">
            <a:avLst/>
          </a:prstGeom>
          <a:solidFill>
            <a:schemeClr val="bg1"/>
          </a:solidFill>
          <a:ln>
            <a:noFill/>
          </a:ln>
          <a:effectLst>
            <a:outerShdw blurRad="241300" sx="102000" sy="102000" algn="ctr" rotWithShape="0">
              <a:prstClr val="black">
                <a:alpha val="22000"/>
              </a:prstClr>
            </a:outerShdw>
          </a:effectLst>
        </p:spPr>
        <p:txBody>
          <a:bodyPr wrap="square" rtlCol="0">
            <a:spAutoFit/>
          </a:bodyPr>
          <a:lstStyle/>
          <a:p>
            <a:pPr marL="285750" indent="-285750" defTabSz="285750">
              <a:buFont typeface="Wingdings" panose="05000000000000000000" charset="0"/>
              <a:buChar char="l"/>
            </a:pPr>
            <a:r>
              <a:rPr lang="en-US" altLang="zh-CN" sz="1600" b="1" dirty="0">
                <a:solidFill>
                  <a:srgbClr val="07806B"/>
                </a:solidFill>
                <a:latin typeface="思源黑体 CN Regular" panose="020B0500000000000000" pitchFamily="34" charset="-122"/>
                <a:ea typeface="思源黑体 CN Regular" panose="020B0500000000000000" pitchFamily="34" charset="-122"/>
                <a:sym typeface="+mn-ea"/>
              </a:rPr>
              <a:t>BMP</a:t>
            </a:r>
            <a:r>
              <a:rPr lang="zh-CN" altLang="en-US" sz="1600" b="1" dirty="0">
                <a:solidFill>
                  <a:srgbClr val="07806B"/>
                </a:solidFill>
                <a:latin typeface="思源黑体 CN Regular" panose="020B0500000000000000" pitchFamily="34" charset="-122"/>
                <a:ea typeface="思源黑体 CN Regular" panose="020B0500000000000000" pitchFamily="34" charset="-122"/>
                <a:sym typeface="+mn-ea"/>
              </a:rPr>
              <a:t>，</a:t>
            </a:r>
            <a:r>
              <a:rPr lang="en-US" altLang="zh-CN" sz="1600" b="1" dirty="0">
                <a:solidFill>
                  <a:srgbClr val="07806B"/>
                </a:solidFill>
                <a:latin typeface="思源黑体 CN Regular" panose="020B0500000000000000" pitchFamily="34" charset="-122"/>
                <a:ea typeface="思源黑体 CN Regular" panose="020B0500000000000000" pitchFamily="34" charset="-122"/>
                <a:sym typeface="+mn-ea"/>
              </a:rPr>
              <a:t>TGF</a:t>
            </a:r>
            <a:r>
              <a:rPr lang="zh-CN" altLang="en-US" sz="1600" b="1" dirty="0">
                <a:solidFill>
                  <a:srgbClr val="07806B"/>
                </a:solidFill>
                <a:latin typeface="思源黑体 CN Regular" panose="020B0500000000000000" pitchFamily="34" charset="-122"/>
                <a:ea typeface="思源黑体 CN Regular" panose="020B0500000000000000" pitchFamily="34" charset="-122"/>
                <a:sym typeface="+mn-ea"/>
              </a:rPr>
              <a:t>相关细胞因子产品</a:t>
            </a:r>
            <a:endPar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endParaRPr>
          </a:p>
        </p:txBody>
      </p:sp>
      <p:sp>
        <p:nvSpPr>
          <p:cNvPr id="2" name="矩形 1"/>
          <p:cNvSpPr/>
          <p:nvPr/>
        </p:nvSpPr>
        <p:spPr>
          <a:xfrm>
            <a:off x="611505" y="1064895"/>
            <a:ext cx="7846695" cy="3661410"/>
          </a:xfrm>
          <a:prstGeom prst="rect">
            <a:avLst/>
          </a:prstGeom>
          <a:noFill/>
          <a:ln>
            <a:solidFill>
              <a:srgbClr val="377D6C"/>
            </a:solidFill>
            <a:prstDash val="dashDot"/>
          </a:ln>
        </p:spPr>
        <p:style>
          <a:lnRef idx="1">
            <a:schemeClr val="accent3"/>
          </a:lnRef>
          <a:fillRef idx="2">
            <a:schemeClr val="accent3"/>
          </a:fillRef>
          <a:effectRef idx="1">
            <a:schemeClr val="accent3"/>
          </a:effectRef>
          <a:fontRef idx="minor">
            <a:schemeClr val="dk1"/>
          </a:fontRef>
        </p:style>
        <p:txBody>
          <a:bodyPr rtlCol="0" anchor="ctr"/>
          <a:lstStyle/>
          <a:p>
            <a:pPr algn="l"/>
            <a:endParaRPr lang="zh-CN" altLang="en-US"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cstate="print"/>
          <a:srcRect b="5986"/>
          <a:stretch>
            <a:fillRect/>
          </a:stretch>
        </p:blipFill>
        <p:spPr>
          <a:xfrm>
            <a:off x="5723890" y="2823718"/>
            <a:ext cx="2507615" cy="1838325"/>
          </a:xfrm>
          <a:prstGeom prst="rect">
            <a:avLst/>
          </a:prstGeom>
        </p:spPr>
      </p:pic>
      <p:pic>
        <p:nvPicPr>
          <p:cNvPr id="6" name="图片 5"/>
          <p:cNvPicPr>
            <a:picLocks noChangeAspect="1"/>
          </p:cNvPicPr>
          <p:nvPr/>
        </p:nvPicPr>
        <p:blipFill>
          <a:blip r:embed="rId3" cstate="print"/>
          <a:srcRect b="7980"/>
          <a:stretch>
            <a:fillRect/>
          </a:stretch>
        </p:blipFill>
        <p:spPr>
          <a:xfrm>
            <a:off x="741680" y="2818003"/>
            <a:ext cx="2589530" cy="1832610"/>
          </a:xfrm>
          <a:prstGeom prst="rect">
            <a:avLst/>
          </a:prstGeom>
        </p:spPr>
      </p:pic>
      <p:graphicFrame>
        <p:nvGraphicFramePr>
          <p:cNvPr id="7" name="表格 6"/>
          <p:cNvGraphicFramePr/>
          <p:nvPr>
            <p:custDataLst>
              <p:tags r:id="rId4"/>
            </p:custDataLst>
          </p:nvPr>
        </p:nvGraphicFramePr>
        <p:xfrm>
          <a:off x="971550" y="1348105"/>
          <a:ext cx="4432300" cy="1356360"/>
        </p:xfrm>
        <a:graphic>
          <a:graphicData uri="http://schemas.openxmlformats.org/drawingml/2006/table">
            <a:tbl>
              <a:tblPr firstRow="1" bandRow="1">
                <a:tableStyleId>{5C22544A-7EE6-4342-B048-85BDC9FD1C3A}</a:tableStyleId>
              </a:tblPr>
              <a:tblGrid>
                <a:gridCol w="825500"/>
                <a:gridCol w="1060438"/>
                <a:gridCol w="785818"/>
                <a:gridCol w="714380"/>
                <a:gridCol w="1046164"/>
              </a:tblGrid>
              <a:tr h="226060">
                <a:tc>
                  <a:txBody>
                    <a:bodyPr/>
                    <a:lstStyle/>
                    <a:p>
                      <a:pPr indent="0" algn="ctr">
                        <a:buNone/>
                      </a:pPr>
                      <a:r>
                        <a:rPr lang="zh-CN" sz="1100" b="0" dirty="0">
                          <a:solidFill>
                            <a:schemeClr val="bg1"/>
                          </a:solidFill>
                          <a:latin typeface="Arial" panose="020B0604020202020204" pitchFamily="34" charset="0"/>
                          <a:ea typeface="思源黑体 CN Regular"/>
                        </a:rPr>
                        <a:t>分子</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Arial" panose="020B0604020202020204" pitchFamily="34" charset="0"/>
                          <a:ea typeface="思源黑体 CN Regular"/>
                        </a:rPr>
                        <a:t>货号</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Arial" panose="020B0604020202020204" pitchFamily="34" charset="0"/>
                          <a:ea typeface="思源黑体 CN Regular"/>
                        </a:rPr>
                        <a:t>表达宿主</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Arial" panose="020B0604020202020204" pitchFamily="34" charset="0"/>
                          <a:ea typeface="思源黑体 CN Regular"/>
                        </a:rPr>
                        <a:t>标签</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Arial" panose="020B0604020202020204" pitchFamily="34" charset="0"/>
                          <a:ea typeface="思源黑体 CN Regular"/>
                        </a:rPr>
                        <a:t>活性</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r>
              <a:tr h="226060">
                <a:tc>
                  <a:txBody>
                    <a:bodyPr/>
                    <a:lstStyle/>
                    <a:p>
                      <a:pPr indent="0" algn="ctr">
                        <a:buNone/>
                      </a:pPr>
                      <a:r>
                        <a:rPr lang="en-US" sz="1100" dirty="0">
                          <a:solidFill>
                            <a:srgbClr val="000000"/>
                          </a:solidFill>
                          <a:latin typeface="Poppins"/>
                          <a:sym typeface="+mn-ea"/>
                        </a:rPr>
                        <a:t>BMP2</a:t>
                      </a:r>
                      <a:endParaRPr lang="en-US" altLang="en-US" sz="1100" b="0" dirty="0">
                        <a:solidFill>
                          <a:srgbClr val="000000"/>
                        </a:solidFill>
                        <a:latin typeface="Poppin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rPr>
                        <a:t>10426-HNAE</a:t>
                      </a:r>
                      <a:endParaRPr lang="en-US" altLang="en-US" sz="1100" b="0" dirty="0">
                        <a:solidFill>
                          <a:schemeClr val="tx1"/>
                        </a:solidFill>
                        <a:latin typeface="Poppin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293细胞</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Arial" panose="020B0604020202020204" pitchFamily="34" charset="0"/>
                          <a:ea typeface="宋体" panose="02010600030101010101" pitchFamily="2" charset="-122"/>
                        </a:rPr>
                        <a:t>无</a:t>
                      </a:r>
                      <a:endParaRPr lang="en-US" altLang="en-US" sz="1100" b="0">
                        <a:solidFill>
                          <a:srgbClr val="000000"/>
                        </a:solidFill>
                        <a:latin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0">
                <a:tc>
                  <a:txBody>
                    <a:bodyPr/>
                    <a:lstStyle/>
                    <a:p>
                      <a:pPr indent="0" algn="ctr">
                        <a:buNone/>
                      </a:pPr>
                      <a:r>
                        <a:rPr lang="en-US" sz="1100" b="0">
                          <a:solidFill>
                            <a:srgbClr val="000000"/>
                          </a:solidFill>
                          <a:latin typeface="Poppins"/>
                        </a:rPr>
                        <a:t>BMP5</a:t>
                      </a:r>
                      <a:endParaRPr lang="en-US" altLang="en-US" sz="1100" b="0">
                        <a:solidFill>
                          <a:srgbClr val="000000"/>
                        </a:solidFill>
                        <a:latin typeface="Poppin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rPr>
                        <a:t>10214-H01H</a:t>
                      </a:r>
                      <a:endParaRPr lang="en-US" altLang="en-US" sz="1100" b="0" dirty="0">
                        <a:solidFill>
                          <a:schemeClr val="tx1"/>
                        </a:solidFill>
                        <a:latin typeface="Poppin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293细胞</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err="1">
                          <a:solidFill>
                            <a:srgbClr val="000000"/>
                          </a:solidFill>
                          <a:latin typeface="Poppins"/>
                        </a:rPr>
                        <a:t>Fc</a:t>
                      </a:r>
                      <a:endParaRPr lang="en-US" altLang="en-US" sz="1100" b="0" dirty="0">
                        <a:solidFill>
                          <a:srgbClr val="000000"/>
                        </a:solidFill>
                        <a:latin typeface="Poppin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26060">
                <a:tc>
                  <a:txBody>
                    <a:bodyPr/>
                    <a:lstStyle/>
                    <a:p>
                      <a:pPr indent="0" algn="ctr">
                        <a:buNone/>
                      </a:pPr>
                      <a:r>
                        <a:rPr lang="en-US" sz="1100" b="0">
                          <a:solidFill>
                            <a:srgbClr val="000000"/>
                          </a:solidFill>
                          <a:latin typeface="Poppins"/>
                        </a:rPr>
                        <a:t>TGF beta 1</a:t>
                      </a:r>
                      <a:endParaRPr lang="en-US" altLang="en-US" sz="1100" b="0">
                        <a:solidFill>
                          <a:srgbClr val="000000"/>
                        </a:solidFill>
                        <a:latin typeface="Poppin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rPr>
                        <a:t>10804-HNAC</a:t>
                      </a:r>
                      <a:endParaRPr lang="en-US" altLang="en-US" sz="1100" b="0" dirty="0">
                        <a:solidFill>
                          <a:schemeClr val="tx1"/>
                        </a:solidFill>
                        <a:latin typeface="Poppin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CHO细胞</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Arial" panose="020B0604020202020204" pitchFamily="34" charset="0"/>
                          <a:ea typeface="宋体" panose="02010600030101010101" pitchFamily="2" charset="-122"/>
                        </a:rPr>
                        <a:t>无</a:t>
                      </a:r>
                      <a:endParaRPr lang="en-US" altLang="en-US" sz="1100" b="0">
                        <a:solidFill>
                          <a:srgbClr val="000000"/>
                        </a:solidFill>
                        <a:latin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26060">
                <a:tc>
                  <a:txBody>
                    <a:bodyPr/>
                    <a:lstStyle/>
                    <a:p>
                      <a:pPr indent="0" algn="ctr">
                        <a:buNone/>
                      </a:pPr>
                      <a:r>
                        <a:rPr lang="en-US" sz="1100" b="0">
                          <a:solidFill>
                            <a:srgbClr val="000000"/>
                          </a:solidFill>
                          <a:latin typeface="Poppins"/>
                        </a:rPr>
                        <a:t>Noggin</a:t>
                      </a:r>
                      <a:endParaRPr lang="en-US" altLang="en-US" sz="1100" b="0">
                        <a:solidFill>
                          <a:srgbClr val="000000"/>
                        </a:solidFill>
                        <a:latin typeface="Poppin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rPr>
                        <a:t>10267-HNAH</a:t>
                      </a:r>
                      <a:endParaRPr lang="en-US" altLang="en-US" sz="1100" b="0" dirty="0">
                        <a:solidFill>
                          <a:schemeClr val="tx1"/>
                        </a:solidFill>
                        <a:latin typeface="Poppin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293细胞</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Arial" panose="020B0604020202020204" pitchFamily="34" charset="0"/>
                          <a:ea typeface="宋体" panose="02010600030101010101" pitchFamily="2" charset="-122"/>
                        </a:rPr>
                        <a:t>无</a:t>
                      </a:r>
                      <a:endParaRPr lang="en-US" altLang="en-US" sz="1100" b="0">
                        <a:solidFill>
                          <a:srgbClr val="000000"/>
                        </a:solidFill>
                        <a:latin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26060">
                <a:tc>
                  <a:txBody>
                    <a:bodyPr/>
                    <a:lstStyle/>
                    <a:p>
                      <a:pPr indent="0" algn="ctr">
                        <a:buNone/>
                      </a:pPr>
                      <a:r>
                        <a:rPr lang="en-US" altLang="en-US" sz="1100" b="0">
                          <a:solidFill>
                            <a:schemeClr val="tx1"/>
                          </a:solidFill>
                          <a:latin typeface="Poppins"/>
                        </a:rPr>
                        <a:t>Activin A</a:t>
                      </a:r>
                      <a:endParaRPr lang="en-US" altLang="en-US" sz="1100" b="0">
                        <a:solidFill>
                          <a:schemeClr val="tx1"/>
                        </a:solidFill>
                        <a:latin typeface="Poppin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100" b="0" dirty="0">
                          <a:solidFill>
                            <a:srgbClr val="FF0000"/>
                          </a:solidFill>
                          <a:latin typeface="Poppins"/>
                        </a:rPr>
                        <a:t>10429-HNAH</a:t>
                      </a:r>
                      <a:endParaRPr lang="en-US" altLang="en-US" sz="1100" b="0" dirty="0">
                        <a:solidFill>
                          <a:srgbClr val="FF0000"/>
                        </a:solidFill>
                        <a:latin typeface="Poppin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zh-CN" sz="1100" b="0" dirty="0" smtClean="0">
                          <a:solidFill>
                            <a:srgbClr val="000000"/>
                          </a:solidFill>
                          <a:latin typeface="Arial" panose="020B0604020202020204" pitchFamily="34" charset="0"/>
                          <a:ea typeface="思源黑体 CN Regular"/>
                        </a:rPr>
                        <a:t>293</a:t>
                      </a:r>
                      <a:r>
                        <a:rPr lang="zh-CN" altLang="en-US" sz="1100" b="0" dirty="0" smtClean="0">
                          <a:solidFill>
                            <a:srgbClr val="000000"/>
                          </a:solidFill>
                          <a:latin typeface="Arial" panose="020B0604020202020204" pitchFamily="34" charset="0"/>
                          <a:ea typeface="思源黑体 CN Regular"/>
                        </a:rPr>
                        <a:t>细胞</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100" b="0">
                          <a:solidFill>
                            <a:srgbClr val="000000"/>
                          </a:solidFill>
                          <a:latin typeface="宋体" panose="02010600030101010101" pitchFamily="2" charset="-122"/>
                        </a:rPr>
                        <a:t>无</a:t>
                      </a:r>
                      <a:endParaRPr lang="zh-CN" altLang="en-US" sz="1100" b="0">
                        <a:solidFill>
                          <a:srgbClr val="000000"/>
                        </a:solidFill>
                        <a:latin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100" b="0" dirty="0">
                          <a:solidFill>
                            <a:srgbClr val="000000"/>
                          </a:solidFill>
                          <a:latin typeface="宋体" panose="02010600030101010101" pitchFamily="2" charset="-122"/>
                          <a:ea typeface="思源黑体 CN Regular"/>
                        </a:rPr>
                        <a:t>细胞活性</a:t>
                      </a:r>
                      <a:endParaRPr lang="zh-CN"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pic>
        <p:nvPicPr>
          <p:cNvPr id="9" name="图片 8"/>
          <p:cNvPicPr>
            <a:picLocks noChangeAspect="1"/>
          </p:cNvPicPr>
          <p:nvPr/>
        </p:nvPicPr>
        <p:blipFill>
          <a:blip r:embed="rId5" cstate="print"/>
          <a:stretch>
            <a:fillRect/>
          </a:stretch>
        </p:blipFill>
        <p:spPr>
          <a:xfrm>
            <a:off x="3275965" y="2833878"/>
            <a:ext cx="2392680" cy="1816735"/>
          </a:xfrm>
          <a:prstGeom prst="rect">
            <a:avLst/>
          </a:prstGeom>
        </p:spPr>
      </p:pic>
      <p:sp>
        <p:nvSpPr>
          <p:cNvPr id="3" name="文本框 2"/>
          <p:cNvSpPr txBox="1"/>
          <p:nvPr/>
        </p:nvSpPr>
        <p:spPr>
          <a:xfrm>
            <a:off x="1475740" y="3580130"/>
            <a:ext cx="1235710" cy="245110"/>
          </a:xfrm>
          <a:prstGeom prst="rect">
            <a:avLst/>
          </a:prstGeom>
          <a:noFill/>
        </p:spPr>
        <p:txBody>
          <a:bodyPr wrap="none" rtlCol="0">
            <a:spAutoFit/>
          </a:bodyPr>
          <a:lstStyle/>
          <a:p>
            <a:r>
              <a:rPr lang="zh-CN" altLang="en-US" sz="1000"/>
              <a:t>ED50 </a:t>
            </a:r>
            <a:r>
              <a:rPr lang="en-US" altLang="zh-CN" sz="1000"/>
              <a:t>=</a:t>
            </a:r>
            <a:r>
              <a:rPr lang="zh-CN" altLang="en-US" sz="1000"/>
              <a:t>0.1-0.5μg/mL</a:t>
            </a:r>
            <a:endParaRPr lang="zh-CN" altLang="en-US" sz="1000"/>
          </a:p>
        </p:txBody>
      </p:sp>
      <p:sp>
        <p:nvSpPr>
          <p:cNvPr id="4" name="文本框 3"/>
          <p:cNvSpPr txBox="1"/>
          <p:nvPr/>
        </p:nvSpPr>
        <p:spPr>
          <a:xfrm>
            <a:off x="3942715" y="3651885"/>
            <a:ext cx="1169035" cy="245110"/>
          </a:xfrm>
          <a:prstGeom prst="rect">
            <a:avLst/>
          </a:prstGeom>
          <a:noFill/>
        </p:spPr>
        <p:txBody>
          <a:bodyPr wrap="none" rtlCol="0">
            <a:spAutoFit/>
          </a:bodyPr>
          <a:lstStyle/>
          <a:p>
            <a:r>
              <a:rPr sz="1000"/>
              <a:t>ED50</a:t>
            </a:r>
            <a:r>
              <a:rPr lang="en-US" sz="1000"/>
              <a:t>=</a:t>
            </a:r>
            <a:r>
              <a:rPr sz="1000"/>
              <a:t>10-80 ng/mL</a:t>
            </a:r>
            <a:endParaRPr sz="1000"/>
          </a:p>
        </p:txBody>
      </p:sp>
      <p:sp>
        <p:nvSpPr>
          <p:cNvPr id="10" name="文本框 9"/>
          <p:cNvSpPr txBox="1"/>
          <p:nvPr/>
        </p:nvSpPr>
        <p:spPr>
          <a:xfrm>
            <a:off x="6516370" y="3712845"/>
            <a:ext cx="1296670" cy="245110"/>
          </a:xfrm>
          <a:prstGeom prst="rect">
            <a:avLst/>
          </a:prstGeom>
          <a:noFill/>
        </p:spPr>
        <p:txBody>
          <a:bodyPr wrap="none" rtlCol="0">
            <a:spAutoFit/>
          </a:bodyPr>
          <a:lstStyle/>
          <a:p>
            <a:r>
              <a:rPr sz="1000"/>
              <a:t>ED50</a:t>
            </a:r>
            <a:r>
              <a:rPr lang="en-US" sz="1000"/>
              <a:t>=</a:t>
            </a:r>
            <a:r>
              <a:rPr sz="1000"/>
              <a:t>0.04-0.2 ng/mL</a:t>
            </a:r>
            <a:endParaRPr sz="1000"/>
          </a:p>
        </p:txBody>
      </p:sp>
      <p:pic>
        <p:nvPicPr>
          <p:cNvPr id="101" name="图片 100"/>
          <p:cNvPicPr>
            <a:picLocks noChangeAspect="1"/>
          </p:cNvPicPr>
          <p:nvPr/>
        </p:nvPicPr>
        <p:blipFill>
          <a:blip r:embed="rId6" cstate="print"/>
          <a:srcRect l="4888" t="6384" r="4856" b="7159"/>
          <a:stretch>
            <a:fillRect/>
          </a:stretch>
        </p:blipFill>
        <p:spPr>
          <a:xfrm>
            <a:off x="5782945" y="1089840"/>
            <a:ext cx="2389505" cy="1717040"/>
          </a:xfrm>
          <a:prstGeom prst="rect">
            <a:avLst/>
          </a:prstGeom>
          <a:noFill/>
          <a:ln w="9525">
            <a:noFill/>
          </a:ln>
        </p:spPr>
      </p:pic>
      <p:sp>
        <p:nvSpPr>
          <p:cNvPr id="11" name="文本框 10"/>
          <p:cNvSpPr txBox="1"/>
          <p:nvPr/>
        </p:nvSpPr>
        <p:spPr>
          <a:xfrm>
            <a:off x="6555105" y="1921510"/>
            <a:ext cx="1076325" cy="245110"/>
          </a:xfrm>
          <a:prstGeom prst="rect">
            <a:avLst/>
          </a:prstGeom>
          <a:noFill/>
        </p:spPr>
        <p:txBody>
          <a:bodyPr wrap="none" rtlCol="0">
            <a:spAutoFit/>
          </a:bodyPr>
          <a:lstStyle/>
          <a:p>
            <a:pPr algn="l"/>
            <a:r>
              <a:rPr sz="1000"/>
              <a:t>ED50</a:t>
            </a:r>
            <a:r>
              <a:rPr lang="en-US" sz="1000"/>
              <a:t>=</a:t>
            </a:r>
            <a:r>
              <a:rPr sz="1000"/>
              <a:t>4-16ng/mL</a:t>
            </a:r>
            <a:endParaRPr sz="1000"/>
          </a:p>
        </p:txBody>
      </p:sp>
      <p:sp>
        <p:nvSpPr>
          <p:cNvPr id="12" name="文本框 11"/>
          <p:cNvSpPr txBox="1"/>
          <p:nvPr/>
        </p:nvSpPr>
        <p:spPr>
          <a:xfrm>
            <a:off x="1647825" y="2931795"/>
            <a:ext cx="640080" cy="368300"/>
          </a:xfrm>
          <a:prstGeom prst="rect">
            <a:avLst/>
          </a:prstGeom>
          <a:noFill/>
        </p:spPr>
        <p:txBody>
          <a:bodyPr wrap="none" rtlCol="0" anchor="t">
            <a:spAutoFit/>
          </a:bodyPr>
          <a:lstStyle/>
          <a:p>
            <a:pPr indent="0">
              <a:buNone/>
            </a:pPr>
            <a:r>
              <a:rPr lang="en-US">
                <a:solidFill>
                  <a:srgbClr val="000000"/>
                </a:solidFill>
                <a:latin typeface="宋体" panose="02010600030101010101" pitchFamily="2" charset="-122"/>
                <a:sym typeface="+mn-ea"/>
              </a:rPr>
              <a:t>BMP2</a:t>
            </a:r>
            <a:endParaRPr lang="zh-CN" altLang="en-US"/>
          </a:p>
        </p:txBody>
      </p:sp>
      <p:sp>
        <p:nvSpPr>
          <p:cNvPr id="13" name="文本框 12"/>
          <p:cNvSpPr txBox="1"/>
          <p:nvPr/>
        </p:nvSpPr>
        <p:spPr>
          <a:xfrm>
            <a:off x="4068445" y="2979420"/>
            <a:ext cx="868680" cy="368300"/>
          </a:xfrm>
          <a:prstGeom prst="rect">
            <a:avLst/>
          </a:prstGeom>
          <a:noFill/>
        </p:spPr>
        <p:txBody>
          <a:bodyPr wrap="none" rtlCol="0" anchor="t">
            <a:spAutoFit/>
          </a:bodyPr>
          <a:lstStyle/>
          <a:p>
            <a:pPr indent="0">
              <a:buNone/>
            </a:pPr>
            <a:r>
              <a:rPr lang="en-US">
                <a:solidFill>
                  <a:srgbClr val="000000"/>
                </a:solidFill>
                <a:latin typeface="宋体" panose="02010600030101010101" pitchFamily="2" charset="-122"/>
                <a:sym typeface="+mn-ea"/>
              </a:rPr>
              <a:t>Noggin</a:t>
            </a:r>
            <a:endParaRPr lang="zh-CN" altLang="en-US"/>
          </a:p>
        </p:txBody>
      </p:sp>
      <p:sp>
        <p:nvSpPr>
          <p:cNvPr id="14" name="文本框 13"/>
          <p:cNvSpPr txBox="1"/>
          <p:nvPr/>
        </p:nvSpPr>
        <p:spPr>
          <a:xfrm>
            <a:off x="6660515" y="2979420"/>
            <a:ext cx="868680" cy="368300"/>
          </a:xfrm>
          <a:prstGeom prst="rect">
            <a:avLst/>
          </a:prstGeom>
          <a:noFill/>
        </p:spPr>
        <p:txBody>
          <a:bodyPr wrap="none" rtlCol="0" anchor="t">
            <a:spAutoFit/>
          </a:bodyPr>
          <a:lstStyle/>
          <a:p>
            <a:pPr indent="0">
              <a:buNone/>
            </a:pPr>
            <a:r>
              <a:rPr lang="en-US">
                <a:solidFill>
                  <a:srgbClr val="000000"/>
                </a:solidFill>
                <a:latin typeface="宋体" panose="02010600030101010101" pitchFamily="2" charset="-122"/>
                <a:sym typeface="+mn-ea"/>
              </a:rPr>
              <a:t>TGFβ1</a:t>
            </a:r>
            <a:endParaRPr lang="zh-CN" altLang="en-US"/>
          </a:p>
        </p:txBody>
      </p:sp>
      <p:sp>
        <p:nvSpPr>
          <p:cNvPr id="15" name="文本框 14"/>
          <p:cNvSpPr txBox="1"/>
          <p:nvPr/>
        </p:nvSpPr>
        <p:spPr>
          <a:xfrm>
            <a:off x="6419850" y="1419860"/>
            <a:ext cx="1211580" cy="368300"/>
          </a:xfrm>
          <a:prstGeom prst="rect">
            <a:avLst/>
          </a:prstGeom>
          <a:noFill/>
        </p:spPr>
        <p:txBody>
          <a:bodyPr wrap="none" rtlCol="0" anchor="t">
            <a:spAutoFit/>
          </a:bodyPr>
          <a:lstStyle/>
          <a:p>
            <a:pPr indent="0">
              <a:buNone/>
            </a:pPr>
            <a:r>
              <a:rPr lang="en-US" altLang="en-US">
                <a:latin typeface="宋体" panose="02010600030101010101" pitchFamily="2" charset="-122"/>
                <a:sym typeface="+mn-ea"/>
              </a:rPr>
              <a:t>Activin A</a:t>
            </a:r>
            <a:endParaRPr lang="zh-CN" alt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6445" y="123913"/>
            <a:ext cx="1493592" cy="359956"/>
          </a:xfrm>
          <a:prstGeom prst="rect">
            <a:avLst/>
          </a:prstGeom>
          <a:noFill/>
          <a:ln>
            <a:noFill/>
          </a:ln>
        </p:spPr>
      </p:pic>
      <p:sp>
        <p:nvSpPr>
          <p:cNvPr id="42" name="TextBox 41"/>
          <p:cNvSpPr txBox="1"/>
          <p:nvPr/>
        </p:nvSpPr>
        <p:spPr>
          <a:xfrm>
            <a:off x="6803749" y="4867124"/>
            <a:ext cx="2303179" cy="213995"/>
          </a:xfrm>
          <a:prstGeom prst="rect">
            <a:avLst/>
          </a:prstGeom>
          <a:noFill/>
        </p:spPr>
        <p:txBody>
          <a:bodyPr>
            <a:spAutoFit/>
          </a:bodyPr>
          <a:lstStyle/>
          <a:p>
            <a:pPr algn="r">
              <a:buFont typeface="Arial" panose="020B0604020202020204" pitchFamily="34" charset="0"/>
              <a:buNone/>
              <a:defRPr/>
            </a:pPr>
            <a:r>
              <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Sino Biological Inc.</a:t>
            </a:r>
            <a:endPar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cxnSp>
        <p:nvCxnSpPr>
          <p:cNvPr id="144" name="直接连接符 143"/>
          <p:cNvCxnSpPr/>
          <p:nvPr/>
        </p:nvCxnSpPr>
        <p:spPr>
          <a:xfrm>
            <a:off x="1764035" y="334895"/>
            <a:ext cx="6767916" cy="50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4048" y="4968058"/>
            <a:ext cx="7301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5949" y="195912"/>
            <a:ext cx="287964" cy="28796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5" name="椭圆 164"/>
          <p:cNvSpPr>
            <a:spLocks noChangeAspect="1"/>
          </p:cNvSpPr>
          <p:nvPr/>
        </p:nvSpPr>
        <p:spPr>
          <a:xfrm>
            <a:off x="108055" y="4911792"/>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6" name="椭圆 165"/>
          <p:cNvSpPr>
            <a:spLocks noChangeAspect="1"/>
          </p:cNvSpPr>
          <p:nvPr/>
        </p:nvSpPr>
        <p:spPr>
          <a:xfrm>
            <a:off x="255997" y="4909411"/>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7" name="椭圆 166"/>
          <p:cNvSpPr>
            <a:spLocks noChangeAspect="1"/>
          </p:cNvSpPr>
          <p:nvPr/>
        </p:nvSpPr>
        <p:spPr>
          <a:xfrm>
            <a:off x="403939" y="4907030"/>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8" name="TextBox 63"/>
          <p:cNvSpPr txBox="1"/>
          <p:nvPr/>
        </p:nvSpPr>
        <p:spPr>
          <a:xfrm>
            <a:off x="363855" y="627380"/>
            <a:ext cx="2428875" cy="373621"/>
          </a:xfrm>
          <a:prstGeom prst="roundRect">
            <a:avLst/>
          </a:prstGeom>
          <a:solidFill>
            <a:schemeClr val="bg1"/>
          </a:solidFill>
          <a:ln>
            <a:noFill/>
          </a:ln>
          <a:effectLst>
            <a:outerShdw blurRad="241300" sx="102000" sy="102000" algn="ctr" rotWithShape="0">
              <a:prstClr val="black">
                <a:alpha val="22000"/>
              </a:prstClr>
            </a:outerShdw>
          </a:effectLst>
        </p:spPr>
        <p:txBody>
          <a:bodyPr wrap="square" rtlCol="0">
            <a:spAutoFit/>
          </a:bodyPr>
          <a:lstStyle/>
          <a:p>
            <a:pPr marL="285750" indent="-285750" defTabSz="285750">
              <a:buFont typeface="Wingdings" panose="05000000000000000000" charset="0"/>
              <a:buChar char="l"/>
            </a:pPr>
            <a:r>
              <a:rPr lang="en-US" altLang="zh-CN" sz="1600" b="1" dirty="0">
                <a:solidFill>
                  <a:srgbClr val="07806B"/>
                </a:solidFill>
                <a:latin typeface="思源黑体 CN Regular" panose="020B0500000000000000" pitchFamily="34" charset="-122"/>
                <a:ea typeface="思源黑体 CN Regular" panose="020B0500000000000000" pitchFamily="34" charset="-122"/>
                <a:sym typeface="+mn-ea"/>
              </a:rPr>
              <a:t>FGF</a:t>
            </a:r>
            <a:r>
              <a:rPr lang="zh-CN" altLang="en-US" sz="1600" b="1" dirty="0">
                <a:solidFill>
                  <a:srgbClr val="07806B"/>
                </a:solidFill>
                <a:latin typeface="思源黑体 CN Regular" panose="020B0500000000000000" pitchFamily="34" charset="-122"/>
                <a:ea typeface="思源黑体 CN Regular" panose="020B0500000000000000" pitchFamily="34" charset="-122"/>
                <a:sym typeface="+mn-ea"/>
              </a:rPr>
              <a:t>，</a:t>
            </a:r>
            <a:r>
              <a:rPr lang="en-US" altLang="zh-CN" sz="1600" b="1" dirty="0">
                <a:solidFill>
                  <a:srgbClr val="07806B"/>
                </a:solidFill>
                <a:latin typeface="思源黑体 CN Regular" panose="020B0500000000000000" pitchFamily="34" charset="-122"/>
                <a:ea typeface="思源黑体 CN Regular" panose="020B0500000000000000" pitchFamily="34" charset="-122"/>
                <a:sym typeface="+mn-ea"/>
              </a:rPr>
              <a:t>EGF</a:t>
            </a:r>
            <a:r>
              <a:rPr lang="zh-CN" altLang="en-US" sz="1600" b="1" dirty="0">
                <a:solidFill>
                  <a:srgbClr val="07806B"/>
                </a:solidFill>
                <a:latin typeface="思源黑体 CN Regular" panose="020B0500000000000000" pitchFamily="34" charset="-122"/>
                <a:ea typeface="思源黑体 CN Regular" panose="020B0500000000000000" pitchFamily="34" charset="-122"/>
                <a:sym typeface="+mn-ea"/>
              </a:rPr>
              <a:t>信号通路</a:t>
            </a:r>
            <a:endPar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endParaRPr>
          </a:p>
        </p:txBody>
      </p:sp>
      <p:sp>
        <p:nvSpPr>
          <p:cNvPr id="2" name="矩形 1"/>
          <p:cNvSpPr/>
          <p:nvPr/>
        </p:nvSpPr>
        <p:spPr>
          <a:xfrm>
            <a:off x="611505" y="1288415"/>
            <a:ext cx="7846695" cy="3179445"/>
          </a:xfrm>
          <a:prstGeom prst="rect">
            <a:avLst/>
          </a:prstGeom>
          <a:noFill/>
          <a:ln>
            <a:solidFill>
              <a:srgbClr val="377D6C"/>
            </a:solidFill>
            <a:prstDash val="dashDot"/>
          </a:ln>
        </p:spPr>
        <p:style>
          <a:lnRef idx="1">
            <a:schemeClr val="accent3"/>
          </a:lnRef>
          <a:fillRef idx="2">
            <a:schemeClr val="accent3"/>
          </a:fillRef>
          <a:effectRef idx="1">
            <a:schemeClr val="accent3"/>
          </a:effectRef>
          <a:fontRef idx="minor">
            <a:schemeClr val="dk1"/>
          </a:fontRef>
        </p:style>
        <p:txBody>
          <a:bodyPr rtlCol="0" anchor="ctr"/>
          <a:lstStyle/>
          <a:p>
            <a:pPr algn="l"/>
            <a:endParaRPr lang="zh-CN" altLang="en-US"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cstate="print"/>
          <a:srcRect t="25524" r="46826" b="51764"/>
          <a:stretch>
            <a:fillRect/>
          </a:stretch>
        </p:blipFill>
        <p:spPr>
          <a:xfrm rot="5400000">
            <a:off x="242570" y="2017078"/>
            <a:ext cx="2973705" cy="1659573"/>
          </a:xfrm>
          <a:prstGeom prst="rect">
            <a:avLst/>
          </a:prstGeom>
        </p:spPr>
      </p:pic>
      <p:pic>
        <p:nvPicPr>
          <p:cNvPr id="100" name="图片 99"/>
          <p:cNvPicPr>
            <a:picLocks noChangeAspect="1"/>
          </p:cNvPicPr>
          <p:nvPr/>
        </p:nvPicPr>
        <p:blipFill>
          <a:blip r:embed="rId3" cstate="print"/>
          <a:stretch>
            <a:fillRect/>
          </a:stretch>
        </p:blipFill>
        <p:spPr>
          <a:xfrm>
            <a:off x="3131820" y="1563370"/>
            <a:ext cx="4862830" cy="2531745"/>
          </a:xfrm>
          <a:prstGeom prst="rect">
            <a:avLst/>
          </a:prstGeom>
          <a:noFill/>
          <a:ln w="9525">
            <a:noFill/>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6445" y="123913"/>
            <a:ext cx="1493592" cy="359956"/>
          </a:xfrm>
          <a:prstGeom prst="rect">
            <a:avLst/>
          </a:prstGeom>
          <a:noFill/>
          <a:ln>
            <a:noFill/>
          </a:ln>
        </p:spPr>
      </p:pic>
      <p:sp>
        <p:nvSpPr>
          <p:cNvPr id="42" name="TextBox 41"/>
          <p:cNvSpPr txBox="1"/>
          <p:nvPr/>
        </p:nvSpPr>
        <p:spPr>
          <a:xfrm>
            <a:off x="6803749" y="4867124"/>
            <a:ext cx="2303179" cy="213995"/>
          </a:xfrm>
          <a:prstGeom prst="rect">
            <a:avLst/>
          </a:prstGeom>
          <a:noFill/>
        </p:spPr>
        <p:txBody>
          <a:bodyPr>
            <a:spAutoFit/>
          </a:bodyPr>
          <a:lstStyle/>
          <a:p>
            <a:pPr algn="r">
              <a:buFont typeface="Arial" panose="020B0604020202020204" pitchFamily="34" charset="0"/>
              <a:buNone/>
              <a:defRPr/>
            </a:pPr>
            <a:r>
              <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Sino Biological Inc.</a:t>
            </a:r>
            <a:endPar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cxnSp>
        <p:nvCxnSpPr>
          <p:cNvPr id="144" name="直接连接符 143"/>
          <p:cNvCxnSpPr/>
          <p:nvPr/>
        </p:nvCxnSpPr>
        <p:spPr>
          <a:xfrm>
            <a:off x="1764035" y="334895"/>
            <a:ext cx="6767916" cy="50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4048" y="4968058"/>
            <a:ext cx="7301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5949" y="195912"/>
            <a:ext cx="287964" cy="28796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5" name="椭圆 164"/>
          <p:cNvSpPr>
            <a:spLocks noChangeAspect="1"/>
          </p:cNvSpPr>
          <p:nvPr/>
        </p:nvSpPr>
        <p:spPr>
          <a:xfrm>
            <a:off x="108055" y="4911792"/>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6" name="椭圆 165"/>
          <p:cNvSpPr>
            <a:spLocks noChangeAspect="1"/>
          </p:cNvSpPr>
          <p:nvPr/>
        </p:nvSpPr>
        <p:spPr>
          <a:xfrm>
            <a:off x="255997" y="4909411"/>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7" name="椭圆 166"/>
          <p:cNvSpPr>
            <a:spLocks noChangeAspect="1"/>
          </p:cNvSpPr>
          <p:nvPr/>
        </p:nvSpPr>
        <p:spPr>
          <a:xfrm>
            <a:off x="403939" y="4907030"/>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8" name="TextBox 63"/>
          <p:cNvSpPr txBox="1"/>
          <p:nvPr/>
        </p:nvSpPr>
        <p:spPr>
          <a:xfrm>
            <a:off x="363855" y="627380"/>
            <a:ext cx="2428875" cy="373665"/>
          </a:xfrm>
          <a:prstGeom prst="roundRect">
            <a:avLst/>
          </a:prstGeom>
          <a:solidFill>
            <a:schemeClr val="bg1"/>
          </a:solidFill>
          <a:ln>
            <a:noFill/>
          </a:ln>
          <a:effectLst>
            <a:outerShdw blurRad="241300" sx="102000" sy="102000" algn="ctr" rotWithShape="0">
              <a:prstClr val="black">
                <a:alpha val="22000"/>
              </a:prstClr>
            </a:outerShdw>
          </a:effectLst>
        </p:spPr>
        <p:txBody>
          <a:bodyPr wrap="square" rtlCol="0">
            <a:spAutoFit/>
          </a:bodyPr>
          <a:lstStyle/>
          <a:p>
            <a:pPr marL="285750" indent="-285750" defTabSz="285750">
              <a:buFont typeface="Wingdings" panose="05000000000000000000" charset="0"/>
              <a:buChar char="l"/>
            </a:pPr>
            <a:r>
              <a:rPr lang="en-US" altLang="zh-CN" sz="1600" b="1" dirty="0">
                <a:solidFill>
                  <a:srgbClr val="07806B"/>
                </a:solidFill>
                <a:latin typeface="思源黑体 CN Regular" panose="020B0500000000000000" pitchFamily="34" charset="-122"/>
                <a:ea typeface="思源黑体 CN Regular" panose="020B0500000000000000" pitchFamily="34" charset="-122"/>
                <a:sym typeface="+mn-ea"/>
              </a:rPr>
              <a:t>FGF</a:t>
            </a:r>
            <a:r>
              <a:rPr lang="zh-CN" altLang="en-US" sz="1600" b="1" dirty="0">
                <a:solidFill>
                  <a:srgbClr val="07806B"/>
                </a:solidFill>
                <a:latin typeface="思源黑体 CN Regular" panose="020B0500000000000000" pitchFamily="34" charset="-122"/>
                <a:ea typeface="思源黑体 CN Regular" panose="020B0500000000000000" pitchFamily="34" charset="-122"/>
                <a:sym typeface="+mn-ea"/>
              </a:rPr>
              <a:t>，</a:t>
            </a:r>
            <a:r>
              <a:rPr lang="en-US" altLang="zh-CN" sz="1600" b="1" dirty="0">
                <a:solidFill>
                  <a:srgbClr val="07806B"/>
                </a:solidFill>
                <a:latin typeface="思源黑体 CN Regular" panose="020B0500000000000000" pitchFamily="34" charset="-122"/>
                <a:ea typeface="思源黑体 CN Regular" panose="020B0500000000000000" pitchFamily="34" charset="-122"/>
                <a:sym typeface="+mn-ea"/>
              </a:rPr>
              <a:t>EGF</a:t>
            </a:r>
            <a:r>
              <a:rPr lang="zh-CN" altLang="en-US" sz="1600" b="1" dirty="0">
                <a:solidFill>
                  <a:srgbClr val="07806B"/>
                </a:solidFill>
                <a:latin typeface="思源黑体 CN Regular" panose="020B0500000000000000" pitchFamily="34" charset="-122"/>
                <a:ea typeface="思源黑体 CN Regular" panose="020B0500000000000000" pitchFamily="34" charset="-122"/>
                <a:sym typeface="+mn-ea"/>
              </a:rPr>
              <a:t>相关产品</a:t>
            </a:r>
            <a:endPar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endParaRPr>
          </a:p>
        </p:txBody>
      </p:sp>
      <p:sp>
        <p:nvSpPr>
          <p:cNvPr id="2" name="矩形 1"/>
          <p:cNvSpPr/>
          <p:nvPr/>
        </p:nvSpPr>
        <p:spPr>
          <a:xfrm>
            <a:off x="611505" y="1155065"/>
            <a:ext cx="7846695" cy="3639185"/>
          </a:xfrm>
          <a:prstGeom prst="rect">
            <a:avLst/>
          </a:prstGeom>
          <a:noFill/>
          <a:ln>
            <a:solidFill>
              <a:srgbClr val="377D6C"/>
            </a:solidFill>
            <a:prstDash val="dashDot"/>
          </a:ln>
        </p:spPr>
        <p:style>
          <a:lnRef idx="1">
            <a:schemeClr val="accent3"/>
          </a:lnRef>
          <a:fillRef idx="2">
            <a:schemeClr val="accent3"/>
          </a:fillRef>
          <a:effectRef idx="1">
            <a:schemeClr val="accent3"/>
          </a:effectRef>
          <a:fontRef idx="minor">
            <a:schemeClr val="dk1"/>
          </a:fontRef>
        </p:style>
        <p:txBody>
          <a:bodyPr rtlCol="0" anchor="ctr"/>
          <a:lstStyle/>
          <a:p>
            <a:pPr algn="l"/>
            <a:endParaRPr lang="zh-CN" altLang="en-US"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cstate="print"/>
          <a:srcRect l="5367" t="7125" r="5511" b="6294"/>
          <a:stretch>
            <a:fillRect/>
          </a:stretch>
        </p:blipFill>
        <p:spPr>
          <a:xfrm>
            <a:off x="5940425" y="1203960"/>
            <a:ext cx="2276475" cy="1720850"/>
          </a:xfrm>
          <a:prstGeom prst="rect">
            <a:avLst/>
          </a:prstGeom>
        </p:spPr>
      </p:pic>
      <p:pic>
        <p:nvPicPr>
          <p:cNvPr id="4" name="图片 3"/>
          <p:cNvPicPr>
            <a:picLocks noChangeAspect="1"/>
          </p:cNvPicPr>
          <p:nvPr/>
        </p:nvPicPr>
        <p:blipFill>
          <a:blip r:embed="rId3" cstate="print"/>
          <a:stretch>
            <a:fillRect/>
          </a:stretch>
        </p:blipFill>
        <p:spPr>
          <a:xfrm>
            <a:off x="6019800" y="3050540"/>
            <a:ext cx="2201545" cy="1666240"/>
          </a:xfrm>
          <a:prstGeom prst="rect">
            <a:avLst/>
          </a:prstGeom>
        </p:spPr>
      </p:pic>
      <p:graphicFrame>
        <p:nvGraphicFramePr>
          <p:cNvPr id="5" name="表格 4"/>
          <p:cNvGraphicFramePr/>
          <p:nvPr>
            <p:custDataLst>
              <p:tags r:id="rId4"/>
            </p:custDataLst>
          </p:nvPr>
        </p:nvGraphicFramePr>
        <p:xfrm>
          <a:off x="827405" y="1419860"/>
          <a:ext cx="4432300" cy="3164840"/>
        </p:xfrm>
        <a:graphic>
          <a:graphicData uri="http://schemas.openxmlformats.org/drawingml/2006/table">
            <a:tbl>
              <a:tblPr firstRow="1" bandRow="1">
                <a:tableStyleId>{5C22544A-7EE6-4342-B048-85BDC9FD1C3A}</a:tableStyleId>
              </a:tblPr>
              <a:tblGrid>
                <a:gridCol w="825500"/>
                <a:gridCol w="901700"/>
                <a:gridCol w="666750"/>
                <a:gridCol w="666750"/>
                <a:gridCol w="1371600"/>
              </a:tblGrid>
              <a:tr h="177800">
                <a:tc>
                  <a:txBody>
                    <a:bodyPr/>
                    <a:lstStyle/>
                    <a:p>
                      <a:pPr indent="0" algn="ctr">
                        <a:buNone/>
                      </a:pPr>
                      <a:r>
                        <a:rPr lang="zh-CN" sz="1100" b="0" dirty="0">
                          <a:solidFill>
                            <a:schemeClr val="bg1"/>
                          </a:solidFill>
                          <a:latin typeface="Arial" panose="020B0604020202020204" pitchFamily="34" charset="0"/>
                          <a:ea typeface="思源黑体 CN Regular"/>
                        </a:rPr>
                        <a:t>分子</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Arial" panose="020B0604020202020204" pitchFamily="34" charset="0"/>
                          <a:ea typeface="思源黑体 CN Regular"/>
                        </a:rPr>
                        <a:t>货号</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Arial" panose="020B0604020202020204" pitchFamily="34" charset="0"/>
                          <a:ea typeface="思源黑体 CN Regular"/>
                        </a:rPr>
                        <a:t>表达宿主</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Arial" panose="020B0604020202020204" pitchFamily="34" charset="0"/>
                          <a:ea typeface="思源黑体 CN Regular"/>
                        </a:rPr>
                        <a:t>标签</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Arial" panose="020B0604020202020204" pitchFamily="34" charset="0"/>
                          <a:ea typeface="思源黑体 CN Regular"/>
                        </a:rPr>
                        <a:t>活性</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r>
              <a:tr h="177800">
                <a:tc>
                  <a:txBody>
                    <a:bodyPr/>
                    <a:lstStyle/>
                    <a:p>
                      <a:pPr indent="0" algn="ctr">
                        <a:buNone/>
                      </a:pPr>
                      <a:r>
                        <a:rPr lang="en-US" sz="1100" b="0" dirty="0">
                          <a:solidFill>
                            <a:srgbClr val="000000"/>
                          </a:solidFill>
                          <a:latin typeface="Poppins"/>
                          <a:ea typeface="思源黑体 CN Regular"/>
                        </a:rPr>
                        <a:t>FGF1</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10013-HNAE</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err="1">
                          <a:solidFill>
                            <a:srgbClr val="000000"/>
                          </a:solidFill>
                          <a:latin typeface="Poppins"/>
                          <a:ea typeface="思源黑体 CN Regular"/>
                        </a:rPr>
                        <a:t>E.coli</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无</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Arial" panose="020B0604020202020204" pitchFamily="34" charset="0"/>
                          <a:ea typeface="思源黑体 CN Regular"/>
                        </a:rPr>
                        <a:t>细胞活性</a:t>
                      </a:r>
                      <a:endParaRPr lang="en-US" altLang="en-US" sz="1100" b="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77800">
                <a:tc>
                  <a:txBody>
                    <a:bodyPr/>
                    <a:lstStyle/>
                    <a:p>
                      <a:pPr indent="0" algn="ctr">
                        <a:buNone/>
                      </a:pPr>
                      <a:r>
                        <a:rPr lang="en-US" sz="1100" b="0">
                          <a:solidFill>
                            <a:srgbClr val="000000"/>
                          </a:solidFill>
                          <a:latin typeface="Poppins"/>
                          <a:ea typeface="思源黑体 CN Regular"/>
                        </a:rPr>
                        <a:t>FGF2</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rgbClr val="FF0000"/>
                          </a:solidFill>
                          <a:latin typeface="Poppins"/>
                          <a:ea typeface="思源黑体 CN Regular"/>
                        </a:rPr>
                        <a:t>10014-HNAE</a:t>
                      </a:r>
                      <a:endParaRPr lang="en-US" altLang="en-US" sz="1100" b="0" dirty="0">
                        <a:solidFill>
                          <a:srgbClr val="FF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err="1">
                          <a:solidFill>
                            <a:srgbClr val="000000"/>
                          </a:solidFill>
                          <a:latin typeface="Poppins"/>
                          <a:ea typeface="思源黑体 CN Regular"/>
                        </a:rPr>
                        <a:t>E.coli</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无</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77800">
                <a:tc>
                  <a:txBody>
                    <a:bodyPr/>
                    <a:lstStyle/>
                    <a:p>
                      <a:pPr indent="0" algn="ctr">
                        <a:buNone/>
                      </a:pPr>
                      <a:r>
                        <a:rPr lang="en-US" sz="1100" b="0">
                          <a:solidFill>
                            <a:srgbClr val="000000"/>
                          </a:solidFill>
                          <a:latin typeface="Poppins"/>
                          <a:ea typeface="思源黑体 CN Regular"/>
                        </a:rPr>
                        <a:t>FGF4</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16043-HNAE</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err="1">
                          <a:solidFill>
                            <a:srgbClr val="000000"/>
                          </a:solidFill>
                          <a:latin typeface="Poppins"/>
                          <a:ea typeface="思源黑体 CN Regular"/>
                        </a:rPr>
                        <a:t>E.coli</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Arial" panose="020B0604020202020204" pitchFamily="34" charset="0"/>
                          <a:ea typeface="思源黑体 CN Regular"/>
                        </a:rPr>
                        <a:t>无</a:t>
                      </a:r>
                      <a:endParaRPr lang="en-US" altLang="en-US" sz="1100" b="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77800">
                <a:tc>
                  <a:txBody>
                    <a:bodyPr/>
                    <a:lstStyle/>
                    <a:p>
                      <a:pPr indent="0" algn="ctr">
                        <a:buNone/>
                      </a:pPr>
                      <a:r>
                        <a:rPr lang="en-US" sz="1100" b="0" dirty="0">
                          <a:solidFill>
                            <a:srgbClr val="000000"/>
                          </a:solidFill>
                          <a:latin typeface="Poppins"/>
                          <a:ea typeface="思源黑体 CN Regular"/>
                        </a:rPr>
                        <a:t>FGF6</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11528-HNAE</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err="1">
                          <a:solidFill>
                            <a:srgbClr val="000000"/>
                          </a:solidFill>
                          <a:latin typeface="Poppins"/>
                          <a:ea typeface="思源黑体 CN Regular"/>
                        </a:rPr>
                        <a:t>E.coli</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无</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77800">
                <a:tc>
                  <a:txBody>
                    <a:bodyPr/>
                    <a:lstStyle/>
                    <a:p>
                      <a:pPr indent="0" algn="ctr">
                        <a:buNone/>
                      </a:pPr>
                      <a:r>
                        <a:rPr lang="en-US" sz="1100" b="0">
                          <a:solidFill>
                            <a:srgbClr val="000000"/>
                          </a:solidFill>
                          <a:latin typeface="Poppins"/>
                          <a:ea typeface="思源黑体 CN Regular"/>
                        </a:rPr>
                        <a:t>FGF7</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10210-H07E</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a:solidFill>
                            <a:srgbClr val="000000"/>
                          </a:solidFill>
                          <a:latin typeface="Poppins"/>
                          <a:ea typeface="思源黑体 CN Regular"/>
                        </a:rPr>
                        <a:t>E.coli</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rgbClr val="000000"/>
                          </a:solidFill>
                          <a:latin typeface="Poppins"/>
                          <a:ea typeface="思源黑体 CN Regular"/>
                        </a:rPr>
                        <a:t>H</a:t>
                      </a:r>
                      <a:r>
                        <a:rPr lang="en-US" sz="1100" b="0" dirty="0" smtClean="0">
                          <a:solidFill>
                            <a:srgbClr val="000000"/>
                          </a:solidFill>
                          <a:latin typeface="Poppins"/>
                          <a:ea typeface="思源黑体 CN Regular"/>
                        </a:rPr>
                        <a:t>is</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26060">
                <a:tc>
                  <a:txBody>
                    <a:bodyPr/>
                    <a:lstStyle/>
                    <a:p>
                      <a:pPr indent="0" algn="ctr">
                        <a:buNone/>
                      </a:pPr>
                      <a:r>
                        <a:rPr lang="en-US" sz="1100" b="0">
                          <a:solidFill>
                            <a:srgbClr val="000000"/>
                          </a:solidFill>
                          <a:latin typeface="Poppins"/>
                          <a:ea typeface="思源黑体 CN Regular"/>
                        </a:rPr>
                        <a:t>FGF8</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16277-HNAE</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a:solidFill>
                            <a:srgbClr val="000000"/>
                          </a:solidFill>
                          <a:latin typeface="Poppins"/>
                          <a:ea typeface="思源黑体 CN Regular"/>
                        </a:rPr>
                        <a:t>E.coli</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无</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77800">
                <a:tc>
                  <a:txBody>
                    <a:bodyPr/>
                    <a:lstStyle/>
                    <a:p>
                      <a:pPr indent="0" algn="ctr">
                        <a:buNone/>
                      </a:pPr>
                      <a:r>
                        <a:rPr lang="en-US" sz="1100" b="0">
                          <a:solidFill>
                            <a:srgbClr val="000000"/>
                          </a:solidFill>
                          <a:latin typeface="Poppins"/>
                          <a:ea typeface="思源黑体 CN Regular"/>
                        </a:rPr>
                        <a:t>FGF9</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10262-H01H</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rgbClr val="000000"/>
                          </a:solidFill>
                          <a:latin typeface="Poppins"/>
                          <a:ea typeface="思源黑体 CN Regular"/>
                        </a:rPr>
                        <a:t>293</a:t>
                      </a:r>
                      <a:r>
                        <a:rPr lang="zh-CN" altLang="en-US" sz="1100" b="0" dirty="0">
                          <a:solidFill>
                            <a:srgbClr val="000000"/>
                          </a:solidFill>
                          <a:latin typeface="Poppins"/>
                          <a:ea typeface="思源黑体 CN Regular"/>
                        </a:rPr>
                        <a:t>细胞</a:t>
                      </a:r>
                      <a:endParaRPr lang="zh-CN"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err="1">
                          <a:solidFill>
                            <a:srgbClr val="000000"/>
                          </a:solidFill>
                          <a:latin typeface="宋体" panose="02010600030101010101" pitchFamily="2" charset="-122"/>
                          <a:ea typeface="思源黑体 CN Regular"/>
                        </a:rPr>
                        <a:t>Fc</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77800">
                <a:tc>
                  <a:txBody>
                    <a:bodyPr/>
                    <a:lstStyle/>
                    <a:p>
                      <a:pPr indent="0" algn="ctr">
                        <a:buNone/>
                      </a:pPr>
                      <a:r>
                        <a:rPr lang="en-US" sz="1100" b="0">
                          <a:solidFill>
                            <a:srgbClr val="000000"/>
                          </a:solidFill>
                          <a:latin typeface="Poppins"/>
                          <a:ea typeface="思源黑体 CN Regular"/>
                        </a:rPr>
                        <a:t>FGF10</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rgbClr val="FF0000"/>
                          </a:solidFill>
                          <a:latin typeface="Poppins"/>
                          <a:ea typeface="思源黑体 CN Regular"/>
                        </a:rPr>
                        <a:t>10573-HNAE</a:t>
                      </a:r>
                      <a:endParaRPr lang="en-US" altLang="en-US" sz="1100" b="0" dirty="0">
                        <a:solidFill>
                          <a:srgbClr val="FF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err="1">
                          <a:solidFill>
                            <a:srgbClr val="000000"/>
                          </a:solidFill>
                          <a:latin typeface="Poppins"/>
                          <a:ea typeface="思源黑体 CN Regular"/>
                        </a:rPr>
                        <a:t>E.coli</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无</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77800">
                <a:tc>
                  <a:txBody>
                    <a:bodyPr/>
                    <a:lstStyle/>
                    <a:p>
                      <a:pPr indent="0" algn="ctr">
                        <a:buNone/>
                      </a:pPr>
                      <a:r>
                        <a:rPr lang="en-US" sz="1100" b="0">
                          <a:solidFill>
                            <a:srgbClr val="000000"/>
                          </a:solidFill>
                          <a:latin typeface="Poppins"/>
                          <a:ea typeface="思源黑体 CN Regular"/>
                        </a:rPr>
                        <a:t>FGF16</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16010-HNAB</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Poppins"/>
                          <a:ea typeface="思源黑体 CN Regular"/>
                        </a:rPr>
                        <a:t>昆虫细胞</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无</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26060">
                <a:tc>
                  <a:txBody>
                    <a:bodyPr/>
                    <a:lstStyle/>
                    <a:p>
                      <a:pPr indent="0" algn="ctr">
                        <a:buNone/>
                      </a:pPr>
                      <a:r>
                        <a:rPr lang="en-US" sz="1100" b="0">
                          <a:solidFill>
                            <a:srgbClr val="000000"/>
                          </a:solidFill>
                          <a:latin typeface="Poppins"/>
                          <a:ea typeface="思源黑体 CN Regular"/>
                        </a:rPr>
                        <a:t>FGF17</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12342-HNAE</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a:solidFill>
                            <a:srgbClr val="000000"/>
                          </a:solidFill>
                          <a:latin typeface="Poppins"/>
                          <a:ea typeface="思源黑体 CN Regular"/>
                        </a:rPr>
                        <a:t>E.coli</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无</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77800">
                <a:tc>
                  <a:txBody>
                    <a:bodyPr/>
                    <a:lstStyle/>
                    <a:p>
                      <a:pPr indent="0" algn="ctr">
                        <a:buNone/>
                      </a:pPr>
                      <a:r>
                        <a:rPr lang="en-US" sz="1100" b="0">
                          <a:solidFill>
                            <a:srgbClr val="000000"/>
                          </a:solidFill>
                          <a:latin typeface="Poppins"/>
                          <a:ea typeface="思源黑体 CN Regular"/>
                        </a:rPr>
                        <a:t>FGF21</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10911-H07E</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a:solidFill>
                            <a:srgbClr val="000000"/>
                          </a:solidFill>
                          <a:latin typeface="Poppins"/>
                          <a:ea typeface="思源黑体 CN Regular"/>
                        </a:rPr>
                        <a:t>E.coli</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rgbClr val="000000"/>
                          </a:solidFill>
                          <a:latin typeface="Poppins"/>
                          <a:ea typeface="思源黑体 CN Regular"/>
                        </a:rPr>
                        <a:t>H</a:t>
                      </a:r>
                      <a:r>
                        <a:rPr lang="en-US" sz="1100" b="0" dirty="0" smtClean="0">
                          <a:solidFill>
                            <a:srgbClr val="000000"/>
                          </a:solidFill>
                          <a:latin typeface="Poppins"/>
                          <a:ea typeface="思源黑体 CN Regular"/>
                        </a:rPr>
                        <a:t>is</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77800">
                <a:tc>
                  <a:txBody>
                    <a:bodyPr/>
                    <a:lstStyle/>
                    <a:p>
                      <a:pPr indent="0" algn="ctr">
                        <a:buNone/>
                      </a:pPr>
                      <a:r>
                        <a:rPr lang="en-US" sz="1100" b="0">
                          <a:solidFill>
                            <a:srgbClr val="000000"/>
                          </a:solidFill>
                          <a:latin typeface="Poppins"/>
                          <a:ea typeface="思源黑体 CN Regular"/>
                        </a:rPr>
                        <a:t>EGF</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10605-HNAE</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a:solidFill>
                            <a:srgbClr val="000000"/>
                          </a:solidFill>
                          <a:latin typeface="Poppins"/>
                          <a:ea typeface="思源黑体 CN Regular"/>
                        </a:rPr>
                        <a:t>E.coli</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无</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77800">
                <a:tc>
                  <a:txBody>
                    <a:bodyPr/>
                    <a:lstStyle/>
                    <a:p>
                      <a:pPr indent="0" algn="ctr">
                        <a:buNone/>
                      </a:pPr>
                      <a:r>
                        <a:rPr lang="en-US" altLang="en-US" sz="1100" b="0">
                          <a:solidFill>
                            <a:schemeClr val="tx1"/>
                          </a:solidFill>
                          <a:latin typeface="Poppins"/>
                          <a:ea typeface="思源黑体 CN Regular"/>
                        </a:rPr>
                        <a:t>VEGF165</a:t>
                      </a:r>
                      <a:endParaRPr lang="en-US" altLang="en-US" sz="1100" b="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100" b="0" dirty="0">
                          <a:solidFill>
                            <a:srgbClr val="FF0000"/>
                          </a:solidFill>
                          <a:latin typeface="Poppins"/>
                          <a:ea typeface="思源黑体 CN Regular"/>
                        </a:rPr>
                        <a:t>11066-HNAH </a:t>
                      </a:r>
                      <a:endParaRPr lang="en-US" altLang="en-US" sz="1100" b="0" dirty="0">
                        <a:solidFill>
                          <a:srgbClr val="FF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100" b="0" dirty="0">
                          <a:solidFill>
                            <a:srgbClr val="000000"/>
                          </a:solidFill>
                          <a:latin typeface="Poppins"/>
                          <a:ea typeface="思源黑体 CN Regular"/>
                        </a:rPr>
                        <a:t>293</a:t>
                      </a:r>
                      <a:r>
                        <a:rPr lang="zh-CN" altLang="en-US" sz="1100" b="0" dirty="0">
                          <a:solidFill>
                            <a:srgbClr val="000000"/>
                          </a:solidFill>
                          <a:latin typeface="Poppins"/>
                          <a:ea typeface="思源黑体 CN Regular"/>
                        </a:rPr>
                        <a:t>细胞</a:t>
                      </a:r>
                      <a:endParaRPr lang="zh-CN"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100" b="0" dirty="0">
                          <a:solidFill>
                            <a:srgbClr val="000000"/>
                          </a:solidFill>
                          <a:latin typeface="宋体" panose="02010600030101010101" pitchFamily="2" charset="-122"/>
                          <a:ea typeface="思源黑体 CN Regular"/>
                        </a:rPr>
                        <a:t>无</a:t>
                      </a:r>
                      <a:endParaRPr lang="zh-CN"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100" b="0" dirty="0">
                          <a:solidFill>
                            <a:srgbClr val="000000"/>
                          </a:solidFill>
                          <a:latin typeface="宋体" panose="02010600030101010101" pitchFamily="2" charset="-122"/>
                          <a:ea typeface="思源黑体 CN Regular"/>
                        </a:rPr>
                        <a:t>细胞活性</a:t>
                      </a:r>
                      <a:endParaRPr lang="zh-CN"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6" name="文本框 5"/>
          <p:cNvSpPr txBox="1"/>
          <p:nvPr/>
        </p:nvSpPr>
        <p:spPr>
          <a:xfrm>
            <a:off x="6444615" y="1924050"/>
            <a:ext cx="1389380" cy="245110"/>
          </a:xfrm>
          <a:prstGeom prst="rect">
            <a:avLst/>
          </a:prstGeom>
          <a:noFill/>
        </p:spPr>
        <p:txBody>
          <a:bodyPr wrap="none" rtlCol="0">
            <a:spAutoFit/>
          </a:bodyPr>
          <a:lstStyle/>
          <a:p>
            <a:pPr algn="l"/>
            <a:r>
              <a:rPr lang="zh-CN" altLang="en-US" sz="1000"/>
              <a:t>ED50 </a:t>
            </a:r>
            <a:r>
              <a:rPr lang="en-US" altLang="zh-CN" sz="1000"/>
              <a:t>=</a:t>
            </a:r>
            <a:r>
              <a:rPr lang="zh-CN" altLang="en-US" sz="1000"/>
              <a:t>0.15-0.75 ng/mL</a:t>
            </a:r>
            <a:endParaRPr lang="zh-CN" altLang="en-US" sz="1000"/>
          </a:p>
        </p:txBody>
      </p:sp>
      <p:sp>
        <p:nvSpPr>
          <p:cNvPr id="7" name="文本框 6"/>
          <p:cNvSpPr txBox="1"/>
          <p:nvPr/>
        </p:nvSpPr>
        <p:spPr>
          <a:xfrm>
            <a:off x="6660515" y="3940175"/>
            <a:ext cx="1325245" cy="245110"/>
          </a:xfrm>
          <a:prstGeom prst="rect">
            <a:avLst/>
          </a:prstGeom>
          <a:noFill/>
        </p:spPr>
        <p:txBody>
          <a:bodyPr wrap="none" rtlCol="0">
            <a:spAutoFit/>
          </a:bodyPr>
          <a:lstStyle/>
          <a:p>
            <a:pPr algn="l"/>
            <a:r>
              <a:rPr lang="zh-CN" altLang="en-US" sz="1000"/>
              <a:t>ED50 </a:t>
            </a:r>
            <a:r>
              <a:rPr lang="en-US" altLang="zh-CN" sz="1000"/>
              <a:t>=</a:t>
            </a:r>
            <a:r>
              <a:rPr lang="zh-CN" altLang="en-US" sz="1000"/>
              <a:t>0.05-0.3 ng/mL</a:t>
            </a:r>
            <a:endParaRPr lang="zh-CN" altLang="en-US" sz="1000"/>
          </a:p>
        </p:txBody>
      </p:sp>
      <p:sp>
        <p:nvSpPr>
          <p:cNvPr id="9" name="文本框 8"/>
          <p:cNvSpPr txBox="1"/>
          <p:nvPr/>
        </p:nvSpPr>
        <p:spPr>
          <a:xfrm>
            <a:off x="6746875" y="1419860"/>
            <a:ext cx="640080" cy="368300"/>
          </a:xfrm>
          <a:prstGeom prst="rect">
            <a:avLst/>
          </a:prstGeom>
          <a:noFill/>
        </p:spPr>
        <p:txBody>
          <a:bodyPr wrap="none" rtlCol="0" anchor="t">
            <a:spAutoFit/>
          </a:bodyPr>
          <a:lstStyle/>
          <a:p>
            <a:pPr indent="0">
              <a:buNone/>
            </a:pPr>
            <a:r>
              <a:rPr lang="en-US">
                <a:solidFill>
                  <a:srgbClr val="000000"/>
                </a:solidFill>
                <a:latin typeface="宋体" panose="02010600030101010101" pitchFamily="2" charset="-122"/>
                <a:sym typeface="+mn-ea"/>
              </a:rPr>
              <a:t>FGF1</a:t>
            </a:r>
            <a:endParaRPr lang="zh-CN" altLang="en-US"/>
          </a:p>
        </p:txBody>
      </p:sp>
      <p:sp>
        <p:nvSpPr>
          <p:cNvPr id="10" name="文本框 9"/>
          <p:cNvSpPr txBox="1"/>
          <p:nvPr/>
        </p:nvSpPr>
        <p:spPr>
          <a:xfrm>
            <a:off x="6876415" y="3333750"/>
            <a:ext cx="525780" cy="368300"/>
          </a:xfrm>
          <a:prstGeom prst="rect">
            <a:avLst/>
          </a:prstGeom>
          <a:noFill/>
        </p:spPr>
        <p:txBody>
          <a:bodyPr wrap="none" rtlCol="0" anchor="t">
            <a:spAutoFit/>
          </a:bodyPr>
          <a:lstStyle/>
          <a:p>
            <a:pPr indent="0">
              <a:buNone/>
            </a:pPr>
            <a:r>
              <a:rPr lang="en-US">
                <a:solidFill>
                  <a:srgbClr val="000000"/>
                </a:solidFill>
                <a:latin typeface="宋体" panose="02010600030101010101" pitchFamily="2" charset="-122"/>
                <a:sym typeface="+mn-ea"/>
              </a:rPr>
              <a:t>EGF</a:t>
            </a:r>
            <a:endParaRPr lang="zh-CN" alt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6445" y="123913"/>
            <a:ext cx="1493592" cy="359956"/>
          </a:xfrm>
          <a:prstGeom prst="rect">
            <a:avLst/>
          </a:prstGeom>
          <a:noFill/>
          <a:ln>
            <a:noFill/>
          </a:ln>
        </p:spPr>
      </p:pic>
      <p:sp>
        <p:nvSpPr>
          <p:cNvPr id="42" name="TextBox 41"/>
          <p:cNvSpPr txBox="1"/>
          <p:nvPr/>
        </p:nvSpPr>
        <p:spPr>
          <a:xfrm>
            <a:off x="6803749" y="4867124"/>
            <a:ext cx="2303179" cy="213995"/>
          </a:xfrm>
          <a:prstGeom prst="rect">
            <a:avLst/>
          </a:prstGeom>
          <a:noFill/>
        </p:spPr>
        <p:txBody>
          <a:bodyPr>
            <a:spAutoFit/>
          </a:bodyPr>
          <a:lstStyle/>
          <a:p>
            <a:pPr algn="r">
              <a:buFont typeface="Arial" panose="020B0604020202020204" pitchFamily="34" charset="0"/>
              <a:buNone/>
              <a:defRPr/>
            </a:pPr>
            <a:r>
              <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Sino Biological Inc.</a:t>
            </a:r>
            <a:endPar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cxnSp>
        <p:nvCxnSpPr>
          <p:cNvPr id="144" name="直接连接符 143"/>
          <p:cNvCxnSpPr/>
          <p:nvPr/>
        </p:nvCxnSpPr>
        <p:spPr>
          <a:xfrm>
            <a:off x="1764035" y="334895"/>
            <a:ext cx="6767916" cy="50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4048" y="4968058"/>
            <a:ext cx="7301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5949" y="195912"/>
            <a:ext cx="287964" cy="28796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5" name="椭圆 164"/>
          <p:cNvSpPr>
            <a:spLocks noChangeAspect="1"/>
          </p:cNvSpPr>
          <p:nvPr/>
        </p:nvSpPr>
        <p:spPr>
          <a:xfrm>
            <a:off x="108055" y="4911792"/>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6" name="椭圆 165"/>
          <p:cNvSpPr>
            <a:spLocks noChangeAspect="1"/>
          </p:cNvSpPr>
          <p:nvPr/>
        </p:nvSpPr>
        <p:spPr>
          <a:xfrm>
            <a:off x="255997" y="4909411"/>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7" name="椭圆 166"/>
          <p:cNvSpPr>
            <a:spLocks noChangeAspect="1"/>
          </p:cNvSpPr>
          <p:nvPr/>
        </p:nvSpPr>
        <p:spPr>
          <a:xfrm>
            <a:off x="403939" y="4907030"/>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8" name="TextBox 63"/>
          <p:cNvSpPr txBox="1"/>
          <p:nvPr/>
        </p:nvSpPr>
        <p:spPr>
          <a:xfrm>
            <a:off x="363855" y="627380"/>
            <a:ext cx="2857500" cy="373665"/>
          </a:xfrm>
          <a:prstGeom prst="roundRect">
            <a:avLst/>
          </a:prstGeom>
          <a:solidFill>
            <a:schemeClr val="bg1"/>
          </a:solidFill>
          <a:ln>
            <a:noFill/>
          </a:ln>
          <a:effectLst>
            <a:outerShdw blurRad="241300" sx="102000" sy="102000" algn="ctr" rotWithShape="0">
              <a:prstClr val="black">
                <a:alpha val="22000"/>
              </a:prstClr>
            </a:outerShdw>
          </a:effectLst>
        </p:spPr>
        <p:txBody>
          <a:bodyPr wrap="square" rtlCol="0">
            <a:spAutoFit/>
          </a:bodyPr>
          <a:lstStyle/>
          <a:p>
            <a:pPr marL="285750" indent="-285750" defTabSz="285750">
              <a:buFont typeface="Wingdings" panose="05000000000000000000" charset="0"/>
              <a:buChar char="l"/>
            </a:pPr>
            <a:r>
              <a:rPr lang="en-US" sz="1600" b="1" dirty="0">
                <a:solidFill>
                  <a:srgbClr val="07806B"/>
                </a:solidFill>
                <a:latin typeface="思源黑体 CN Regular" panose="020B0500000000000000" pitchFamily="34" charset="-122"/>
                <a:ea typeface="思源黑体 CN Regular" panose="020B0500000000000000" pitchFamily="34" charset="-122"/>
                <a:sym typeface="+mn-ea"/>
              </a:rPr>
              <a:t>Notch</a:t>
            </a:r>
            <a:r>
              <a:rPr lang="zh-CN" altLang="en-US" sz="1600" b="1" dirty="0">
                <a:solidFill>
                  <a:srgbClr val="07806B"/>
                </a:solidFill>
                <a:latin typeface="思源黑体 CN Regular" panose="020B0500000000000000" pitchFamily="34" charset="-122"/>
                <a:ea typeface="思源黑体 CN Regular" panose="020B0500000000000000" pitchFamily="34" charset="-122"/>
                <a:sym typeface="+mn-ea"/>
              </a:rPr>
              <a:t>信号通路</a:t>
            </a:r>
            <a:endPar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endParaRPr>
          </a:p>
        </p:txBody>
      </p:sp>
      <p:sp>
        <p:nvSpPr>
          <p:cNvPr id="2" name="矩形 1"/>
          <p:cNvSpPr/>
          <p:nvPr/>
        </p:nvSpPr>
        <p:spPr>
          <a:xfrm>
            <a:off x="441325" y="1140460"/>
            <a:ext cx="8017510" cy="3620135"/>
          </a:xfrm>
          <a:prstGeom prst="rect">
            <a:avLst/>
          </a:prstGeom>
          <a:noFill/>
          <a:ln>
            <a:solidFill>
              <a:srgbClr val="377D6C"/>
            </a:solidFill>
            <a:prstDash val="dashDot"/>
          </a:ln>
        </p:spPr>
        <p:style>
          <a:lnRef idx="1">
            <a:schemeClr val="accent3"/>
          </a:lnRef>
          <a:fillRef idx="2">
            <a:schemeClr val="accent3"/>
          </a:fillRef>
          <a:effectRef idx="1">
            <a:schemeClr val="accent3"/>
          </a:effectRef>
          <a:fontRef idx="minor">
            <a:schemeClr val="dk1"/>
          </a:fontRef>
        </p:style>
        <p:txBody>
          <a:bodyPr rtlCol="0" anchor="ctr"/>
          <a:lstStyle/>
          <a:p>
            <a:pPr algn="l"/>
            <a:endParaRPr lang="zh-CN" altLang="en-US"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cstate="print"/>
          <a:srcRect l="7644" t="4" r="46826" b="73627"/>
          <a:stretch>
            <a:fillRect/>
          </a:stretch>
        </p:blipFill>
        <p:spPr>
          <a:xfrm rot="5400000">
            <a:off x="4759325" y="1663700"/>
            <a:ext cx="3197225" cy="2420620"/>
          </a:xfrm>
          <a:prstGeom prst="rect">
            <a:avLst/>
          </a:prstGeom>
        </p:spPr>
      </p:pic>
      <p:pic>
        <p:nvPicPr>
          <p:cNvPr id="4" name="图片 3"/>
          <p:cNvPicPr>
            <a:picLocks noChangeAspect="1"/>
          </p:cNvPicPr>
          <p:nvPr/>
        </p:nvPicPr>
        <p:blipFill>
          <a:blip r:embed="rId3" cstate="print"/>
          <a:stretch>
            <a:fillRect/>
          </a:stretch>
        </p:blipFill>
        <p:spPr>
          <a:xfrm>
            <a:off x="1115695" y="1288415"/>
            <a:ext cx="2844800" cy="3027045"/>
          </a:xfrm>
          <a:prstGeom prst="rect">
            <a:avLst/>
          </a:prstGeo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6445" y="123913"/>
            <a:ext cx="1493592" cy="359956"/>
          </a:xfrm>
          <a:prstGeom prst="rect">
            <a:avLst/>
          </a:prstGeom>
          <a:noFill/>
          <a:ln>
            <a:noFill/>
          </a:ln>
        </p:spPr>
      </p:pic>
      <p:sp>
        <p:nvSpPr>
          <p:cNvPr id="42" name="TextBox 41"/>
          <p:cNvSpPr txBox="1"/>
          <p:nvPr/>
        </p:nvSpPr>
        <p:spPr>
          <a:xfrm>
            <a:off x="6803749" y="4867124"/>
            <a:ext cx="2303179" cy="213995"/>
          </a:xfrm>
          <a:prstGeom prst="rect">
            <a:avLst/>
          </a:prstGeom>
          <a:noFill/>
        </p:spPr>
        <p:txBody>
          <a:bodyPr>
            <a:spAutoFit/>
          </a:bodyPr>
          <a:lstStyle/>
          <a:p>
            <a:pPr algn="r">
              <a:buFont typeface="Arial" panose="020B0604020202020204" pitchFamily="34" charset="0"/>
              <a:buNone/>
              <a:defRPr/>
            </a:pPr>
            <a:r>
              <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Sino Biological Inc.</a:t>
            </a:r>
            <a:endPar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cxnSp>
        <p:nvCxnSpPr>
          <p:cNvPr id="144" name="直接连接符 143"/>
          <p:cNvCxnSpPr/>
          <p:nvPr/>
        </p:nvCxnSpPr>
        <p:spPr>
          <a:xfrm>
            <a:off x="1764035" y="334895"/>
            <a:ext cx="6767916" cy="50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4048" y="4968058"/>
            <a:ext cx="7301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5949" y="195912"/>
            <a:ext cx="287964" cy="28796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5" name="椭圆 164"/>
          <p:cNvSpPr>
            <a:spLocks noChangeAspect="1"/>
          </p:cNvSpPr>
          <p:nvPr/>
        </p:nvSpPr>
        <p:spPr>
          <a:xfrm>
            <a:off x="108055" y="4911792"/>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6" name="椭圆 165"/>
          <p:cNvSpPr>
            <a:spLocks noChangeAspect="1"/>
          </p:cNvSpPr>
          <p:nvPr/>
        </p:nvSpPr>
        <p:spPr>
          <a:xfrm>
            <a:off x="255997" y="4909411"/>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7" name="椭圆 166"/>
          <p:cNvSpPr>
            <a:spLocks noChangeAspect="1"/>
          </p:cNvSpPr>
          <p:nvPr/>
        </p:nvSpPr>
        <p:spPr>
          <a:xfrm>
            <a:off x="403939" y="4907030"/>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8" name="TextBox 63"/>
          <p:cNvSpPr txBox="1"/>
          <p:nvPr/>
        </p:nvSpPr>
        <p:spPr>
          <a:xfrm>
            <a:off x="363855" y="627380"/>
            <a:ext cx="2857500" cy="373917"/>
          </a:xfrm>
          <a:prstGeom prst="roundRect">
            <a:avLst/>
          </a:prstGeom>
          <a:solidFill>
            <a:schemeClr val="bg1"/>
          </a:solidFill>
          <a:ln>
            <a:noFill/>
          </a:ln>
          <a:effectLst>
            <a:outerShdw blurRad="241300" sx="102000" sy="102000" algn="ctr" rotWithShape="0">
              <a:prstClr val="black">
                <a:alpha val="22000"/>
              </a:prstClr>
            </a:outerShdw>
          </a:effectLst>
        </p:spPr>
        <p:txBody>
          <a:bodyPr wrap="square" rtlCol="0">
            <a:spAutoFit/>
          </a:bodyPr>
          <a:lstStyle/>
          <a:p>
            <a:pPr marL="285750" indent="-285750" defTabSz="285750">
              <a:buFont typeface="Wingdings" panose="05000000000000000000" charset="0"/>
              <a:buChar char="l"/>
            </a:pPr>
            <a:r>
              <a:rPr lang="en-US" sz="1600" b="1" dirty="0">
                <a:solidFill>
                  <a:srgbClr val="07806B"/>
                </a:solidFill>
                <a:latin typeface="思源黑体 CN Regular" panose="020B0500000000000000" pitchFamily="34" charset="-122"/>
                <a:ea typeface="思源黑体 CN Regular" panose="020B0500000000000000" pitchFamily="34" charset="-122"/>
                <a:sym typeface="+mn-ea"/>
              </a:rPr>
              <a:t>Notch</a:t>
            </a:r>
            <a:r>
              <a:rPr lang="zh-CN" altLang="en-US" sz="1600" b="1" dirty="0">
                <a:solidFill>
                  <a:srgbClr val="07806B"/>
                </a:solidFill>
                <a:latin typeface="思源黑体 CN Regular" panose="020B0500000000000000" pitchFamily="34" charset="-122"/>
                <a:ea typeface="思源黑体 CN Regular" panose="020B0500000000000000" pitchFamily="34" charset="-122"/>
                <a:sym typeface="+mn-ea"/>
              </a:rPr>
              <a:t>相关细胞因子产品</a:t>
            </a:r>
            <a:endPar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endParaRPr>
          </a:p>
        </p:txBody>
      </p:sp>
      <p:sp>
        <p:nvSpPr>
          <p:cNvPr id="2" name="矩形 1"/>
          <p:cNvSpPr/>
          <p:nvPr/>
        </p:nvSpPr>
        <p:spPr>
          <a:xfrm>
            <a:off x="611505" y="1214429"/>
            <a:ext cx="7846695" cy="3253432"/>
          </a:xfrm>
          <a:prstGeom prst="rect">
            <a:avLst/>
          </a:prstGeom>
          <a:noFill/>
          <a:ln>
            <a:solidFill>
              <a:srgbClr val="377D6C"/>
            </a:solidFill>
            <a:prstDash val="dashDot"/>
          </a:ln>
        </p:spPr>
        <p:style>
          <a:lnRef idx="1">
            <a:schemeClr val="accent3"/>
          </a:lnRef>
          <a:fillRef idx="2">
            <a:schemeClr val="accent3"/>
          </a:fillRef>
          <a:effectRef idx="1">
            <a:schemeClr val="accent3"/>
          </a:effectRef>
          <a:fontRef idx="minor">
            <a:schemeClr val="dk1"/>
          </a:fontRef>
        </p:style>
        <p:txBody>
          <a:bodyPr rtlCol="0" anchor="ctr"/>
          <a:lstStyle/>
          <a:p>
            <a:pPr algn="l"/>
            <a:endParaRPr lang="zh-CN" altLang="en-US" dirty="0">
              <a:latin typeface="微软雅黑" panose="020B0503020204020204" pitchFamily="34" charset="-122"/>
              <a:ea typeface="微软雅黑" panose="020B0503020204020204" pitchFamily="34" charset="-122"/>
            </a:endParaRPr>
          </a:p>
        </p:txBody>
      </p:sp>
      <p:graphicFrame>
        <p:nvGraphicFramePr>
          <p:cNvPr id="3" name="表格 2"/>
          <p:cNvGraphicFramePr/>
          <p:nvPr>
            <p:custDataLst>
              <p:tags r:id="rId2"/>
            </p:custDataLst>
          </p:nvPr>
        </p:nvGraphicFramePr>
        <p:xfrm>
          <a:off x="1643042" y="1357304"/>
          <a:ext cx="4432300" cy="1130300"/>
        </p:xfrm>
        <a:graphic>
          <a:graphicData uri="http://schemas.openxmlformats.org/drawingml/2006/table">
            <a:tbl>
              <a:tblPr firstRow="1" bandRow="1">
                <a:tableStyleId>{5C22544A-7EE6-4342-B048-85BDC9FD1C3A}</a:tableStyleId>
              </a:tblPr>
              <a:tblGrid>
                <a:gridCol w="825500"/>
                <a:gridCol w="901700"/>
                <a:gridCol w="666750"/>
                <a:gridCol w="666750"/>
                <a:gridCol w="1371600"/>
              </a:tblGrid>
              <a:tr h="177800">
                <a:tc>
                  <a:txBody>
                    <a:bodyPr/>
                    <a:lstStyle/>
                    <a:p>
                      <a:pPr indent="0" algn="ctr">
                        <a:buNone/>
                      </a:pPr>
                      <a:r>
                        <a:rPr lang="zh-CN" sz="1100" b="0" dirty="0">
                          <a:solidFill>
                            <a:schemeClr val="bg1"/>
                          </a:solidFill>
                          <a:latin typeface="Arial" panose="020B0604020202020204" pitchFamily="34" charset="0"/>
                          <a:ea typeface="思源黑体 CN Regular"/>
                        </a:rPr>
                        <a:t>分子</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Arial" panose="020B0604020202020204" pitchFamily="34" charset="0"/>
                          <a:ea typeface="思源黑体 CN Regular"/>
                        </a:rPr>
                        <a:t>货号</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Arial" panose="020B0604020202020204" pitchFamily="34" charset="0"/>
                          <a:ea typeface="思源黑体 CN Regular"/>
                        </a:rPr>
                        <a:t>表达宿主</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Arial" panose="020B0604020202020204" pitchFamily="34" charset="0"/>
                          <a:ea typeface="思源黑体 CN Regular"/>
                        </a:rPr>
                        <a:t>标签</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c>
                  <a:txBody>
                    <a:bodyPr/>
                    <a:lstStyle/>
                    <a:p>
                      <a:pPr indent="0" algn="ctr">
                        <a:buNone/>
                      </a:pPr>
                      <a:r>
                        <a:rPr lang="zh-CN" sz="1100" b="0" dirty="0">
                          <a:solidFill>
                            <a:schemeClr val="bg1"/>
                          </a:solidFill>
                          <a:latin typeface="Arial" panose="020B0604020202020204" pitchFamily="34" charset="0"/>
                          <a:ea typeface="思源黑体 CN Regular"/>
                        </a:rPr>
                        <a:t>活性</a:t>
                      </a:r>
                      <a:endParaRPr lang="en-US" altLang="en-US" sz="1100" b="0" dirty="0">
                        <a:solidFill>
                          <a:schemeClr val="bg1"/>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007E66"/>
                    </a:solidFill>
                  </a:tcPr>
                </a:tc>
              </a:tr>
              <a:tr h="226060">
                <a:tc>
                  <a:txBody>
                    <a:bodyPr/>
                    <a:lstStyle/>
                    <a:p>
                      <a:pPr indent="0" algn="ctr">
                        <a:buNone/>
                      </a:pPr>
                      <a:r>
                        <a:rPr lang="en-US" sz="1100" b="0" dirty="0">
                          <a:solidFill>
                            <a:srgbClr val="000000"/>
                          </a:solidFill>
                          <a:latin typeface="Poppins"/>
                          <a:ea typeface="思源黑体 CN Regular"/>
                        </a:rPr>
                        <a:t>DLL1</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11635-H08H</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293细胞</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smtClean="0">
                          <a:solidFill>
                            <a:srgbClr val="000000"/>
                          </a:solidFill>
                          <a:latin typeface="Poppins"/>
                          <a:ea typeface="思源黑体 CN Regular"/>
                        </a:rPr>
                        <a:t>His</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r>
                        <a:rPr lang="en-US" altLang="zh-CN" sz="1100" b="0" dirty="0">
                          <a:solidFill>
                            <a:srgbClr val="000000"/>
                          </a:solidFill>
                          <a:latin typeface="Arial" panose="020B0604020202020204" pitchFamily="34" charset="0"/>
                          <a:ea typeface="思源黑体 CN Regular"/>
                        </a:rPr>
                        <a:t>/</a:t>
                      </a:r>
                      <a:r>
                        <a:rPr lang="zh-CN" altLang="en-US" sz="1100" b="0" dirty="0">
                          <a:solidFill>
                            <a:srgbClr val="000000"/>
                          </a:solidFill>
                          <a:latin typeface="Arial" panose="020B0604020202020204" pitchFamily="34" charset="0"/>
                          <a:ea typeface="思源黑体 CN Regular"/>
                        </a:rPr>
                        <a:t>结合活性</a:t>
                      </a:r>
                      <a:endParaRPr lang="zh-CN" altLang="en-US" sz="1100" b="0" dirty="0">
                        <a:solidFill>
                          <a:srgbClr val="000000"/>
                        </a:solidFill>
                        <a:latin typeface="Arial" panose="020B0604020202020204" pitchFamily="34" charset="0"/>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26060">
                <a:tc>
                  <a:txBody>
                    <a:bodyPr/>
                    <a:lstStyle/>
                    <a:p>
                      <a:pPr indent="0" algn="ctr">
                        <a:buNone/>
                      </a:pPr>
                      <a:r>
                        <a:rPr lang="en-US" sz="1100" b="0">
                          <a:solidFill>
                            <a:srgbClr val="000000"/>
                          </a:solidFill>
                          <a:latin typeface="Poppins"/>
                          <a:ea typeface="思源黑体 CN Regular"/>
                        </a:rPr>
                        <a:t>DLL4</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10171-HCCH</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293细胞</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a:solidFill>
                            <a:srgbClr val="000000"/>
                          </a:solidFill>
                          <a:latin typeface="Poppins"/>
                          <a:ea typeface="思源黑体 CN Regular"/>
                        </a:rPr>
                        <a:t>无</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77800">
                <a:tc>
                  <a:txBody>
                    <a:bodyPr/>
                    <a:lstStyle/>
                    <a:p>
                      <a:pPr indent="0" algn="ctr">
                        <a:buNone/>
                      </a:pPr>
                      <a:r>
                        <a:rPr lang="en-US" sz="1100" b="0">
                          <a:solidFill>
                            <a:srgbClr val="000000"/>
                          </a:solidFill>
                          <a:latin typeface="Poppins"/>
                          <a:ea typeface="思源黑体 CN Regular"/>
                        </a:rPr>
                        <a:t>Jagged 1</a:t>
                      </a:r>
                      <a:endParaRPr lang="en-US" altLang="en-US" sz="1100" b="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a:solidFill>
                            <a:schemeClr val="tx1"/>
                          </a:solidFill>
                          <a:latin typeface="Poppins"/>
                          <a:ea typeface="思源黑体 CN Regular"/>
                        </a:rPr>
                        <a:t>11648-H08H</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293细胞</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100" b="0" dirty="0" smtClean="0">
                          <a:solidFill>
                            <a:srgbClr val="000000"/>
                          </a:solidFill>
                          <a:latin typeface="Poppins"/>
                          <a:ea typeface="思源黑体 CN Regular"/>
                        </a:rPr>
                        <a:t>His</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100" b="0" dirty="0">
                          <a:solidFill>
                            <a:srgbClr val="000000"/>
                          </a:solidFill>
                          <a:latin typeface="Arial" panose="020B0604020202020204" pitchFamily="34" charset="0"/>
                          <a:ea typeface="思源黑体 CN Regular"/>
                        </a:rPr>
                        <a:t>细胞活性</a:t>
                      </a: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77800">
                <a:tc>
                  <a:txBody>
                    <a:bodyPr/>
                    <a:lstStyle/>
                    <a:p>
                      <a:pPr indent="0" algn="ctr">
                        <a:buNone/>
                      </a:pPr>
                      <a:r>
                        <a:rPr lang="en-US" altLang="en-US" sz="1100" b="0">
                          <a:solidFill>
                            <a:schemeClr val="tx1"/>
                          </a:solidFill>
                          <a:latin typeface="Poppins"/>
                          <a:ea typeface="思源黑体 CN Regular"/>
                        </a:rPr>
                        <a:t>NOTCH2</a:t>
                      </a:r>
                      <a:endParaRPr lang="en-US" altLang="en-US" sz="1100" b="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100" b="0" dirty="0">
                          <a:solidFill>
                            <a:schemeClr val="tx1"/>
                          </a:solidFill>
                          <a:latin typeface="Poppins"/>
                          <a:ea typeface="思源黑体 CN Regular"/>
                        </a:rPr>
                        <a:t>10942-H08B</a:t>
                      </a:r>
                      <a:endParaRPr lang="en-US" altLang="en-US" sz="1100" b="0" dirty="0">
                        <a:solidFill>
                          <a:schemeClr val="tx1"/>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100" b="0" dirty="0">
                          <a:solidFill>
                            <a:srgbClr val="000000"/>
                          </a:solidFill>
                          <a:latin typeface="宋体" panose="02010600030101010101" pitchFamily="2" charset="-122"/>
                          <a:ea typeface="思源黑体 CN Regular"/>
                        </a:rPr>
                        <a:t>昆虫细胞</a:t>
                      </a:r>
                      <a:endParaRPr lang="zh-CN"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100" b="0" dirty="0" smtClean="0">
                          <a:solidFill>
                            <a:srgbClr val="000000"/>
                          </a:solidFill>
                          <a:latin typeface="Poppins"/>
                          <a:ea typeface="思源黑体 CN Regular"/>
                        </a:rPr>
                        <a:t>His</a:t>
                      </a:r>
                      <a:endParaRPr lang="en-US" altLang="en-US" sz="1100" b="0" dirty="0">
                        <a:solidFill>
                          <a:srgbClr val="000000"/>
                        </a:solidFill>
                        <a:latin typeface="Poppins"/>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1100" b="0" dirty="0">
                        <a:solidFill>
                          <a:srgbClr val="000000"/>
                        </a:solidFill>
                        <a:latin typeface="宋体" panose="02010600030101010101" pitchFamily="2" charset="-122"/>
                        <a:ea typeface="思源黑体 CN Regular"/>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pic>
        <p:nvPicPr>
          <p:cNvPr id="4" name="图片 3"/>
          <p:cNvPicPr>
            <a:picLocks noChangeAspect="1"/>
          </p:cNvPicPr>
          <p:nvPr/>
        </p:nvPicPr>
        <p:blipFill>
          <a:blip r:embed="rId3" cstate="print"/>
          <a:stretch>
            <a:fillRect/>
          </a:stretch>
        </p:blipFill>
        <p:spPr>
          <a:xfrm>
            <a:off x="4787900" y="2643505"/>
            <a:ext cx="2275840" cy="1682750"/>
          </a:xfrm>
          <a:prstGeom prst="rect">
            <a:avLst/>
          </a:prstGeom>
        </p:spPr>
      </p:pic>
      <p:pic>
        <p:nvPicPr>
          <p:cNvPr id="5" name="图片 4"/>
          <p:cNvPicPr>
            <a:picLocks noChangeAspect="1"/>
          </p:cNvPicPr>
          <p:nvPr/>
        </p:nvPicPr>
        <p:blipFill>
          <a:blip r:embed="rId4" cstate="print"/>
          <a:stretch>
            <a:fillRect/>
          </a:stretch>
        </p:blipFill>
        <p:spPr>
          <a:xfrm>
            <a:off x="899160" y="2571750"/>
            <a:ext cx="2416175" cy="1762125"/>
          </a:xfrm>
          <a:prstGeom prst="rect">
            <a:avLst/>
          </a:prstGeom>
        </p:spPr>
      </p:pic>
      <p:sp>
        <p:nvSpPr>
          <p:cNvPr id="6" name="文本框 5"/>
          <p:cNvSpPr txBox="1"/>
          <p:nvPr/>
        </p:nvSpPr>
        <p:spPr>
          <a:xfrm>
            <a:off x="1764030" y="3004185"/>
            <a:ext cx="640080" cy="368300"/>
          </a:xfrm>
          <a:prstGeom prst="rect">
            <a:avLst/>
          </a:prstGeom>
          <a:noFill/>
        </p:spPr>
        <p:txBody>
          <a:bodyPr wrap="none" rtlCol="0" anchor="t">
            <a:spAutoFit/>
          </a:bodyPr>
          <a:lstStyle/>
          <a:p>
            <a:pPr indent="0">
              <a:buNone/>
            </a:pPr>
            <a:r>
              <a:rPr lang="en-US">
                <a:solidFill>
                  <a:srgbClr val="000000"/>
                </a:solidFill>
                <a:latin typeface="宋体" panose="02010600030101010101" pitchFamily="2" charset="-122"/>
                <a:sym typeface="+mn-ea"/>
              </a:rPr>
              <a:t>DLL4</a:t>
            </a:r>
            <a:endParaRPr lang="zh-CN" altLang="en-US"/>
          </a:p>
        </p:txBody>
      </p:sp>
      <p:sp>
        <p:nvSpPr>
          <p:cNvPr id="7" name="文本框 6"/>
          <p:cNvSpPr txBox="1"/>
          <p:nvPr/>
        </p:nvSpPr>
        <p:spPr>
          <a:xfrm>
            <a:off x="1548130" y="3601085"/>
            <a:ext cx="1222375" cy="245110"/>
          </a:xfrm>
          <a:prstGeom prst="rect">
            <a:avLst/>
          </a:prstGeom>
          <a:noFill/>
        </p:spPr>
        <p:txBody>
          <a:bodyPr wrap="square" rtlCol="0" anchor="t">
            <a:spAutoFit/>
          </a:bodyPr>
          <a:lstStyle/>
          <a:p>
            <a:r>
              <a:rPr lang="zh-CN" altLang="en-US" sz="1000"/>
              <a:t>ED50</a:t>
            </a:r>
            <a:r>
              <a:rPr lang="en-US" altLang="zh-CN" sz="1000"/>
              <a:t>=</a:t>
            </a:r>
            <a:r>
              <a:rPr lang="zh-CN" altLang="en-US" sz="1000"/>
              <a:t>4-20 µg/mL</a:t>
            </a:r>
            <a:endParaRPr lang="zh-CN" altLang="en-US" sz="1000"/>
          </a:p>
        </p:txBody>
      </p:sp>
      <p:sp>
        <p:nvSpPr>
          <p:cNvPr id="9" name="文本框 8"/>
          <p:cNvSpPr txBox="1"/>
          <p:nvPr/>
        </p:nvSpPr>
        <p:spPr>
          <a:xfrm>
            <a:off x="5436235" y="3004185"/>
            <a:ext cx="1097280" cy="368300"/>
          </a:xfrm>
          <a:prstGeom prst="rect">
            <a:avLst/>
          </a:prstGeom>
          <a:noFill/>
        </p:spPr>
        <p:txBody>
          <a:bodyPr wrap="none" rtlCol="0" anchor="t">
            <a:spAutoFit/>
          </a:bodyPr>
          <a:lstStyle/>
          <a:p>
            <a:pPr indent="0">
              <a:buNone/>
            </a:pPr>
            <a:r>
              <a:rPr lang="en-US">
                <a:solidFill>
                  <a:srgbClr val="000000"/>
                </a:solidFill>
                <a:latin typeface="宋体" panose="02010600030101010101" pitchFamily="2" charset="-122"/>
                <a:sym typeface="+mn-ea"/>
              </a:rPr>
              <a:t>Jagged 1</a:t>
            </a:r>
            <a:endParaRPr lang="zh-CN" altLang="en-US"/>
          </a:p>
        </p:txBody>
      </p:sp>
      <p:sp>
        <p:nvSpPr>
          <p:cNvPr id="10" name="文本框 9"/>
          <p:cNvSpPr txBox="1"/>
          <p:nvPr/>
        </p:nvSpPr>
        <p:spPr>
          <a:xfrm>
            <a:off x="5436235" y="3601085"/>
            <a:ext cx="1222375" cy="245110"/>
          </a:xfrm>
          <a:prstGeom prst="rect">
            <a:avLst/>
          </a:prstGeom>
          <a:noFill/>
        </p:spPr>
        <p:txBody>
          <a:bodyPr wrap="square" rtlCol="0" anchor="t">
            <a:spAutoFit/>
          </a:bodyPr>
          <a:lstStyle/>
          <a:p>
            <a:r>
              <a:rPr sz="1000"/>
              <a:t>ED50</a:t>
            </a:r>
            <a:r>
              <a:rPr lang="en-US" sz="1000"/>
              <a:t>=</a:t>
            </a:r>
            <a:r>
              <a:rPr sz="1000"/>
              <a:t>4-20 μg/mL.</a:t>
            </a:r>
            <a:endParaRPr sz="100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6445" y="123913"/>
            <a:ext cx="1493592" cy="359956"/>
          </a:xfrm>
          <a:prstGeom prst="rect">
            <a:avLst/>
          </a:prstGeom>
          <a:noFill/>
          <a:ln>
            <a:noFill/>
          </a:ln>
        </p:spPr>
      </p:pic>
      <p:sp>
        <p:nvSpPr>
          <p:cNvPr id="42" name="TextBox 41"/>
          <p:cNvSpPr txBox="1"/>
          <p:nvPr/>
        </p:nvSpPr>
        <p:spPr>
          <a:xfrm>
            <a:off x="6803749" y="4867124"/>
            <a:ext cx="2303179" cy="213995"/>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Sino Biological Inc.</a:t>
            </a:r>
            <a:endPar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cxnSp>
        <p:nvCxnSpPr>
          <p:cNvPr id="144" name="直接连接符 143"/>
          <p:cNvCxnSpPr/>
          <p:nvPr/>
        </p:nvCxnSpPr>
        <p:spPr>
          <a:xfrm>
            <a:off x="1764035" y="334895"/>
            <a:ext cx="6767916" cy="50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4048" y="4968058"/>
            <a:ext cx="7301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5949" y="195912"/>
            <a:ext cx="287964" cy="28796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5" name="椭圆 164"/>
          <p:cNvSpPr>
            <a:spLocks noChangeAspect="1"/>
          </p:cNvSpPr>
          <p:nvPr/>
        </p:nvSpPr>
        <p:spPr>
          <a:xfrm>
            <a:off x="108055" y="4911792"/>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6" name="椭圆 165"/>
          <p:cNvSpPr>
            <a:spLocks noChangeAspect="1"/>
          </p:cNvSpPr>
          <p:nvPr/>
        </p:nvSpPr>
        <p:spPr>
          <a:xfrm>
            <a:off x="255997" y="4909411"/>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7" name="椭圆 166"/>
          <p:cNvSpPr>
            <a:spLocks noChangeAspect="1"/>
          </p:cNvSpPr>
          <p:nvPr/>
        </p:nvSpPr>
        <p:spPr>
          <a:xfrm>
            <a:off x="403939" y="4907030"/>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8" name="TextBox 63"/>
          <p:cNvSpPr txBox="1"/>
          <p:nvPr/>
        </p:nvSpPr>
        <p:spPr>
          <a:xfrm>
            <a:off x="363855" y="627380"/>
            <a:ext cx="2857500" cy="373665"/>
          </a:xfrm>
          <a:prstGeom prst="roundRect">
            <a:avLst/>
          </a:prstGeom>
          <a:solidFill>
            <a:schemeClr val="bg1"/>
          </a:solidFill>
          <a:ln>
            <a:noFill/>
          </a:ln>
          <a:effectLst>
            <a:outerShdw blurRad="241300" sx="102000" sy="102000" algn="ctr" rotWithShape="0">
              <a:prstClr val="black">
                <a:alpha val="22000"/>
              </a:prstClr>
            </a:outerShdw>
          </a:effectLst>
        </p:spPr>
        <p:txBody>
          <a:bodyPr wrap="square" rtlCol="0">
            <a:spAutoFit/>
          </a:bodyPr>
          <a:lstStyle/>
          <a:p>
            <a:pPr marL="285750" indent="-285750" defTabSz="285750">
              <a:buFont typeface="Wingdings" panose="05000000000000000000" charset="0"/>
              <a:buChar char="l"/>
            </a:pPr>
            <a:r>
              <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rPr>
              <a:t>信号通路总结</a:t>
            </a:r>
            <a:endPar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endParaRPr>
          </a:p>
        </p:txBody>
      </p:sp>
      <p:sp>
        <p:nvSpPr>
          <p:cNvPr id="2" name="矩形 1"/>
          <p:cNvSpPr/>
          <p:nvPr/>
        </p:nvSpPr>
        <p:spPr>
          <a:xfrm>
            <a:off x="611505" y="1288415"/>
            <a:ext cx="7846695" cy="3496945"/>
          </a:xfrm>
          <a:prstGeom prst="rect">
            <a:avLst/>
          </a:prstGeom>
          <a:noFill/>
          <a:ln>
            <a:solidFill>
              <a:srgbClr val="377D6C"/>
            </a:solidFill>
            <a:prstDash val="dashDot"/>
          </a:ln>
        </p:spPr>
        <p:style>
          <a:lnRef idx="1">
            <a:schemeClr val="accent3"/>
          </a:lnRef>
          <a:fillRef idx="2">
            <a:schemeClr val="accent3"/>
          </a:fillRef>
          <a:effectRef idx="1">
            <a:schemeClr val="accent3"/>
          </a:effectRef>
          <a:fontRef idx="minor">
            <a:schemeClr val="dk1"/>
          </a:fontRef>
        </p:style>
        <p:txBody>
          <a:bodyPr rtlCol="0" anchor="ctr"/>
          <a:lstStyle/>
          <a:p>
            <a:pPr algn="l"/>
            <a:endParaRPr lang="zh-CN" altLang="en-US"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cstate="print"/>
          <a:srcRect t="-38" r="46826" b="-2"/>
          <a:stretch>
            <a:fillRect/>
          </a:stretch>
        </p:blipFill>
        <p:spPr>
          <a:xfrm rot="5400000">
            <a:off x="2974340" y="-798830"/>
            <a:ext cx="3042920" cy="7480300"/>
          </a:xfrm>
          <a:prstGeom prst="rect">
            <a:avLst/>
          </a:prstGeom>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6445" y="123913"/>
            <a:ext cx="1493592" cy="359956"/>
          </a:xfrm>
          <a:prstGeom prst="rect">
            <a:avLst/>
          </a:prstGeom>
          <a:noFill/>
          <a:ln>
            <a:noFill/>
          </a:ln>
        </p:spPr>
      </p:pic>
      <p:sp>
        <p:nvSpPr>
          <p:cNvPr id="42" name="TextBox 41"/>
          <p:cNvSpPr txBox="1"/>
          <p:nvPr/>
        </p:nvSpPr>
        <p:spPr>
          <a:xfrm>
            <a:off x="6803749" y="4867124"/>
            <a:ext cx="2303179" cy="213995"/>
          </a:xfrm>
          <a:prstGeom prst="rect">
            <a:avLst/>
          </a:prstGeom>
          <a:noFill/>
        </p:spPr>
        <p:txBody>
          <a:bodyPr>
            <a:spAutoFit/>
          </a:bodyPr>
          <a:lstStyle/>
          <a:p>
            <a:pPr algn="r" eaLnBrk="1" hangingPunct="1">
              <a:buFont typeface="Arial" panose="020B0604020202020204" pitchFamily="34" charset="0"/>
              <a:buNone/>
              <a:defRPr/>
            </a:pPr>
            <a:r>
              <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Sino Biological Inc.</a:t>
            </a:r>
            <a:endParaRPr lang="en-US" altLang="zh-CN" sz="800"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cxnSp>
        <p:nvCxnSpPr>
          <p:cNvPr id="144" name="直接连接符 143"/>
          <p:cNvCxnSpPr/>
          <p:nvPr/>
        </p:nvCxnSpPr>
        <p:spPr>
          <a:xfrm>
            <a:off x="1764035" y="334895"/>
            <a:ext cx="6767916" cy="50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684048" y="4968058"/>
            <a:ext cx="7301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a:spLocks noChangeAspect="1"/>
          </p:cNvSpPr>
          <p:nvPr/>
        </p:nvSpPr>
        <p:spPr>
          <a:xfrm>
            <a:off x="8675949" y="195912"/>
            <a:ext cx="287964" cy="28796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5" name="椭圆 164"/>
          <p:cNvSpPr>
            <a:spLocks noChangeAspect="1"/>
          </p:cNvSpPr>
          <p:nvPr/>
        </p:nvSpPr>
        <p:spPr>
          <a:xfrm>
            <a:off x="108055" y="4911792"/>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6" name="椭圆 165"/>
          <p:cNvSpPr>
            <a:spLocks noChangeAspect="1"/>
          </p:cNvSpPr>
          <p:nvPr/>
        </p:nvSpPr>
        <p:spPr>
          <a:xfrm>
            <a:off x="255997" y="4909411"/>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167" name="椭圆 166"/>
          <p:cNvSpPr>
            <a:spLocks noChangeAspect="1"/>
          </p:cNvSpPr>
          <p:nvPr/>
        </p:nvSpPr>
        <p:spPr>
          <a:xfrm>
            <a:off x="403939" y="4907030"/>
            <a:ext cx="107987" cy="10798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charset="-122"/>
              <a:ea typeface="思源黑体 CN Normal" panose="020B0400000000000000" charset="-122"/>
            </a:endParaRPr>
          </a:p>
        </p:txBody>
      </p:sp>
      <p:sp>
        <p:nvSpPr>
          <p:cNvPr id="8" name="TextBox 63"/>
          <p:cNvSpPr txBox="1"/>
          <p:nvPr/>
        </p:nvSpPr>
        <p:spPr>
          <a:xfrm>
            <a:off x="363855" y="627380"/>
            <a:ext cx="2857500" cy="373665"/>
          </a:xfrm>
          <a:prstGeom prst="roundRect">
            <a:avLst/>
          </a:prstGeom>
          <a:solidFill>
            <a:schemeClr val="bg1"/>
          </a:solidFill>
          <a:ln>
            <a:noFill/>
          </a:ln>
          <a:effectLst>
            <a:outerShdw blurRad="241300" sx="102000" sy="102000" algn="ctr" rotWithShape="0">
              <a:prstClr val="black">
                <a:alpha val="22000"/>
              </a:prstClr>
            </a:outerShdw>
          </a:effectLst>
        </p:spPr>
        <p:txBody>
          <a:bodyPr wrap="square" rtlCol="0">
            <a:spAutoFit/>
          </a:bodyPr>
          <a:lstStyle/>
          <a:p>
            <a:pPr marL="285750" indent="-285750" defTabSz="285750">
              <a:buFont typeface="Wingdings" panose="05000000000000000000" charset="0"/>
              <a:buChar char="l"/>
            </a:pPr>
            <a:r>
              <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rPr>
              <a:t>应用</a:t>
            </a:r>
            <a:endParaRPr lang="zh-CN" altLang="en-US" sz="1600" b="1" kern="0" dirty="0" smtClean="0">
              <a:solidFill>
                <a:srgbClr val="07806B"/>
              </a:solidFill>
              <a:latin typeface="思源黑体 CN Regular" panose="020B0500000000000000" pitchFamily="34" charset="-122"/>
              <a:ea typeface="思源黑体 CN Regular" panose="020B0500000000000000" pitchFamily="34" charset="-122"/>
              <a:sym typeface="+mn-ea"/>
            </a:endParaRPr>
          </a:p>
        </p:txBody>
      </p:sp>
      <p:sp>
        <p:nvSpPr>
          <p:cNvPr id="2" name="矩形 1"/>
          <p:cNvSpPr/>
          <p:nvPr/>
        </p:nvSpPr>
        <p:spPr>
          <a:xfrm>
            <a:off x="611505" y="1288415"/>
            <a:ext cx="7846695" cy="3179445"/>
          </a:xfrm>
          <a:prstGeom prst="rect">
            <a:avLst/>
          </a:prstGeom>
          <a:noFill/>
          <a:ln>
            <a:solidFill>
              <a:srgbClr val="377D6C"/>
            </a:solidFill>
            <a:prstDash val="dashDot"/>
          </a:ln>
        </p:spPr>
        <p:style>
          <a:lnRef idx="1">
            <a:schemeClr val="accent3"/>
          </a:lnRef>
          <a:fillRef idx="2">
            <a:schemeClr val="accent3"/>
          </a:fillRef>
          <a:effectRef idx="1">
            <a:schemeClr val="accent3"/>
          </a:effectRef>
          <a:fontRef idx="minor">
            <a:schemeClr val="dk1"/>
          </a:fontRef>
        </p:style>
        <p:txBody>
          <a:bodyPr rtlCol="0" anchor="ctr"/>
          <a:lstStyle/>
          <a:p>
            <a:pPr algn="l"/>
            <a:endParaRPr lang="zh-CN" altLang="en-US"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cstate="print"/>
          <a:stretch>
            <a:fillRect/>
          </a:stretch>
        </p:blipFill>
        <p:spPr>
          <a:xfrm>
            <a:off x="2054225" y="1416685"/>
            <a:ext cx="4749800" cy="2922270"/>
          </a:xfrm>
          <a:prstGeom prst="rect">
            <a:avLst/>
          </a:prstGeom>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1" cstate="print"/>
          <a:srcRect/>
          <a:stretch>
            <a:fillRect/>
          </a:stretch>
        </p:blipFill>
        <p:spPr bwMode="auto">
          <a:xfrm>
            <a:off x="8243888" y="1662476"/>
            <a:ext cx="444500" cy="811213"/>
          </a:xfrm>
          <a:prstGeom prst="rect">
            <a:avLst/>
          </a:prstGeom>
          <a:noFill/>
          <a:ln w="9525">
            <a:noFill/>
            <a:miter lim="800000"/>
            <a:headEnd/>
            <a:tailEnd/>
          </a:ln>
        </p:spPr>
      </p:pic>
      <p:sp>
        <p:nvSpPr>
          <p:cNvPr id="40963" name="矩形 9"/>
          <p:cNvSpPr>
            <a:spLocks noChangeArrowheads="1"/>
          </p:cNvSpPr>
          <p:nvPr/>
        </p:nvSpPr>
        <p:spPr bwMode="auto">
          <a:xfrm>
            <a:off x="3175" y="123825"/>
            <a:ext cx="309563" cy="104775"/>
          </a:xfrm>
          <a:prstGeom prst="rect">
            <a:avLst/>
          </a:prstGeom>
          <a:noFill/>
          <a:ln w="9525">
            <a:noFill/>
            <a:miter lim="800000"/>
          </a:ln>
        </p:spPr>
        <p:txBody>
          <a:bodyPr wrap="none" lIns="91434" tIns="45717" rIns="91434" bIns="45717">
            <a:spAutoFit/>
          </a:bodyPr>
          <a:lstStyle/>
          <a:p>
            <a:pPr>
              <a:spcBef>
                <a:spcPts val="1015"/>
              </a:spcBef>
            </a:pPr>
            <a:r>
              <a:rPr lang="zh-CN" altLang="en-US" sz="100">
                <a:solidFill>
                  <a:schemeClr val="bg1"/>
                </a:solidFill>
                <a:latin typeface="思源黑体 CN Bold" panose="020B0800000000000000" charset="-122"/>
                <a:ea typeface="思源黑体 CN Bold" panose="020B0800000000000000" charset="-122"/>
              </a:rPr>
              <a:t>关于“北京义翘神州”</a:t>
            </a:r>
            <a:endParaRPr lang="zh-CN" altLang="en-US" sz="100">
              <a:solidFill>
                <a:schemeClr val="bg1"/>
              </a:solidFill>
              <a:latin typeface="思源黑体 CN Bold" panose="020B0800000000000000" charset="-122"/>
              <a:ea typeface="思源黑体 CN Bold" panose="020B0800000000000000" charset="-122"/>
            </a:endParaRPr>
          </a:p>
        </p:txBody>
      </p:sp>
      <p:sp>
        <p:nvSpPr>
          <p:cNvPr id="11" name="TextBox 10"/>
          <p:cNvSpPr txBox="1"/>
          <p:nvPr/>
        </p:nvSpPr>
        <p:spPr>
          <a:xfrm>
            <a:off x="6804025" y="4837288"/>
            <a:ext cx="2303463" cy="212725"/>
          </a:xfrm>
          <a:prstGeom prst="rect">
            <a:avLst/>
          </a:prstGeom>
          <a:noFill/>
        </p:spPr>
        <p:txBody>
          <a:bodyPr lIns="91434" tIns="45717" rIns="91434" bIns="45717">
            <a:spAutoFit/>
          </a:bodyPr>
          <a:lstStyle/>
          <a:p>
            <a:pPr algn="r">
              <a:buFont typeface="Arial" panose="020B0604020202020204" pitchFamily="34" charset="0"/>
              <a:buNone/>
              <a:defRPr/>
            </a:pPr>
            <a:r>
              <a:rPr lang="zh-CN" altLang="en-US" sz="795"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rPr>
              <a:t>北京义翘神州</a:t>
            </a:r>
            <a:endParaRPr lang="en-US" altLang="zh-CN" sz="795" dirty="0">
              <a:solidFill>
                <a:schemeClr val="tx1">
                  <a:lumMod val="50000"/>
                  <a:lumOff val="50000"/>
                </a:schemeClr>
              </a:solidFill>
              <a:latin typeface="思源黑体 CN Normal" panose="020B0400000000000000" charset="-122"/>
              <a:ea typeface="思源黑体 CN Normal" panose="020B0400000000000000" charset="-122"/>
              <a:cs typeface="Poppins" panose="00000500000000000000" pitchFamily="2" charset="0"/>
            </a:endParaRPr>
          </a:p>
        </p:txBody>
      </p:sp>
      <p:sp>
        <p:nvSpPr>
          <p:cNvPr id="12" name="TextBox 24"/>
          <p:cNvSpPr txBox="1">
            <a:spLocks noChangeArrowheads="1"/>
          </p:cNvSpPr>
          <p:nvPr/>
        </p:nvSpPr>
        <p:spPr bwMode="auto">
          <a:xfrm>
            <a:off x="247650" y="700088"/>
            <a:ext cx="1685065" cy="312387"/>
          </a:xfrm>
          <a:prstGeom prst="rect">
            <a:avLst/>
          </a:prstGeom>
          <a:noFill/>
          <a:ln w="9525">
            <a:noFill/>
            <a:miter lim="800000"/>
          </a:ln>
        </p:spPr>
        <p:txBody>
          <a:bodyPr wrap="none" lIns="91434" tIns="45717" rIns="91434" bIns="45717">
            <a:spAutoFit/>
          </a:bodyPr>
          <a:lstStyle/>
          <a:p>
            <a:pPr>
              <a:defRPr/>
            </a:pPr>
            <a:r>
              <a:rPr lang="zh-CN" altLang="en-US" sz="1430" b="1" dirty="0">
                <a:solidFill>
                  <a:schemeClr val="tx1">
                    <a:lumMod val="65000"/>
                    <a:lumOff val="35000"/>
                  </a:schemeClr>
                </a:solidFill>
                <a:latin typeface="思源黑体 CN Normal" panose="020B0400000000000000" charset="-122"/>
                <a:ea typeface="思源黑体 CN Normal" panose="020B0400000000000000" charset="-122"/>
              </a:rPr>
              <a:t>坚持自主研发生产</a:t>
            </a:r>
            <a:endParaRPr lang="zh-CN" altLang="en-US" sz="1430" b="1" dirty="0">
              <a:solidFill>
                <a:schemeClr val="tx1">
                  <a:lumMod val="65000"/>
                  <a:lumOff val="35000"/>
                </a:schemeClr>
              </a:solidFill>
              <a:latin typeface="思源黑体 CN Normal" panose="020B0400000000000000" charset="-122"/>
              <a:ea typeface="思源黑体 CN Normal" panose="020B0400000000000000" charset="-122"/>
            </a:endParaRPr>
          </a:p>
        </p:txBody>
      </p:sp>
      <p:sp>
        <p:nvSpPr>
          <p:cNvPr id="13" name="矩形 12"/>
          <p:cNvSpPr/>
          <p:nvPr/>
        </p:nvSpPr>
        <p:spPr>
          <a:xfrm>
            <a:off x="250825" y="987425"/>
            <a:ext cx="8137525" cy="273050"/>
          </a:xfrm>
          <a:prstGeom prst="rect">
            <a:avLst/>
          </a:prstGeom>
        </p:spPr>
        <p:txBody>
          <a:bodyPr lIns="91434" tIns="45717" rIns="91434" bIns="45717">
            <a:spAutoFit/>
          </a:bodyPr>
          <a:lstStyle/>
          <a:p>
            <a:pPr>
              <a:buFont typeface="Arial" panose="020B0604020202020204" pitchFamily="34" charset="0"/>
              <a:buChar char="•"/>
              <a:defRPr/>
            </a:pPr>
            <a:r>
              <a:rPr lang="zh-CN" altLang="en-US" sz="1190" dirty="0">
                <a:solidFill>
                  <a:schemeClr val="tx1">
                    <a:lumMod val="65000"/>
                    <a:lumOff val="35000"/>
                  </a:schemeClr>
                </a:solidFill>
                <a:latin typeface="思源黑体 CN Normal" panose="020B0400000000000000" charset="-122"/>
                <a:ea typeface="思源黑体 CN Normal" panose="020B0400000000000000" charset="-122"/>
              </a:rPr>
              <a:t> 打造中国生命科学研究“一站式”试剂与服务支撑平台</a:t>
            </a:r>
            <a:endParaRPr lang="en-US" altLang="zh-CN" sz="1190" dirty="0">
              <a:solidFill>
                <a:schemeClr val="tx1">
                  <a:lumMod val="65000"/>
                  <a:lumOff val="35000"/>
                </a:schemeClr>
              </a:solidFill>
              <a:latin typeface="思源黑体 CN Normal" panose="020B0400000000000000" charset="-122"/>
              <a:ea typeface="思源黑体 CN Normal" panose="020B0400000000000000" charset="-122"/>
            </a:endParaRPr>
          </a:p>
        </p:txBody>
      </p:sp>
      <p:sp>
        <p:nvSpPr>
          <p:cNvPr id="14" name="TextBox 24"/>
          <p:cNvSpPr txBox="1">
            <a:spLocks noChangeArrowheads="1"/>
          </p:cNvSpPr>
          <p:nvPr/>
        </p:nvSpPr>
        <p:spPr bwMode="auto">
          <a:xfrm>
            <a:off x="307975" y="2683186"/>
            <a:ext cx="1122411" cy="312387"/>
          </a:xfrm>
          <a:prstGeom prst="rect">
            <a:avLst/>
          </a:prstGeom>
          <a:noFill/>
          <a:ln w="9525">
            <a:noFill/>
            <a:miter lim="800000"/>
          </a:ln>
        </p:spPr>
        <p:txBody>
          <a:bodyPr wrap="none" lIns="91434" tIns="45717" rIns="91434" bIns="45717">
            <a:spAutoFit/>
          </a:bodyPr>
          <a:lstStyle/>
          <a:p>
            <a:pPr>
              <a:defRPr/>
            </a:pPr>
            <a:r>
              <a:rPr lang="zh-CN" altLang="en-US" sz="1430" b="1" dirty="0">
                <a:solidFill>
                  <a:schemeClr val="tx1">
                    <a:lumMod val="65000"/>
                    <a:lumOff val="35000"/>
                  </a:schemeClr>
                </a:solidFill>
                <a:latin typeface="思源黑体 CN Normal" panose="020B0400000000000000" charset="-122"/>
                <a:ea typeface="思源黑体 CN Normal" panose="020B0400000000000000" charset="-122"/>
              </a:rPr>
              <a:t>人才与设施</a:t>
            </a:r>
            <a:endParaRPr lang="zh-CN" altLang="en-US" sz="1430" b="1" dirty="0">
              <a:solidFill>
                <a:schemeClr val="tx1">
                  <a:lumMod val="65000"/>
                  <a:lumOff val="35000"/>
                </a:schemeClr>
              </a:solidFill>
              <a:latin typeface="思源黑体 CN Normal" panose="020B0400000000000000" charset="-122"/>
              <a:ea typeface="思源黑体 CN Normal" panose="020B0400000000000000" charset="-122"/>
            </a:endParaRPr>
          </a:p>
        </p:txBody>
      </p:sp>
      <p:sp>
        <p:nvSpPr>
          <p:cNvPr id="15" name="TextBox 24"/>
          <p:cNvSpPr txBox="1">
            <a:spLocks noChangeArrowheads="1"/>
          </p:cNvSpPr>
          <p:nvPr/>
        </p:nvSpPr>
        <p:spPr bwMode="auto">
          <a:xfrm>
            <a:off x="2881313" y="2711761"/>
            <a:ext cx="934859" cy="312387"/>
          </a:xfrm>
          <a:prstGeom prst="rect">
            <a:avLst/>
          </a:prstGeom>
          <a:noFill/>
          <a:ln w="9525">
            <a:noFill/>
            <a:miter lim="800000"/>
          </a:ln>
        </p:spPr>
        <p:txBody>
          <a:bodyPr wrap="none" lIns="91434" tIns="45717" rIns="91434" bIns="45717">
            <a:spAutoFit/>
          </a:bodyPr>
          <a:lstStyle/>
          <a:p>
            <a:pPr>
              <a:defRPr/>
            </a:pPr>
            <a:r>
              <a:rPr lang="zh-CN" altLang="en-US" sz="1430" b="1" dirty="0">
                <a:solidFill>
                  <a:schemeClr val="tx1">
                    <a:lumMod val="65000"/>
                    <a:lumOff val="35000"/>
                  </a:schemeClr>
                </a:solidFill>
                <a:latin typeface="思源黑体 CN Normal" panose="020B0400000000000000" charset="-122"/>
                <a:ea typeface="思源黑体 CN Normal" panose="020B0400000000000000" charset="-122"/>
              </a:rPr>
              <a:t>荣誉资质</a:t>
            </a:r>
            <a:endParaRPr lang="zh-CN" altLang="en-US" sz="1430" b="1" dirty="0">
              <a:solidFill>
                <a:schemeClr val="tx1">
                  <a:lumMod val="65000"/>
                  <a:lumOff val="35000"/>
                </a:schemeClr>
              </a:solidFill>
              <a:latin typeface="思源黑体 CN Normal" panose="020B0400000000000000" charset="-122"/>
              <a:ea typeface="思源黑体 CN Normal" panose="020B0400000000000000" charset="-122"/>
            </a:endParaRPr>
          </a:p>
        </p:txBody>
      </p:sp>
      <p:sp>
        <p:nvSpPr>
          <p:cNvPr id="16" name="矩形 15"/>
          <p:cNvSpPr/>
          <p:nvPr/>
        </p:nvSpPr>
        <p:spPr>
          <a:xfrm>
            <a:off x="395288" y="3162476"/>
            <a:ext cx="2376487" cy="1595815"/>
          </a:xfrm>
          <a:prstGeom prst="rect">
            <a:avLst/>
          </a:prstGeom>
        </p:spPr>
        <p:txBody>
          <a:bodyPr lIns="91434" tIns="45717" rIns="91434" bIns="45717">
            <a:spAutoFit/>
          </a:bodyPr>
          <a:lstStyle/>
          <a:p>
            <a:pPr>
              <a:buFont typeface="Arial" panose="020B0604020202020204" pitchFamily="34" charset="0"/>
              <a:buChar char="•"/>
              <a:defRPr/>
            </a:pPr>
            <a:r>
              <a:rPr lang="zh-CN" altLang="en-US" sz="1190" b="1" dirty="0">
                <a:solidFill>
                  <a:schemeClr val="tx1">
                    <a:lumMod val="65000"/>
                    <a:lumOff val="35000"/>
                  </a:schemeClr>
                </a:solidFill>
                <a:latin typeface="思源黑体 CN Normal" panose="020B0400000000000000" charset="-122"/>
                <a:ea typeface="思源黑体 CN Normal" panose="020B0400000000000000" charset="-122"/>
              </a:rPr>
              <a:t> 设施：</a:t>
            </a:r>
            <a:endParaRPr lang="en-US" altLang="zh-CN" sz="1190" b="1" dirty="0">
              <a:solidFill>
                <a:schemeClr val="tx1">
                  <a:lumMod val="65000"/>
                  <a:lumOff val="35000"/>
                </a:schemeClr>
              </a:solidFill>
              <a:latin typeface="思源黑体 CN Normal" panose="020B0400000000000000" charset="-122"/>
              <a:ea typeface="思源黑体 CN Normal" panose="020B0400000000000000" charset="-122"/>
            </a:endParaRPr>
          </a:p>
          <a:p>
            <a:pPr>
              <a:defRPr/>
            </a:pPr>
            <a:r>
              <a:rPr lang="en-US" altLang="zh-CN" sz="1430" dirty="0">
                <a:solidFill>
                  <a:schemeClr val="tx1">
                    <a:lumMod val="65000"/>
                    <a:lumOff val="35000"/>
                  </a:schemeClr>
                </a:solidFill>
                <a:latin typeface="思源黑体 CN Normal" panose="020B0400000000000000" charset="-122"/>
                <a:ea typeface="思源黑体 CN Normal" panose="020B0400000000000000" charset="-122"/>
              </a:rPr>
              <a:t>  </a:t>
            </a:r>
            <a:r>
              <a:rPr lang="en-US" altLang="zh-CN" sz="1430" dirty="0" smtClean="0">
                <a:solidFill>
                  <a:schemeClr val="tx1">
                    <a:lumMod val="65000"/>
                    <a:lumOff val="35000"/>
                  </a:schemeClr>
                </a:solidFill>
                <a:latin typeface="思源黑体 CN Normal" panose="020B0400000000000000" charset="-122"/>
                <a:ea typeface="思源黑体 CN Normal" panose="020B0400000000000000" charset="-122"/>
              </a:rPr>
              <a:t>---</a:t>
            </a:r>
            <a:r>
              <a:rPr lang="en-US" altLang="zh-CN" sz="1190" dirty="0" smtClean="0">
                <a:solidFill>
                  <a:schemeClr val="tx1">
                    <a:lumMod val="65000"/>
                    <a:lumOff val="35000"/>
                  </a:schemeClr>
                </a:solidFill>
                <a:latin typeface="思源黑体 CN Normal" panose="020B0400000000000000" charset="-122"/>
                <a:ea typeface="思源黑体 CN Normal" panose="020B0400000000000000" charset="-122"/>
              </a:rPr>
              <a:t>27,100</a:t>
            </a:r>
            <a:r>
              <a:rPr lang="en-US" altLang="zh-CN" sz="1190" dirty="0">
                <a:solidFill>
                  <a:schemeClr val="tx1">
                    <a:lumMod val="65000"/>
                    <a:lumOff val="35000"/>
                  </a:schemeClr>
                </a:solidFill>
                <a:latin typeface="思源黑体 CN Normal" panose="020B0400000000000000" charset="-122"/>
                <a:ea typeface="思源黑体 CN Normal" panose="020B0400000000000000" charset="-122"/>
              </a:rPr>
              <a:t>+</a:t>
            </a:r>
            <a:r>
              <a:rPr lang="zh-CN" altLang="en-US" sz="1190" dirty="0">
                <a:solidFill>
                  <a:schemeClr val="tx1">
                    <a:lumMod val="65000"/>
                    <a:lumOff val="35000"/>
                  </a:schemeClr>
                </a:solidFill>
                <a:latin typeface="思源黑体 CN Normal" panose="020B0400000000000000" charset="-122"/>
                <a:ea typeface="思源黑体 CN Normal" panose="020B0400000000000000" charset="-122"/>
              </a:rPr>
              <a:t>平米研发中心</a:t>
            </a:r>
            <a:endParaRPr lang="en-US" altLang="zh-CN" sz="1190" dirty="0">
              <a:solidFill>
                <a:schemeClr val="tx1">
                  <a:lumMod val="65000"/>
                  <a:lumOff val="35000"/>
                </a:schemeClr>
              </a:solidFill>
              <a:latin typeface="思源黑体 CN Normal" panose="020B0400000000000000" charset="-122"/>
              <a:ea typeface="思源黑体 CN Normal" panose="020B0400000000000000" charset="-122"/>
            </a:endParaRPr>
          </a:p>
          <a:p>
            <a:pPr>
              <a:defRPr/>
            </a:pPr>
            <a:r>
              <a:rPr lang="en-US" altLang="zh-CN" sz="1190" dirty="0">
                <a:solidFill>
                  <a:schemeClr val="tx1">
                    <a:lumMod val="65000"/>
                    <a:lumOff val="35000"/>
                  </a:schemeClr>
                </a:solidFill>
                <a:latin typeface="思源黑体 CN Normal" panose="020B0400000000000000" charset="-122"/>
                <a:ea typeface="思源黑体 CN Normal" panose="020B0400000000000000" charset="-122"/>
              </a:rPr>
              <a:t> </a:t>
            </a:r>
            <a:r>
              <a:rPr lang="en-US" altLang="zh-CN" sz="1430" dirty="0">
                <a:solidFill>
                  <a:schemeClr val="tx1">
                    <a:lumMod val="65000"/>
                    <a:lumOff val="35000"/>
                  </a:schemeClr>
                </a:solidFill>
                <a:latin typeface="思源黑体 CN Normal" panose="020B0400000000000000" charset="-122"/>
                <a:ea typeface="思源黑体 CN Normal" panose="020B0400000000000000" charset="-122"/>
              </a:rPr>
              <a:t> --- </a:t>
            </a:r>
            <a:r>
              <a:rPr lang="en-US" altLang="zh-CN" sz="1190" dirty="0" smtClean="0">
                <a:solidFill>
                  <a:schemeClr val="tx1">
                    <a:lumMod val="65000"/>
                    <a:lumOff val="35000"/>
                  </a:schemeClr>
                </a:solidFill>
                <a:latin typeface="思源黑体 CN Normal" panose="020B0400000000000000" charset="-122"/>
                <a:ea typeface="思源黑体 CN Normal" panose="020B0400000000000000" charset="-122"/>
              </a:rPr>
              <a:t>1,900</a:t>
            </a:r>
            <a:r>
              <a:rPr lang="zh-CN" altLang="en-US" sz="1190" dirty="0">
                <a:solidFill>
                  <a:schemeClr val="tx1">
                    <a:lumMod val="65000"/>
                    <a:lumOff val="35000"/>
                  </a:schemeClr>
                </a:solidFill>
                <a:latin typeface="思源黑体 CN Normal" panose="020B0400000000000000" charset="-122"/>
                <a:ea typeface="思源黑体 CN Normal" panose="020B0400000000000000" charset="-122"/>
              </a:rPr>
              <a:t>平米洁净车间</a:t>
            </a:r>
            <a:endParaRPr lang="en-US" altLang="zh-CN" sz="1190" dirty="0">
              <a:solidFill>
                <a:schemeClr val="tx1">
                  <a:lumMod val="65000"/>
                  <a:lumOff val="35000"/>
                </a:schemeClr>
              </a:solidFill>
              <a:latin typeface="思源黑体 CN Normal" panose="020B0400000000000000" charset="-122"/>
              <a:ea typeface="思源黑体 CN Normal" panose="020B0400000000000000" charset="-122"/>
            </a:endParaRPr>
          </a:p>
          <a:p>
            <a:pPr>
              <a:defRPr/>
            </a:pPr>
            <a:endParaRPr lang="zh-CN" altLang="en-US" sz="1430" dirty="0">
              <a:solidFill>
                <a:schemeClr val="tx1">
                  <a:lumMod val="65000"/>
                  <a:lumOff val="35000"/>
                </a:schemeClr>
              </a:solidFill>
              <a:latin typeface="思源黑体 CN Normal" panose="020B0400000000000000" charset="-122"/>
              <a:ea typeface="思源黑体 CN Normal" panose="020B0400000000000000" charset="-122"/>
            </a:endParaRPr>
          </a:p>
          <a:p>
            <a:pPr>
              <a:buFont typeface="Arial" panose="020B0604020202020204" pitchFamily="34" charset="0"/>
              <a:buChar char="•"/>
              <a:defRPr/>
            </a:pPr>
            <a:r>
              <a:rPr lang="zh-CN" altLang="en-US" sz="1430" dirty="0">
                <a:solidFill>
                  <a:schemeClr val="tx1">
                    <a:lumMod val="65000"/>
                    <a:lumOff val="35000"/>
                  </a:schemeClr>
                </a:solidFill>
                <a:latin typeface="思源黑体 CN Normal" panose="020B0400000000000000" charset="-122"/>
                <a:ea typeface="思源黑体 CN Normal" panose="020B0400000000000000" charset="-122"/>
              </a:rPr>
              <a:t> </a:t>
            </a:r>
            <a:r>
              <a:rPr lang="zh-CN" altLang="en-US" sz="1190" b="1" dirty="0">
                <a:solidFill>
                  <a:schemeClr val="tx1">
                    <a:lumMod val="65000"/>
                    <a:lumOff val="35000"/>
                  </a:schemeClr>
                </a:solidFill>
                <a:latin typeface="思源黑体 CN Normal" panose="020B0400000000000000" charset="-122"/>
                <a:ea typeface="思源黑体 CN Normal" panose="020B0400000000000000" charset="-122"/>
              </a:rPr>
              <a:t>团队</a:t>
            </a:r>
            <a:r>
              <a:rPr lang="zh-CN" altLang="en-US" sz="1190" b="1" dirty="0" smtClean="0">
                <a:solidFill>
                  <a:schemeClr val="tx1">
                    <a:lumMod val="65000"/>
                    <a:lumOff val="35000"/>
                  </a:schemeClr>
                </a:solidFill>
                <a:latin typeface="思源黑体 CN Normal" panose="020B0400000000000000" charset="-122"/>
                <a:ea typeface="思源黑体 CN Normal" panose="020B0400000000000000" charset="-122"/>
              </a:rPr>
              <a:t>：</a:t>
            </a:r>
            <a:r>
              <a:rPr lang="en-US" altLang="zh-CN" sz="1190" b="1" dirty="0" smtClean="0">
                <a:solidFill>
                  <a:schemeClr val="tx1">
                    <a:lumMod val="65000"/>
                    <a:lumOff val="35000"/>
                  </a:schemeClr>
                </a:solidFill>
                <a:latin typeface="思源黑体 CN Normal" panose="020B0400000000000000" charset="-122"/>
                <a:ea typeface="思源黑体 CN Normal" panose="020B0400000000000000" charset="-122"/>
              </a:rPr>
              <a:t>450+</a:t>
            </a:r>
            <a:endParaRPr lang="en-US" altLang="zh-CN" sz="1430" b="1" dirty="0">
              <a:solidFill>
                <a:schemeClr val="tx1">
                  <a:lumMod val="65000"/>
                  <a:lumOff val="35000"/>
                </a:schemeClr>
              </a:solidFill>
              <a:latin typeface="思源黑体 CN Normal" panose="020B0400000000000000" charset="-122"/>
              <a:ea typeface="思源黑体 CN Normal" panose="020B0400000000000000" charset="-122"/>
            </a:endParaRPr>
          </a:p>
          <a:p>
            <a:pPr>
              <a:defRPr/>
            </a:pPr>
            <a:r>
              <a:rPr lang="en-US" altLang="zh-CN" sz="1430" dirty="0">
                <a:solidFill>
                  <a:schemeClr val="tx1">
                    <a:lumMod val="65000"/>
                    <a:lumOff val="35000"/>
                  </a:schemeClr>
                </a:solidFill>
                <a:latin typeface="思源黑体 CN Normal" panose="020B0400000000000000" charset="-122"/>
                <a:ea typeface="思源黑体 CN Normal" panose="020B0400000000000000" charset="-122"/>
              </a:rPr>
              <a:t>   --- </a:t>
            </a:r>
            <a:r>
              <a:rPr lang="zh-CN" altLang="en-US" sz="1190" dirty="0">
                <a:solidFill>
                  <a:schemeClr val="tx1">
                    <a:lumMod val="65000"/>
                    <a:lumOff val="35000"/>
                  </a:schemeClr>
                </a:solidFill>
                <a:latin typeface="思源黑体 CN Normal" panose="020B0400000000000000" charset="-122"/>
                <a:ea typeface="思源黑体 CN Normal" panose="020B0400000000000000" charset="-122"/>
              </a:rPr>
              <a:t>硕士以上学历占</a:t>
            </a:r>
            <a:r>
              <a:rPr lang="en-US" altLang="zh-CN" sz="1190" dirty="0">
                <a:solidFill>
                  <a:schemeClr val="tx1">
                    <a:lumMod val="65000"/>
                    <a:lumOff val="35000"/>
                  </a:schemeClr>
                </a:solidFill>
                <a:latin typeface="思源黑体 CN Normal" panose="020B0400000000000000" charset="-122"/>
                <a:ea typeface="思源黑体 CN Normal" panose="020B0400000000000000" charset="-122"/>
              </a:rPr>
              <a:t>1/3</a:t>
            </a:r>
            <a:endParaRPr lang="en-US" altLang="zh-CN" sz="1190" dirty="0">
              <a:solidFill>
                <a:schemeClr val="tx1">
                  <a:lumMod val="65000"/>
                  <a:lumOff val="35000"/>
                </a:schemeClr>
              </a:solidFill>
              <a:latin typeface="思源黑体 CN Normal" panose="020B0400000000000000" charset="-122"/>
              <a:ea typeface="思源黑体 CN Normal" panose="020B0400000000000000" charset="-122"/>
            </a:endParaRPr>
          </a:p>
          <a:p>
            <a:pPr>
              <a:defRPr/>
            </a:pPr>
            <a:r>
              <a:rPr lang="en-US" altLang="zh-CN" sz="1430" dirty="0">
                <a:solidFill>
                  <a:schemeClr val="tx1">
                    <a:lumMod val="65000"/>
                    <a:lumOff val="35000"/>
                  </a:schemeClr>
                </a:solidFill>
                <a:latin typeface="思源黑体 CN Normal" panose="020B0400000000000000" charset="-122"/>
                <a:ea typeface="思源黑体 CN Normal" panose="020B0400000000000000" charset="-122"/>
              </a:rPr>
              <a:t>   --- </a:t>
            </a:r>
            <a:r>
              <a:rPr lang="en-US" altLang="zh-CN" sz="1190" dirty="0">
                <a:solidFill>
                  <a:schemeClr val="tx1">
                    <a:lumMod val="65000"/>
                    <a:lumOff val="35000"/>
                  </a:schemeClr>
                </a:solidFill>
                <a:latin typeface="思源黑体 CN Normal" panose="020B0400000000000000" charset="-122"/>
                <a:ea typeface="思源黑体 CN Normal" panose="020B0400000000000000" charset="-122"/>
              </a:rPr>
              <a:t>10+ </a:t>
            </a:r>
            <a:r>
              <a:rPr lang="zh-CN" altLang="en-US" sz="1190" dirty="0">
                <a:solidFill>
                  <a:schemeClr val="tx1">
                    <a:lumMod val="65000"/>
                    <a:lumOff val="35000"/>
                  </a:schemeClr>
                </a:solidFill>
                <a:latin typeface="思源黑体 CN Normal" panose="020B0400000000000000" charset="-122"/>
                <a:ea typeface="思源黑体 CN Normal" panose="020B0400000000000000" charset="-122"/>
              </a:rPr>
              <a:t>欧美深造经历</a:t>
            </a:r>
            <a:endParaRPr lang="en-US" altLang="zh-CN" sz="1190" dirty="0">
              <a:solidFill>
                <a:schemeClr val="tx1">
                  <a:lumMod val="65000"/>
                  <a:lumOff val="35000"/>
                </a:schemeClr>
              </a:solidFill>
              <a:latin typeface="思源黑体 CN Normal" panose="020B0400000000000000" charset="-122"/>
              <a:ea typeface="思源黑体 CN Normal" panose="020B0400000000000000" charset="-122"/>
            </a:endParaRPr>
          </a:p>
        </p:txBody>
      </p:sp>
      <p:pic>
        <p:nvPicPr>
          <p:cNvPr id="40970" name="Picture 2"/>
          <p:cNvPicPr>
            <a:picLocks noChangeAspect="1" noChangeArrowheads="1"/>
          </p:cNvPicPr>
          <p:nvPr/>
        </p:nvPicPr>
        <p:blipFill>
          <a:blip r:embed="rId2" cstate="print"/>
          <a:srcRect/>
          <a:stretch>
            <a:fillRect/>
          </a:stretch>
        </p:blipFill>
        <p:spPr bwMode="auto">
          <a:xfrm>
            <a:off x="3059113" y="3073576"/>
            <a:ext cx="1584325" cy="976312"/>
          </a:xfrm>
          <a:prstGeom prst="rect">
            <a:avLst/>
          </a:prstGeom>
          <a:noFill/>
          <a:ln w="9525">
            <a:noFill/>
            <a:miter lim="800000"/>
            <a:headEnd/>
            <a:tailEnd/>
          </a:ln>
        </p:spPr>
      </p:pic>
      <p:pic>
        <p:nvPicPr>
          <p:cNvPr id="40971" name="Picture 3"/>
          <p:cNvPicPr>
            <a:picLocks noChangeAspect="1" noChangeArrowheads="1"/>
          </p:cNvPicPr>
          <p:nvPr/>
        </p:nvPicPr>
        <p:blipFill>
          <a:blip r:embed="rId3" cstate="print"/>
          <a:srcRect/>
          <a:stretch>
            <a:fillRect/>
          </a:stretch>
        </p:blipFill>
        <p:spPr bwMode="auto">
          <a:xfrm>
            <a:off x="5795963" y="3073576"/>
            <a:ext cx="1252537" cy="1690687"/>
          </a:xfrm>
          <a:prstGeom prst="rect">
            <a:avLst/>
          </a:prstGeom>
          <a:noFill/>
          <a:ln w="9525">
            <a:noFill/>
            <a:miter lim="800000"/>
            <a:headEnd/>
            <a:tailEnd/>
          </a:ln>
        </p:spPr>
      </p:pic>
      <p:pic>
        <p:nvPicPr>
          <p:cNvPr id="40972" name="Picture 5"/>
          <p:cNvPicPr>
            <a:picLocks noChangeAspect="1" noChangeArrowheads="1"/>
          </p:cNvPicPr>
          <p:nvPr/>
        </p:nvPicPr>
        <p:blipFill>
          <a:blip r:embed="rId4" cstate="print"/>
          <a:srcRect/>
          <a:stretch>
            <a:fillRect/>
          </a:stretch>
        </p:blipFill>
        <p:spPr bwMode="auto">
          <a:xfrm>
            <a:off x="7453313" y="3073576"/>
            <a:ext cx="1270000" cy="1690687"/>
          </a:xfrm>
          <a:prstGeom prst="rect">
            <a:avLst/>
          </a:prstGeom>
          <a:noFill/>
          <a:ln w="9525">
            <a:noFill/>
            <a:miter lim="800000"/>
            <a:headEnd/>
            <a:tailEnd/>
          </a:ln>
        </p:spPr>
      </p:pic>
      <p:sp>
        <p:nvSpPr>
          <p:cNvPr id="20" name="矩形 19"/>
          <p:cNvSpPr/>
          <p:nvPr/>
        </p:nvSpPr>
        <p:spPr>
          <a:xfrm>
            <a:off x="395288" y="3035476"/>
            <a:ext cx="2160587"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sz="100">
              <a:latin typeface="思源黑体 CN Normal" panose="020B0400000000000000" charset="-122"/>
              <a:ea typeface="思源黑体 CN Normal" panose="020B0400000000000000" charset="-122"/>
            </a:endParaRPr>
          </a:p>
        </p:txBody>
      </p:sp>
      <p:sp>
        <p:nvSpPr>
          <p:cNvPr id="21" name="矩形 20"/>
          <p:cNvSpPr/>
          <p:nvPr/>
        </p:nvSpPr>
        <p:spPr>
          <a:xfrm>
            <a:off x="2987675" y="3035476"/>
            <a:ext cx="6013450"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sz="100">
              <a:latin typeface="思源黑体 CN Normal" panose="020B0400000000000000" charset="-122"/>
              <a:ea typeface="思源黑体 CN Normal" panose="020B0400000000000000" charset="-122"/>
            </a:endParaRPr>
          </a:p>
        </p:txBody>
      </p:sp>
      <p:sp>
        <p:nvSpPr>
          <p:cNvPr id="22" name="矩形 21"/>
          <p:cNvSpPr/>
          <p:nvPr/>
        </p:nvSpPr>
        <p:spPr>
          <a:xfrm>
            <a:off x="2268538" y="1603739"/>
            <a:ext cx="1871662"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defRPr/>
            </a:pPr>
            <a:r>
              <a:rPr lang="en-US" altLang="zh-CN" sz="1190" b="1" dirty="0" smtClean="0">
                <a:solidFill>
                  <a:srgbClr val="377D6C"/>
                </a:solidFill>
                <a:latin typeface="思源黑体 CN Normal" panose="020B0400000000000000" charset="-122"/>
                <a:ea typeface="思源黑体 CN Normal" panose="020B0400000000000000" charset="-122"/>
              </a:rPr>
              <a:t>14,000 </a:t>
            </a:r>
            <a:r>
              <a:rPr lang="en-US" altLang="zh-CN" sz="1190" b="1" dirty="0">
                <a:solidFill>
                  <a:srgbClr val="377D6C"/>
                </a:solidFill>
                <a:latin typeface="思源黑体 CN Normal" panose="020B0400000000000000" charset="-122"/>
                <a:ea typeface="思源黑体 CN Normal" panose="020B0400000000000000" charset="-122"/>
              </a:rPr>
              <a:t>+</a:t>
            </a:r>
            <a:r>
              <a:rPr lang="en-US" altLang="zh-CN" sz="1190" dirty="0">
                <a:solidFill>
                  <a:srgbClr val="377D6C"/>
                </a:solidFill>
                <a:latin typeface="思源黑体 CN Normal" panose="020B0400000000000000" charset="-122"/>
                <a:ea typeface="思源黑体 CN Normal" panose="020B0400000000000000" charset="-122"/>
              </a:rPr>
              <a:t> </a:t>
            </a:r>
            <a:endParaRPr lang="en-US" altLang="zh-CN" sz="1190" dirty="0">
              <a:solidFill>
                <a:srgbClr val="377D6C"/>
              </a:solidFill>
              <a:latin typeface="思源黑体 CN Normal" panose="020B0400000000000000" charset="-122"/>
              <a:ea typeface="思源黑体 CN Normal" panose="020B0400000000000000" charset="-122"/>
            </a:endParaRPr>
          </a:p>
          <a:p>
            <a:pPr>
              <a:defRPr/>
            </a:pPr>
            <a:r>
              <a:rPr lang="zh-CN" altLang="en-US" sz="1190" dirty="0" smtClean="0">
                <a:solidFill>
                  <a:schemeClr val="tx1"/>
                </a:solidFill>
                <a:latin typeface="思源黑体 CN Normal" panose="020B0400000000000000" charset="-122"/>
                <a:ea typeface="思源黑体 CN Normal" panose="020B0400000000000000" charset="-122"/>
              </a:rPr>
              <a:t>精品抗体</a:t>
            </a:r>
            <a:endParaRPr lang="zh-CN" altLang="en-US" sz="1190" dirty="0">
              <a:solidFill>
                <a:schemeClr val="tx1"/>
              </a:solidFill>
              <a:latin typeface="思源黑体 CN Normal" panose="020B0400000000000000" charset="-122"/>
              <a:ea typeface="思源黑体 CN Normal" panose="020B0400000000000000" charset="-122"/>
            </a:endParaRPr>
          </a:p>
        </p:txBody>
      </p:sp>
      <p:sp>
        <p:nvSpPr>
          <p:cNvPr id="23" name="矩形 22"/>
          <p:cNvSpPr/>
          <p:nvPr/>
        </p:nvSpPr>
        <p:spPr>
          <a:xfrm>
            <a:off x="323850" y="1603739"/>
            <a:ext cx="1873250"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defRPr/>
            </a:pPr>
            <a:r>
              <a:rPr lang="en-US" altLang="zh-CN" sz="1190" b="1" dirty="0" smtClean="0">
                <a:solidFill>
                  <a:srgbClr val="377D6C"/>
                </a:solidFill>
                <a:latin typeface="思源黑体 CN Normal" panose="020B0400000000000000" charset="-122"/>
                <a:ea typeface="思源黑体 CN Normal" panose="020B0400000000000000" charset="-122"/>
              </a:rPr>
              <a:t>6,500 </a:t>
            </a:r>
            <a:r>
              <a:rPr lang="en-US" altLang="zh-CN" sz="1190" b="1" dirty="0">
                <a:solidFill>
                  <a:srgbClr val="377D6C"/>
                </a:solidFill>
                <a:latin typeface="思源黑体 CN Normal" panose="020B0400000000000000" charset="-122"/>
                <a:ea typeface="思源黑体 CN Normal" panose="020B0400000000000000" charset="-122"/>
              </a:rPr>
              <a:t>+</a:t>
            </a:r>
            <a:r>
              <a:rPr lang="en-US" altLang="zh-CN" sz="1190" dirty="0">
                <a:solidFill>
                  <a:schemeClr val="tx1"/>
                </a:solidFill>
                <a:latin typeface="思源黑体 CN Normal" panose="020B0400000000000000" charset="-122"/>
                <a:ea typeface="思源黑体 CN Normal" panose="020B0400000000000000" charset="-122"/>
              </a:rPr>
              <a:t> </a:t>
            </a:r>
            <a:endParaRPr lang="en-US" altLang="zh-CN" sz="1190" dirty="0">
              <a:solidFill>
                <a:schemeClr val="tx1"/>
              </a:solidFill>
              <a:latin typeface="思源黑体 CN Normal" panose="020B0400000000000000" charset="-122"/>
              <a:ea typeface="思源黑体 CN Normal" panose="020B0400000000000000" charset="-122"/>
            </a:endParaRPr>
          </a:p>
          <a:p>
            <a:pPr>
              <a:defRPr/>
            </a:pPr>
            <a:r>
              <a:rPr lang="zh-CN" altLang="en-US" sz="1190" dirty="0">
                <a:solidFill>
                  <a:schemeClr val="tx1"/>
                </a:solidFill>
                <a:latin typeface="思源黑体 CN Normal" panose="020B0400000000000000" charset="-122"/>
                <a:ea typeface="思源黑体 CN Normal" panose="020B0400000000000000" charset="-122"/>
              </a:rPr>
              <a:t>重组蛋白</a:t>
            </a:r>
            <a:endParaRPr lang="zh-CN" altLang="en-US" sz="1190" dirty="0">
              <a:solidFill>
                <a:schemeClr val="tx1"/>
              </a:solidFill>
              <a:latin typeface="思源黑体 CN Normal" panose="020B0400000000000000" charset="-122"/>
              <a:ea typeface="思源黑体 CN Normal" panose="020B0400000000000000" charset="-122"/>
            </a:endParaRPr>
          </a:p>
        </p:txBody>
      </p:sp>
      <p:sp>
        <p:nvSpPr>
          <p:cNvPr id="24" name="矩形 23"/>
          <p:cNvSpPr/>
          <p:nvPr/>
        </p:nvSpPr>
        <p:spPr>
          <a:xfrm>
            <a:off x="4213225" y="1603739"/>
            <a:ext cx="1871663"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defRPr/>
            </a:pPr>
            <a:r>
              <a:rPr lang="en-US" altLang="zh-CN" sz="1190" b="1" dirty="0" smtClean="0">
                <a:solidFill>
                  <a:srgbClr val="007E66"/>
                </a:solidFill>
                <a:latin typeface="思源黑体 CN Normal" panose="020B0400000000000000" charset="-122"/>
                <a:ea typeface="思源黑体 CN Normal" panose="020B0400000000000000" charset="-122"/>
              </a:rPr>
              <a:t>32,000+</a:t>
            </a:r>
            <a:endParaRPr lang="en-US" altLang="zh-CN" sz="1190" b="1" dirty="0" smtClean="0">
              <a:solidFill>
                <a:srgbClr val="007E66"/>
              </a:solidFill>
              <a:latin typeface="思源黑体 CN Normal" panose="020B0400000000000000" charset="-122"/>
              <a:ea typeface="思源黑体 CN Normal" panose="020B0400000000000000" charset="-122"/>
            </a:endParaRPr>
          </a:p>
          <a:p>
            <a:pPr>
              <a:defRPr/>
            </a:pPr>
            <a:r>
              <a:rPr lang="zh-CN" altLang="en-US" sz="1190" dirty="0" smtClean="0">
                <a:solidFill>
                  <a:schemeClr val="tx1"/>
                </a:solidFill>
                <a:latin typeface="思源黑体 CN Normal" panose="020B0400000000000000" charset="-122"/>
                <a:ea typeface="思源黑体 CN Normal" panose="020B0400000000000000" charset="-122"/>
              </a:rPr>
              <a:t>基因</a:t>
            </a:r>
            <a:r>
              <a:rPr lang="zh-CN" altLang="en-US" sz="1190" dirty="0">
                <a:solidFill>
                  <a:schemeClr val="tx1"/>
                </a:solidFill>
                <a:latin typeface="思源黑体 CN Normal" panose="020B0400000000000000" charset="-122"/>
                <a:ea typeface="思源黑体 CN Normal" panose="020B0400000000000000" charset="-122"/>
              </a:rPr>
              <a:t>产品</a:t>
            </a:r>
            <a:endParaRPr lang="zh-CN" altLang="en-US" sz="1190" dirty="0">
              <a:solidFill>
                <a:schemeClr val="tx1"/>
              </a:solidFill>
              <a:latin typeface="思源黑体 CN Normal" panose="020B0400000000000000" charset="-122"/>
              <a:ea typeface="思源黑体 CN Normal" panose="020B0400000000000000" charset="-122"/>
            </a:endParaRPr>
          </a:p>
        </p:txBody>
      </p:sp>
      <p:pic>
        <p:nvPicPr>
          <p:cNvPr id="40978" name="Picture 3" descr="C:\Users\s\Documents\Tencent Files\2585936105\FileRecv\2(1).png"/>
          <p:cNvPicPr>
            <a:picLocks noChangeAspect="1" noChangeArrowheads="1"/>
          </p:cNvPicPr>
          <p:nvPr/>
        </p:nvPicPr>
        <p:blipFill>
          <a:blip r:embed="rId5" cstate="print"/>
          <a:srcRect/>
          <a:stretch>
            <a:fillRect/>
          </a:stretch>
        </p:blipFill>
        <p:spPr bwMode="auto">
          <a:xfrm>
            <a:off x="1403350" y="1735501"/>
            <a:ext cx="639763" cy="654050"/>
          </a:xfrm>
          <a:prstGeom prst="rect">
            <a:avLst/>
          </a:prstGeom>
          <a:noFill/>
          <a:ln w="9525">
            <a:noFill/>
            <a:miter lim="800000"/>
            <a:headEnd/>
            <a:tailEnd/>
          </a:ln>
        </p:spPr>
      </p:pic>
      <p:pic>
        <p:nvPicPr>
          <p:cNvPr id="40979" name="Picture 4" descr="C:\Users\s\Documents\Tencent Files\2585936105\FileRecv\3.png"/>
          <p:cNvPicPr>
            <a:picLocks noChangeAspect="1" noChangeArrowheads="1"/>
          </p:cNvPicPr>
          <p:nvPr/>
        </p:nvPicPr>
        <p:blipFill>
          <a:blip r:embed="rId6" cstate="print"/>
          <a:srcRect/>
          <a:stretch>
            <a:fillRect/>
          </a:stretch>
        </p:blipFill>
        <p:spPr bwMode="auto">
          <a:xfrm>
            <a:off x="3348038" y="1735501"/>
            <a:ext cx="746125" cy="762000"/>
          </a:xfrm>
          <a:prstGeom prst="rect">
            <a:avLst/>
          </a:prstGeom>
          <a:noFill/>
          <a:ln w="9525">
            <a:noFill/>
            <a:miter lim="800000"/>
            <a:headEnd/>
            <a:tailEnd/>
          </a:ln>
        </p:spPr>
      </p:pic>
      <p:pic>
        <p:nvPicPr>
          <p:cNvPr id="40980" name="Picture 5" descr="C:\Users\s\Documents\Tencent Files\2585936105\FileRecv\1(3).png"/>
          <p:cNvPicPr>
            <a:picLocks noChangeAspect="1" noChangeArrowheads="1"/>
          </p:cNvPicPr>
          <p:nvPr/>
        </p:nvPicPr>
        <p:blipFill>
          <a:blip r:embed="rId7" cstate="print"/>
          <a:srcRect/>
          <a:stretch>
            <a:fillRect/>
          </a:stretch>
        </p:blipFill>
        <p:spPr bwMode="auto">
          <a:xfrm rot="2290080">
            <a:off x="5407025" y="1722801"/>
            <a:ext cx="457200" cy="765175"/>
          </a:xfrm>
          <a:prstGeom prst="rect">
            <a:avLst/>
          </a:prstGeom>
          <a:noFill/>
          <a:ln w="9525">
            <a:noFill/>
            <a:miter lim="800000"/>
            <a:headEnd/>
            <a:tailEnd/>
          </a:ln>
        </p:spPr>
      </p:pic>
      <p:sp>
        <p:nvSpPr>
          <p:cNvPr id="28" name="矩形 27"/>
          <p:cNvSpPr/>
          <p:nvPr/>
        </p:nvSpPr>
        <p:spPr>
          <a:xfrm>
            <a:off x="6300788" y="1591039"/>
            <a:ext cx="2592387" cy="944562"/>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defRPr/>
            </a:pPr>
            <a:r>
              <a:rPr lang="en-US" altLang="zh-CN" sz="1190" dirty="0">
                <a:solidFill>
                  <a:schemeClr val="tx1"/>
                </a:solidFill>
                <a:latin typeface="思源黑体 CN Normal" panose="020B0400000000000000" charset="-122"/>
                <a:ea typeface="思源黑体 CN Normal" panose="020B0400000000000000" charset="-122"/>
              </a:rPr>
              <a:t>ELISA </a:t>
            </a:r>
            <a:r>
              <a:rPr lang="zh-CN" altLang="en-US" sz="1190" dirty="0">
                <a:solidFill>
                  <a:schemeClr val="tx1"/>
                </a:solidFill>
                <a:latin typeface="思源黑体 CN Normal" panose="020B0400000000000000" charset="-122"/>
                <a:ea typeface="思源黑体 CN Normal" panose="020B0400000000000000" charset="-122"/>
              </a:rPr>
              <a:t>试剂盒、培养基、</a:t>
            </a:r>
            <a:endParaRPr lang="en-US" altLang="zh-CN" sz="1190" dirty="0">
              <a:solidFill>
                <a:schemeClr val="tx1"/>
              </a:solidFill>
              <a:latin typeface="思源黑体 CN Normal" panose="020B0400000000000000" charset="-122"/>
              <a:ea typeface="思源黑体 CN Normal" panose="020B0400000000000000" charset="-122"/>
            </a:endParaRPr>
          </a:p>
          <a:p>
            <a:pPr>
              <a:defRPr/>
            </a:pPr>
            <a:r>
              <a:rPr lang="en-US" altLang="zh-CN" sz="1190" dirty="0" smtClean="0">
                <a:solidFill>
                  <a:schemeClr val="tx1"/>
                </a:solidFill>
                <a:latin typeface="思源黑体 CN Normal" panose="020B0400000000000000" charset="-122"/>
                <a:ea typeface="思源黑体 CN Normal" panose="020B0400000000000000" charset="-122"/>
              </a:rPr>
              <a:t>GMP</a:t>
            </a:r>
            <a:r>
              <a:rPr lang="zh-CN" altLang="en-US" sz="1190" dirty="0" smtClean="0">
                <a:solidFill>
                  <a:schemeClr val="tx1"/>
                </a:solidFill>
                <a:latin typeface="思源黑体 CN Normal" panose="020B0400000000000000" charset="-122"/>
                <a:ea typeface="思源黑体 CN Normal" panose="020B0400000000000000" charset="-122"/>
              </a:rPr>
              <a:t>级核酸酶</a:t>
            </a:r>
            <a:r>
              <a:rPr lang="zh-CN" altLang="en-US" sz="1190" dirty="0">
                <a:solidFill>
                  <a:schemeClr val="tx1"/>
                </a:solidFill>
                <a:latin typeface="思源黑体 CN Normal" panose="020B0400000000000000" charset="-122"/>
                <a:ea typeface="思源黑体 CN Normal" panose="020B0400000000000000" charset="-122"/>
              </a:rPr>
              <a:t>等特色产品</a:t>
            </a:r>
            <a:endParaRPr lang="zh-CN" altLang="en-US" sz="1190" dirty="0">
              <a:solidFill>
                <a:schemeClr val="tx1"/>
              </a:solidFill>
              <a:latin typeface="思源黑体 CN Normal" panose="020B0400000000000000" charset="-122"/>
              <a:ea typeface="思源黑体 CN Normal" panose="020B0400000000000000" charset="-122"/>
            </a:endParaRPr>
          </a:p>
        </p:txBody>
      </p:sp>
      <p:pic>
        <p:nvPicPr>
          <p:cNvPr id="40982" name="Picture 6"/>
          <p:cNvPicPr>
            <a:picLocks noChangeAspect="1" noChangeArrowheads="1"/>
          </p:cNvPicPr>
          <p:nvPr/>
        </p:nvPicPr>
        <p:blipFill>
          <a:blip r:embed="rId8" cstate="print"/>
          <a:srcRect/>
          <a:stretch>
            <a:fillRect/>
          </a:stretch>
        </p:blipFill>
        <p:spPr bwMode="auto">
          <a:xfrm>
            <a:off x="3851275" y="3829226"/>
            <a:ext cx="1598613" cy="935037"/>
          </a:xfrm>
          <a:prstGeom prst="rect">
            <a:avLst/>
          </a:prstGeom>
          <a:noFill/>
          <a:ln w="9525">
            <a:noFill/>
            <a:miter lim="800000"/>
            <a:headEnd/>
            <a:tailEnd/>
          </a:ln>
        </p:spPr>
      </p:pic>
      <p:sp>
        <p:nvSpPr>
          <p:cNvPr id="202" name="矩形 201"/>
          <p:cNvSpPr/>
          <p:nvPr/>
        </p:nvSpPr>
        <p:spPr>
          <a:xfrm rot="10800000">
            <a:off x="2699792" y="195486"/>
            <a:ext cx="5688632"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 name="组合 219"/>
          <p:cNvGrpSpPr/>
          <p:nvPr/>
        </p:nvGrpSpPr>
        <p:grpSpPr bwMode="auto">
          <a:xfrm>
            <a:off x="0" y="123825"/>
            <a:ext cx="3708400" cy="360363"/>
            <a:chOff x="0" y="123478"/>
            <a:chExt cx="3707904" cy="360040"/>
          </a:xfrm>
        </p:grpSpPr>
        <p:sp>
          <p:nvSpPr>
            <p:cNvPr id="200" name="矩形 199"/>
            <p:cNvSpPr/>
            <p:nvPr/>
          </p:nvSpPr>
          <p:spPr>
            <a:xfrm>
              <a:off x="0" y="123478"/>
              <a:ext cx="3563461" cy="36004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1" name="椭圆 200"/>
            <p:cNvSpPr/>
            <p:nvPr/>
          </p:nvSpPr>
          <p:spPr>
            <a:xfrm>
              <a:off x="3347864" y="123478"/>
              <a:ext cx="360040" cy="360040"/>
            </a:xfrm>
            <a:prstGeom prst="ellipse">
              <a:avLst/>
            </a:prstGeom>
            <a:gradFill flip="none" rotWithShape="1">
              <a:gsLst>
                <a:gs pos="0">
                  <a:srgbClr val="007E66">
                    <a:shade val="30000"/>
                    <a:satMod val="115000"/>
                  </a:srgbClr>
                </a:gs>
                <a:gs pos="50000">
                  <a:srgbClr val="007E66">
                    <a:shade val="67500"/>
                    <a:satMod val="115000"/>
                  </a:srgbClr>
                </a:gs>
                <a:gs pos="100000">
                  <a:srgbClr val="007E66">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pic>
        <p:nvPicPr>
          <p:cNvPr id="40987" name="Picture 2" descr="D:\桌面\新logo.png"/>
          <p:cNvPicPr>
            <a:picLocks noChangeAspect="1" noChangeArrowheads="1"/>
          </p:cNvPicPr>
          <p:nvPr/>
        </p:nvPicPr>
        <p:blipFill>
          <a:blip r:embed="rId9" cstate="print"/>
          <a:srcRect/>
          <a:stretch>
            <a:fillRect/>
          </a:stretch>
        </p:blipFill>
        <p:spPr bwMode="auto">
          <a:xfrm>
            <a:off x="107950" y="138113"/>
            <a:ext cx="1493838" cy="319087"/>
          </a:xfrm>
          <a:prstGeom prst="rect">
            <a:avLst/>
          </a:prstGeom>
          <a:noFill/>
          <a:ln w="9525">
            <a:noFill/>
            <a:miter lim="800000"/>
            <a:headEnd/>
            <a:tailEnd/>
          </a:ln>
        </p:spPr>
      </p:pic>
      <p:grpSp>
        <p:nvGrpSpPr>
          <p:cNvPr id="3" name="组合 214"/>
          <p:cNvGrpSpPr/>
          <p:nvPr/>
        </p:nvGrpSpPr>
        <p:grpSpPr bwMode="auto">
          <a:xfrm>
            <a:off x="8316913" y="195263"/>
            <a:ext cx="684212" cy="190500"/>
            <a:chOff x="8316416" y="195486"/>
            <a:chExt cx="684056" cy="190224"/>
          </a:xfrm>
        </p:grpSpPr>
        <p:sp>
          <p:nvSpPr>
            <p:cNvPr id="198" name="椭圆 197"/>
            <p:cNvSpPr>
              <a:spLocks noChangeAspect="1"/>
            </p:cNvSpPr>
            <p:nvPr/>
          </p:nvSpPr>
          <p:spPr>
            <a:xfrm>
              <a:off x="8820472" y="205710"/>
              <a:ext cx="180000" cy="180000"/>
            </a:xfrm>
            <a:prstGeom prst="ellipse">
              <a:avLst/>
            </a:prstGeom>
            <a:gradFill flip="none" rotWithShape="1">
              <a:gsLst>
                <a:gs pos="0">
                  <a:srgbClr val="007E66">
                    <a:shade val="30000"/>
                    <a:satMod val="115000"/>
                  </a:srgbClr>
                </a:gs>
                <a:gs pos="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思源黑体 CN Normal" panose="020B0400000000000000" charset="-122"/>
                <a:ea typeface="思源黑体 CN Normal" panose="020B0400000000000000" charset="-122"/>
              </a:endParaRPr>
            </a:p>
          </p:txBody>
        </p:sp>
        <p:sp>
          <p:nvSpPr>
            <p:cNvPr id="203" name="椭圆 202"/>
            <p:cNvSpPr>
              <a:spLocks noChangeAspect="1"/>
            </p:cNvSpPr>
            <p:nvPr/>
          </p:nvSpPr>
          <p:spPr>
            <a:xfrm>
              <a:off x="8571930" y="199455"/>
              <a:ext cx="180000" cy="180000"/>
            </a:xfrm>
            <a:prstGeom prst="ellipse">
              <a:avLst/>
            </a:prstGeom>
            <a:gradFill flip="none" rotWithShape="1">
              <a:gsLst>
                <a:gs pos="0">
                  <a:srgbClr val="007E66">
                    <a:shade val="30000"/>
                    <a:satMod val="115000"/>
                  </a:srgbClr>
                </a:gs>
                <a:gs pos="23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思源黑体 CN Normal" panose="020B0400000000000000" charset="-122"/>
                <a:ea typeface="思源黑体 CN Normal" panose="020B0400000000000000" charset="-122"/>
              </a:endParaRPr>
            </a:p>
          </p:txBody>
        </p:sp>
        <p:sp>
          <p:nvSpPr>
            <p:cNvPr id="204" name="椭圆 203"/>
            <p:cNvSpPr>
              <a:spLocks noChangeAspect="1"/>
            </p:cNvSpPr>
            <p:nvPr/>
          </p:nvSpPr>
          <p:spPr>
            <a:xfrm>
              <a:off x="8316416" y="195486"/>
              <a:ext cx="180000" cy="18000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思源黑体 CN Normal" panose="020B0400000000000000" charset="-122"/>
                <a:ea typeface="思源黑体 CN Normal" panose="020B0400000000000000" charset="-122"/>
              </a:endParaRPr>
            </a:p>
          </p:txBody>
        </p:sp>
      </p:grpSp>
      <p:sp>
        <p:nvSpPr>
          <p:cNvPr id="32" name="TextBox 24"/>
          <p:cNvSpPr txBox="1">
            <a:spLocks noChangeArrowheads="1"/>
          </p:cNvSpPr>
          <p:nvPr/>
        </p:nvSpPr>
        <p:spPr bwMode="auto">
          <a:xfrm>
            <a:off x="307626" y="1275606"/>
            <a:ext cx="934859" cy="312387"/>
          </a:xfrm>
          <a:prstGeom prst="rect">
            <a:avLst/>
          </a:prstGeom>
          <a:noFill/>
          <a:ln w="9525">
            <a:noFill/>
            <a:miter lim="800000"/>
          </a:ln>
        </p:spPr>
        <p:txBody>
          <a:bodyPr wrap="none" lIns="91434" tIns="45717" rIns="91434" bIns="45717">
            <a:spAutoFit/>
          </a:bodyPr>
          <a:lstStyle/>
          <a:p>
            <a:pPr>
              <a:defRPr/>
            </a:pPr>
            <a:r>
              <a:rPr lang="zh-CN" altLang="en-US" sz="1430" b="1" dirty="0" smtClean="0">
                <a:solidFill>
                  <a:schemeClr val="tx1">
                    <a:lumMod val="65000"/>
                    <a:lumOff val="35000"/>
                  </a:schemeClr>
                </a:solidFill>
                <a:latin typeface="思源黑体 CN Normal" panose="020B0400000000000000" charset="-122"/>
                <a:ea typeface="思源黑体 CN Normal" panose="020B0400000000000000" charset="-122"/>
              </a:rPr>
              <a:t>现货供应</a:t>
            </a:r>
            <a:endParaRPr lang="zh-CN" altLang="en-US" sz="1430" b="1" dirty="0">
              <a:solidFill>
                <a:schemeClr val="tx1">
                  <a:lumMod val="65000"/>
                  <a:lumOff val="35000"/>
                </a:schemeClr>
              </a:solidFill>
              <a:latin typeface="思源黑体 CN Normal" panose="020B0400000000000000" charset="-122"/>
              <a:ea typeface="思源黑体 CN Normal" panose="020B0400000000000000"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9144000" cy="514350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副标题 2"/>
          <p:cNvSpPr txBox="1"/>
          <p:nvPr/>
        </p:nvSpPr>
        <p:spPr>
          <a:xfrm>
            <a:off x="539552" y="1275606"/>
            <a:ext cx="7920880" cy="1152128"/>
          </a:xfrm>
          <a:prstGeom prst="rect">
            <a:avLst/>
          </a:prstGeom>
        </p:spPr>
        <p:txBody>
          <a:bodyPr>
            <a:normAutofit/>
          </a:bodyPr>
          <a:lstStyle/>
          <a:p>
            <a:pPr>
              <a:lnSpc>
                <a:spcPct val="90000"/>
              </a:lnSpc>
              <a:buFont typeface="Arial" panose="020B0604020202020204" pitchFamily="34" charset="0"/>
              <a:buNone/>
            </a:pPr>
            <a:r>
              <a:rPr lang="en-US" altLang="zh-CN" sz="4400" b="1" dirty="0" smtClean="0">
                <a:solidFill>
                  <a:schemeClr val="bg1"/>
                </a:solidFill>
                <a:latin typeface="Poppins" panose="00000500000000000000" pitchFamily="2" charset="0"/>
                <a:ea typeface="思源黑体 CN Regular" panose="020B0500000000000000" pitchFamily="34" charset="-122"/>
                <a:cs typeface="Poppins" panose="00000500000000000000" pitchFamily="2" charset="0"/>
              </a:rPr>
              <a:t>THANK YOU</a:t>
            </a:r>
            <a:endParaRPr lang="en-US" altLang="zh-CN" sz="4400" b="1" dirty="0" smtClean="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13" name="TextBox 12"/>
          <p:cNvSpPr txBox="1"/>
          <p:nvPr/>
        </p:nvSpPr>
        <p:spPr>
          <a:xfrm>
            <a:off x="539552" y="3435397"/>
            <a:ext cx="4608512" cy="675640"/>
          </a:xfrm>
          <a:prstGeom prst="rect">
            <a:avLst/>
          </a:prstGeom>
          <a:noFill/>
        </p:spPr>
        <p:txBody>
          <a:bodyPr wrap="square">
            <a:spAutoFit/>
          </a:bodyPr>
          <a:lstStyle/>
          <a:p>
            <a:pPr>
              <a:defRPr/>
            </a:pPr>
            <a:r>
              <a:rPr lang="zh-CN" altLang="en-US" sz="1400" b="1" dirty="0" smtClean="0">
                <a:solidFill>
                  <a:schemeClr val="bg1"/>
                </a:solidFill>
                <a:latin typeface="Poppins" panose="00000500000000000000" pitchFamily="2" charset="0"/>
                <a:ea typeface="思源黑体 CN Regular" panose="020B0500000000000000" pitchFamily="34" charset="-122"/>
                <a:cs typeface="Poppins" panose="00000500000000000000" pitchFamily="2" charset="0"/>
              </a:rPr>
              <a:t>北京义翘神州科技股份有限公司</a:t>
            </a:r>
            <a:endParaRPr lang="en-US" altLang="zh-CN" sz="1400" b="1" dirty="0" smtClean="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a:p>
            <a:pPr>
              <a:defRPr/>
            </a:pPr>
            <a:endParaRPr lang="en-US" altLang="zh-CN" sz="1200" b="1" dirty="0" smtClean="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a:p>
            <a:pPr>
              <a:defRPr/>
            </a:pPr>
            <a:r>
              <a:rPr lang="zh-CN" altLang="en-US" sz="1200" dirty="0" smtClean="0">
                <a:solidFill>
                  <a:schemeClr val="bg1"/>
                </a:solidFill>
                <a:latin typeface="Poppins" panose="00000500000000000000" pitchFamily="2" charset="0"/>
                <a:ea typeface="思源黑体 CN Regular" panose="020B0500000000000000" pitchFamily="34" charset="-122"/>
                <a:cs typeface="Poppins" panose="00000500000000000000" pitchFamily="2" charset="0"/>
              </a:rPr>
              <a:t>地址：北京市经济技术开发区科创十街</a:t>
            </a:r>
            <a:r>
              <a:rPr lang="en-US" altLang="zh-CN" sz="1200" dirty="0" smtClean="0">
                <a:solidFill>
                  <a:schemeClr val="bg1"/>
                </a:solidFill>
                <a:latin typeface="Poppins" panose="00000500000000000000" pitchFamily="2" charset="0"/>
                <a:ea typeface="思源黑体 CN Regular" panose="020B0500000000000000" pitchFamily="34" charset="-122"/>
                <a:cs typeface="Poppins" panose="00000500000000000000" pitchFamily="2" charset="0"/>
              </a:rPr>
              <a:t>18</a:t>
            </a:r>
            <a:r>
              <a:rPr lang="zh-CN" altLang="en-US" sz="1200" dirty="0" smtClean="0">
                <a:solidFill>
                  <a:schemeClr val="bg1"/>
                </a:solidFill>
                <a:latin typeface="Poppins" panose="00000500000000000000" pitchFamily="2" charset="0"/>
                <a:ea typeface="思源黑体 CN Regular" panose="020B0500000000000000" pitchFamily="34" charset="-122"/>
                <a:cs typeface="Poppins" panose="00000500000000000000" pitchFamily="2" charset="0"/>
              </a:rPr>
              <a:t>号院</a:t>
            </a:r>
            <a:r>
              <a:rPr lang="en-US" altLang="zh-CN" sz="1200" dirty="0" smtClean="0">
                <a:solidFill>
                  <a:schemeClr val="bg1"/>
                </a:solidFill>
                <a:latin typeface="Poppins" panose="00000500000000000000" pitchFamily="2" charset="0"/>
                <a:ea typeface="思源黑体 CN Regular" panose="020B0500000000000000" pitchFamily="34" charset="-122"/>
                <a:cs typeface="Poppins" panose="00000500000000000000" pitchFamily="2" charset="0"/>
              </a:rPr>
              <a:t>9</a:t>
            </a:r>
            <a:r>
              <a:rPr lang="zh-CN" altLang="en-US" sz="1200" dirty="0" smtClean="0">
                <a:solidFill>
                  <a:schemeClr val="bg1"/>
                </a:solidFill>
                <a:latin typeface="Poppins" panose="00000500000000000000" pitchFamily="2" charset="0"/>
                <a:ea typeface="思源黑体 CN Regular" panose="020B0500000000000000" pitchFamily="34" charset="-122"/>
                <a:cs typeface="Poppins" panose="00000500000000000000" pitchFamily="2" charset="0"/>
              </a:rPr>
              <a:t>号楼</a:t>
            </a:r>
            <a:endParaRPr lang="en-US" altLang="zh-CN" sz="1200" dirty="0" smtClean="0">
              <a:solidFill>
                <a:schemeClr val="bg1"/>
              </a:solidFill>
              <a:latin typeface="Poppins" panose="00000500000000000000" pitchFamily="2" charset="0"/>
              <a:ea typeface="思源黑体 CN Regular" panose="020B0500000000000000" pitchFamily="34" charset="-122"/>
              <a:cs typeface="Poppins" panose="00000500000000000000" pitchFamily="2" charset="0"/>
            </a:endParaRPr>
          </a:p>
        </p:txBody>
      </p:sp>
      <p:sp>
        <p:nvSpPr>
          <p:cNvPr id="14" name="圆角矩形 13"/>
          <p:cNvSpPr/>
          <p:nvPr/>
        </p:nvSpPr>
        <p:spPr>
          <a:xfrm>
            <a:off x="683568" y="1995686"/>
            <a:ext cx="432048" cy="457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2" descr="D:\桌面\新logo.png"/>
          <p:cNvPicPr>
            <a:picLocks noChangeAspect="1" noChangeArrowheads="1"/>
          </p:cNvPicPr>
          <p:nvPr/>
        </p:nvPicPr>
        <p:blipFill>
          <a:blip r:embed="rId1" cstate="print"/>
          <a:srcRect/>
          <a:stretch>
            <a:fillRect/>
          </a:stretch>
        </p:blipFill>
        <p:spPr bwMode="auto">
          <a:xfrm>
            <a:off x="130304" y="195486"/>
            <a:ext cx="1494000" cy="319716"/>
          </a:xfrm>
          <a:prstGeom prst="rect">
            <a:avLst/>
          </a:prstGeom>
          <a:noFill/>
        </p:spPr>
      </p:pic>
      <p:sp>
        <p:nvSpPr>
          <p:cNvPr id="12" name="椭圆 11"/>
          <p:cNvSpPr>
            <a:spLocks noChangeAspect="1"/>
          </p:cNvSpPr>
          <p:nvPr/>
        </p:nvSpPr>
        <p:spPr>
          <a:xfrm>
            <a:off x="4979520" y="-2756842"/>
            <a:ext cx="6073200" cy="6073200"/>
          </a:xfrm>
          <a:prstGeom prst="ellipse">
            <a:avLst/>
          </a:prstGeom>
          <a:gradFill flip="none" rotWithShape="1">
            <a:gsLst>
              <a:gs pos="100000">
                <a:schemeClr val="bg1"/>
              </a:gs>
              <a:gs pos="48000">
                <a:srgbClr val="007E66"/>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smtClean="0">
                <a:solidFill>
                  <a:schemeClr val="bg1"/>
                </a:solidFill>
                <a:latin typeface="思源黑体 CN Normal" panose="020B0400000000000000" charset="-122"/>
                <a:ea typeface="思源黑体 CN Normal" panose="020B0400000000000000" charset="-122"/>
                <a:cs typeface="Poppins" panose="00000500000000000000" pitchFamily="2" charset="0"/>
              </a:rPr>
              <a:t>义翘神州</a:t>
            </a:r>
            <a:endParaRPr lang="en-US" altLang="zh-CN" sz="800" dirty="0">
              <a:solidFill>
                <a:schemeClr val="bg1"/>
              </a:solidFill>
              <a:latin typeface="思源黑体 CN Normal" panose="020B0400000000000000" charset="-122"/>
              <a:ea typeface="思源黑体 CN Normal" panose="020B0400000000000000" charset="-122"/>
              <a:cs typeface="Poppins" panose="00000500000000000000" pitchFamily="2" charset="0"/>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TABLE_BEAUTIFY" val="smartTable{7ba4a18e-d1ad-4552-966e-ad57ddf4c126}"/>
  <p:tag name="TABLE_ENDDRAG_ORIGIN_RECT" val="346*121"/>
  <p:tag name="TABLE_ENDDRAG_RECT" val="59*100*346*121"/>
</p:tagLst>
</file>

<file path=ppt/tags/tag2.xml><?xml version="1.0" encoding="utf-8"?>
<p:tagLst xmlns:p="http://schemas.openxmlformats.org/presentationml/2006/main">
  <p:tag name="KSO_WM_UNIT_TABLE_BEAUTIFY" val="smartTable{a12b3409-2d1f-47af-b358-b771ed747003}"/>
</p:tagLst>
</file>

<file path=ppt/tags/tag3.xml><?xml version="1.0" encoding="utf-8"?>
<p:tagLst xmlns:p="http://schemas.openxmlformats.org/presentationml/2006/main">
  <p:tag name="KSO_WM_UNIT_TABLE_BEAUTIFY" val="smartTable{ada3f743-1411-434f-9d14-10ee57237f73}"/>
</p:tagLst>
</file>

<file path=ppt/tags/tag4.xml><?xml version="1.0" encoding="utf-8"?>
<p:tagLst xmlns:p="http://schemas.openxmlformats.org/presentationml/2006/main">
  <p:tag name="KSO_WM_UNIT_TABLE_BEAUTIFY" val="smartTable{6a8ba165-f46d-403f-9d10-95cb2716f1ed}"/>
</p:tagLst>
</file>

<file path=ppt/tags/tag5.xml><?xml version="1.0" encoding="utf-8"?>
<p:tagLst xmlns:p="http://schemas.openxmlformats.org/presentationml/2006/main">
  <p:tag name="commondata" val="eyJoZGlkIjoiZTE1YTA5Y2Y5Y2I0NzU2ZDExMmM5ZWY5YTU1YWU0MjA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1783</Words>
  <Application>WPS 演示</Application>
  <PresentationFormat>全屏显示(16:9)</PresentationFormat>
  <Paragraphs>457</Paragraphs>
  <Slides>16</Slides>
  <Notes>13</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16</vt:i4>
      </vt:variant>
    </vt:vector>
  </HeadingPairs>
  <TitlesOfParts>
    <vt:vector size="34" baseType="lpstr">
      <vt:lpstr>Arial</vt:lpstr>
      <vt:lpstr>宋体</vt:lpstr>
      <vt:lpstr>Wingdings</vt:lpstr>
      <vt:lpstr>Poppins</vt:lpstr>
      <vt:lpstr>Segoe Print</vt:lpstr>
      <vt:lpstr>微软雅黑</vt:lpstr>
      <vt:lpstr>思源黑体 CN Regular</vt:lpstr>
      <vt:lpstr>思源黑体 CN Normal</vt:lpstr>
      <vt:lpstr>黑体</vt:lpstr>
      <vt:lpstr>Wingdings</vt:lpstr>
      <vt:lpstr>思源黑体 CN Bold</vt:lpstr>
      <vt:lpstr>思源黑体</vt:lpstr>
      <vt:lpstr>Poppins Light</vt:lpstr>
      <vt:lpstr>思源黑体 CN Regular</vt:lpstr>
      <vt:lpstr>Poppins</vt:lpstr>
      <vt:lpstr>Calibri</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sinobio</dc:creator>
  <cp:lastModifiedBy>忘了天空的颜色</cp:lastModifiedBy>
  <cp:revision>103</cp:revision>
  <dcterms:created xsi:type="dcterms:W3CDTF">2020-10-08T03:19:00Z</dcterms:created>
  <dcterms:modified xsi:type="dcterms:W3CDTF">2024-08-20T02:58:04Z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0B26253D2FE14B569EF0F5570966F05D</vt:lpwstr>
  </property>
  <property fmtid="{D5CDD505-2E9C-101B-9397-08002B2CF9AE}" pid="3" name="KSOProductBuildVer">
    <vt:lpwstr>2052-12.1.0.17827</vt:lpwstr>
  </property>
</Properties>
</file>