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941" r:id="rId1"/>
    <p:sldMasterId id="2147489978" r:id="rId2"/>
  </p:sldMasterIdLst>
  <p:notesMasterIdLst>
    <p:notesMasterId r:id="rId3"/>
  </p:notesMasterIdLst>
  <p:sldIdLst>
    <p:sldId id="3240" r:id="rId4"/>
    <p:sldId id="3243" r:id="rId5"/>
    <p:sldId id="3246" r:id="rId6"/>
    <p:sldId id="3249" r:id="rId7"/>
    <p:sldId id="3255" r:id="rId9"/>
    <p:sldId id="3258" r:id="rId10"/>
    <p:sldId id="3261" r:id="rId11"/>
    <p:sldId id="3264" r:id="rId12"/>
    <p:sldId id="3267" r:id="rId13"/>
    <p:sldId id="3273" r:id="rId15"/>
    <p:sldId id="3276" r:id="rId16"/>
    <p:sldId id="3279" r:id="rId17"/>
    <p:sldId id="3282" r:id="rId18"/>
    <p:sldId id="3285" r:id="rId19"/>
    <p:sldId id="3291" r:id="rId21"/>
    <p:sldId id="3294" r:id="rId22"/>
    <p:sldId id="3297" r:id="rId23"/>
    <p:sldId id="3300" r:id="rId24"/>
    <p:sldId id="3303" r:id="rId25"/>
    <p:sldId id="3309" r:id="rId27"/>
    <p:sldId id="3312" r:id="rId28"/>
    <p:sldId id="3315" r:id="rId29"/>
    <p:sldId id="3318" r:id="rId30"/>
    <p:sldId id="3321" r:id="rId31"/>
    <p:sldId id="3327" r:id="rId33"/>
    <p:sldId id="3330" r:id="rId34"/>
    <p:sldId id="3333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942" r:id="rId1"/>
    <p:sldLayoutId id="2147489943" r:id="rId2"/>
    <p:sldLayoutId id="2147489944" r:id="rId3"/>
    <p:sldLayoutId id="2147489945" r:id="rId4"/>
    <p:sldLayoutId id="2147489946" r:id="rId5"/>
    <p:sldLayoutId id="2147489947" r:id="rId6"/>
    <p:sldLayoutId id="2147489948" r:id="rId7"/>
    <p:sldLayoutId id="2147489949" r:id="rId8"/>
    <p:sldLayoutId id="2147489950" r:id="rId9"/>
    <p:sldLayoutId id="2147489951" r:id="rId10"/>
    <p:sldLayoutId id="214748995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979" r:id="rId1"/>
    <p:sldLayoutId id="2147489980" r:id="rId2"/>
    <p:sldLayoutId id="2147489981" r:id="rId3"/>
    <p:sldLayoutId id="2147489982" r:id="rId4"/>
    <p:sldLayoutId id="2147489983" r:id="rId5"/>
    <p:sldLayoutId id="2147489984" r:id="rId6"/>
    <p:sldLayoutId id="2147489985" r:id="rId7"/>
    <p:sldLayoutId id="2147489986" r:id="rId8"/>
    <p:sldLayoutId id="2147489987" r:id="rId9"/>
    <p:sldLayoutId id="2147489988" r:id="rId10"/>
    <p:sldLayoutId id="214748998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tags" Target="../tags/tag159.xml"/><Relationship Id="rId14" Type="http://schemas.openxmlformats.org/officeDocument/2006/relationships/tags" Target="../tags/tag160.xml"/><Relationship Id="rId15" Type="http://schemas.openxmlformats.org/officeDocument/2006/relationships/tags" Target="../tags/tag161.xml"/><Relationship Id="rId16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tags" Target="../tags/tag174.xml"/><Relationship Id="rId14" Type="http://schemas.openxmlformats.org/officeDocument/2006/relationships/tags" Target="../tags/tag175.xml"/><Relationship Id="rId15" Type="http://schemas.openxmlformats.org/officeDocument/2006/relationships/tags" Target="../tags/tag176.xml"/><Relationship Id="rId16" Type="http://schemas.openxmlformats.org/officeDocument/2006/relationships/tags" Target="../tags/tag177.xml"/><Relationship Id="rId17" Type="http://schemas.openxmlformats.org/officeDocument/2006/relationships/tags" Target="../tags/tag178.xml"/><Relationship Id="rId18" Type="http://schemas.openxmlformats.org/officeDocument/2006/relationships/tags" Target="../tags/tag179.xml"/><Relationship Id="rId19" Type="http://schemas.openxmlformats.org/officeDocument/2006/relationships/tags" Target="../tags/tag180.xml"/><Relationship Id="rId20" Type="http://schemas.openxmlformats.org/officeDocument/2006/relationships/tags" Target="../tags/tag181.xml"/><Relationship Id="rId21" Type="http://schemas.openxmlformats.org/officeDocument/2006/relationships/tags" Target="../tags/tag182.xml"/><Relationship Id="rId22" Type="http://schemas.openxmlformats.org/officeDocument/2006/relationships/tags" Target="../tags/tag183.xml"/><Relationship Id="rId23" Type="http://schemas.openxmlformats.org/officeDocument/2006/relationships/tags" Target="../tags/tag184.xml"/><Relationship Id="rId24" Type="http://schemas.openxmlformats.org/officeDocument/2006/relationships/tags" Target="../tags/tag185.xml"/><Relationship Id="rId25" Type="http://schemas.openxmlformats.org/officeDocument/2006/relationships/tags" Target="../tags/tag186.xml"/><Relationship Id="rId26" Type="http://schemas.openxmlformats.org/officeDocument/2006/relationships/tags" Target="../tags/tag187.xml"/><Relationship Id="rId27" Type="http://schemas.openxmlformats.org/officeDocument/2006/relationships/tags" Target="../tags/tag188.xml"/><Relationship Id="rId28" Type="http://schemas.openxmlformats.org/officeDocument/2006/relationships/tags" Target="../tags/tag189.xml"/><Relationship Id="rId29" Type="http://schemas.openxmlformats.org/officeDocument/2006/relationships/tags" Target="../tags/tag190.xml"/><Relationship Id="rId30" Type="http://schemas.openxmlformats.org/officeDocument/2006/relationships/tags" Target="../tags/tag191.xml"/><Relationship Id="rId31" Type="http://schemas.openxmlformats.org/officeDocument/2006/relationships/tags" Target="../tags/tag192.xml"/><Relationship Id="rId32" Type="http://schemas.openxmlformats.org/officeDocument/2006/relationships/tags" Target="../tags/tag193.xml"/><Relationship Id="rId33" Type="http://schemas.openxmlformats.org/officeDocument/2006/relationships/tags" Target="../tags/tag194.xml"/><Relationship Id="rId34" Type="http://schemas.openxmlformats.org/officeDocument/2006/relationships/tags" Target="../tags/tag195.xml"/><Relationship Id="rId35" Type="http://schemas.openxmlformats.org/officeDocument/2006/relationships/tags" Target="../tags/tag196.xml"/><Relationship Id="rId36" Type="http://schemas.openxmlformats.org/officeDocument/2006/relationships/tags" Target="../tags/tag197.xml"/><Relationship Id="rId37" Type="http://schemas.openxmlformats.org/officeDocument/2006/relationships/tags" Target="../tags/tag198.xml"/><Relationship Id="rId38" Type="http://schemas.openxmlformats.org/officeDocument/2006/relationships/tags" Target="../tags/tag199.xml"/><Relationship Id="rId39" Type="http://schemas.openxmlformats.org/officeDocument/2006/relationships/tags" Target="../tags/tag200.xml"/><Relationship Id="rId40" Type="http://schemas.openxmlformats.org/officeDocument/2006/relationships/tags" Target="../tags/tag201.xml"/><Relationship Id="rId4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tags" Target="../tags/tag229.xml"/><Relationship Id="rId14" Type="http://schemas.openxmlformats.org/officeDocument/2006/relationships/tags" Target="../tags/tag230.xml"/><Relationship Id="rId15" Type="http://schemas.openxmlformats.org/officeDocument/2006/relationships/tags" Target="../tags/tag231.xml"/><Relationship Id="rId16" Type="http://schemas.openxmlformats.org/officeDocument/2006/relationships/tags" Target="../tags/tag232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tags" Target="../tags/tag343.xml"/><Relationship Id="rId10" Type="http://schemas.openxmlformats.org/officeDocument/2006/relationships/tags" Target="../tags/tag344.xml"/><Relationship Id="rId11" Type="http://schemas.openxmlformats.org/officeDocument/2006/relationships/tags" Target="../tags/tag345.xml"/><Relationship Id="rId12" Type="http://schemas.openxmlformats.org/officeDocument/2006/relationships/tags" Target="../tags/tag34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tags" Target="../tags/tag351.xml"/><Relationship Id="rId6" Type="http://schemas.openxmlformats.org/officeDocument/2006/relationships/tags" Target="../tags/tag352.xml"/><Relationship Id="rId7" Type="http://schemas.openxmlformats.org/officeDocument/2006/relationships/tags" Target="../tags/tag353.xml"/><Relationship Id="rId8" Type="http://schemas.openxmlformats.org/officeDocument/2006/relationships/tags" Target="../tags/tag354.xml"/><Relationship Id="rId9" Type="http://schemas.openxmlformats.org/officeDocument/2006/relationships/tags" Target="../tags/tag355.xml"/><Relationship Id="rId10" Type="http://schemas.openxmlformats.org/officeDocument/2006/relationships/tags" Target="../tags/tag356.xml"/><Relationship Id="rId11" Type="http://schemas.openxmlformats.org/officeDocument/2006/relationships/tags" Target="../tags/tag357.xml"/><Relationship Id="rId12" Type="http://schemas.openxmlformats.org/officeDocument/2006/relationships/tags" Target="../tags/tag358.xml"/><Relationship Id="rId13" Type="http://schemas.openxmlformats.org/officeDocument/2006/relationships/tags" Target="../tags/tag359.xml"/><Relationship Id="rId14" Type="http://schemas.openxmlformats.org/officeDocument/2006/relationships/tags" Target="../tags/tag360.xml"/><Relationship Id="rId15" Type="http://schemas.openxmlformats.org/officeDocument/2006/relationships/tags" Target="../tags/tag361.xml"/><Relationship Id="rId16" Type="http://schemas.openxmlformats.org/officeDocument/2006/relationships/tags" Target="../tags/tag362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tags" Target="../tags/tag367.xml"/><Relationship Id="rId6" Type="http://schemas.openxmlformats.org/officeDocument/2006/relationships/tags" Target="../tags/tag368.xml"/><Relationship Id="rId7" Type="http://schemas.openxmlformats.org/officeDocument/2006/relationships/tags" Target="../tags/tag369.xml"/><Relationship Id="rId8" Type="http://schemas.openxmlformats.org/officeDocument/2006/relationships/tags" Target="../tags/tag370.xml"/><Relationship Id="rId9" Type="http://schemas.openxmlformats.org/officeDocument/2006/relationships/tags" Target="../tags/tag371.xml"/><Relationship Id="rId10" Type="http://schemas.openxmlformats.org/officeDocument/2006/relationships/tags" Target="../tags/tag372.xml"/><Relationship Id="rId11" Type="http://schemas.openxmlformats.org/officeDocument/2006/relationships/tags" Target="../tags/tag373.xml"/><Relationship Id="rId12" Type="http://schemas.openxmlformats.org/officeDocument/2006/relationships/tags" Target="../tags/tag374.xml"/><Relationship Id="rId13" Type="http://schemas.openxmlformats.org/officeDocument/2006/relationships/tags" Target="../tags/tag375.xml"/><Relationship Id="rId14" Type="http://schemas.openxmlformats.org/officeDocument/2006/relationships/tags" Target="../tags/tag376.xml"/><Relationship Id="rId15" Type="http://schemas.openxmlformats.org/officeDocument/2006/relationships/tags" Target="../tags/tag377.xml"/><Relationship Id="rId16" Type="http://schemas.openxmlformats.org/officeDocument/2006/relationships/tags" Target="../tags/tag378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tags" Target="../tags/tag385.xml"/><Relationship Id="rId5" Type="http://schemas.openxmlformats.org/officeDocument/2006/relationships/tags" Target="../tags/tag386.xml"/><Relationship Id="rId6" Type="http://schemas.openxmlformats.org/officeDocument/2006/relationships/tags" Target="../tags/tag387.xml"/><Relationship Id="rId7" Type="http://schemas.openxmlformats.org/officeDocument/2006/relationships/tags" Target="../tags/tag388.xml"/><Relationship Id="rId8" Type="http://schemas.openxmlformats.org/officeDocument/2006/relationships/tags" Target="../tags/tag389.xml"/><Relationship Id="rId9" Type="http://schemas.openxmlformats.org/officeDocument/2006/relationships/tags" Target="../tags/tag390.xml"/><Relationship Id="rId10" Type="http://schemas.openxmlformats.org/officeDocument/2006/relationships/tags" Target="../tags/tag391.xml"/><Relationship Id="rId11" Type="http://schemas.openxmlformats.org/officeDocument/2006/relationships/tags" Target="../tags/tag392.xml"/><Relationship Id="rId12" Type="http://schemas.openxmlformats.org/officeDocument/2006/relationships/tags" Target="../tags/tag393.xml"/><Relationship Id="rId13" Type="http://schemas.openxmlformats.org/officeDocument/2006/relationships/tags" Target="../tags/tag394.xml"/><Relationship Id="rId14" Type="http://schemas.openxmlformats.org/officeDocument/2006/relationships/tags" Target="../tags/tag395.xml"/><Relationship Id="rId1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96.xml"/><Relationship Id="rId2" Type="http://schemas.openxmlformats.org/officeDocument/2006/relationships/tags" Target="../tags/tag397.xml"/><Relationship Id="rId3" Type="http://schemas.openxmlformats.org/officeDocument/2006/relationships/tags" Target="../tags/tag398.xml"/><Relationship Id="rId4" Type="http://schemas.openxmlformats.org/officeDocument/2006/relationships/tags" Target="../tags/tag399.xml"/><Relationship Id="rId5" Type="http://schemas.openxmlformats.org/officeDocument/2006/relationships/tags" Target="../tags/tag400.xml"/><Relationship Id="rId6" Type="http://schemas.openxmlformats.org/officeDocument/2006/relationships/tags" Target="../tags/tag401.xml"/><Relationship Id="rId7" Type="http://schemas.openxmlformats.org/officeDocument/2006/relationships/tags" Target="../tags/tag402.xml"/><Relationship Id="rId8" Type="http://schemas.openxmlformats.org/officeDocument/2006/relationships/tags" Target="../tags/tag403.xml"/><Relationship Id="rId9" Type="http://schemas.openxmlformats.org/officeDocument/2006/relationships/tags" Target="../tags/tag404.xml"/><Relationship Id="rId10" Type="http://schemas.openxmlformats.org/officeDocument/2006/relationships/tags" Target="../tags/tag405.xml"/><Relationship Id="rId11" Type="http://schemas.openxmlformats.org/officeDocument/2006/relationships/tags" Target="../tags/tag406.xml"/><Relationship Id="rId12" Type="http://schemas.openxmlformats.org/officeDocument/2006/relationships/tags" Target="../tags/tag407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会计行业工作总结及工作展望2024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会计行业工作展望2024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会计行业工作总结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会计行业未来发展趋势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会计行业未来发展重点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结论和建议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会计行业工作总结</a:t>
            </a:r>
            <a:endParaRPr altLang="en-US" dirty="0" lang="zh-CN"/>
          </a:p>
        </p:txBody>
      </p:sp>
      <p:sp>
        <p:nvSpPr>
          <p:cNvPr id="1049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行业概况和发展历程</a:t>
            </a:r>
            <a:endParaRPr altLang="en-US" lang="zh-CN"/>
          </a:p>
        </p:txBody>
      </p:sp>
      <p:sp>
        <p:nvSpPr>
          <p:cNvPr id="104911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会计行业的发展历程：从古代到现代的发展历程，包括不同阶段的特点和挑战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会计行业概述：定义、分类、职责和重要性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会计行业的现状：市场规模、就业情况、行业趋势等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会计行业的前景展望：未来发展趋势、新兴技术的影响、行业变革等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会计工作的主要内容和职责</a:t>
            </a:r>
            <a:endParaRPr altLang="en-US" lang="zh-CN"/>
          </a:p>
        </p:txBody>
      </p:sp>
      <p:sp>
        <p:nvSpPr>
          <p:cNvPr id="1049164" name="任意多边形 20"/>
          <p:cNvSpPr/>
          <p:nvPr>
            <p:custDataLst>
              <p:tags r:id="rId1"/>
            </p:custDataLst>
          </p:nvPr>
        </p:nvSpPr>
        <p:spPr>
          <a:xfrm rot="2700000">
            <a:off x="11605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83820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核算和监督：对企业日常经济业务进行核算和监督，确保财务数据的准确性和合规性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矩形 42"/>
          <p:cNvSpPr/>
          <p:nvPr>
            <p:custDataLst>
              <p:tags r:id="rId3"/>
            </p:custDataLst>
          </p:nvPr>
        </p:nvSpPr>
        <p:spPr>
          <a:xfrm>
            <a:off x="957994" y="2837551"/>
            <a:ext cx="1568086" cy="111045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0" name="任意多边形 18"/>
          <p:cNvSpPr/>
          <p:nvPr>
            <p:custDataLst>
              <p:tags r:id="rId4"/>
            </p:custDataLst>
          </p:nvPr>
        </p:nvSpPr>
        <p:spPr>
          <a:xfrm rot="5400000">
            <a:off x="333838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01535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编制财务报表：编制资产负债表、利润表和现金流量表等财务报表，为企业决策提供数据支持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矩形 43"/>
          <p:cNvSpPr/>
          <p:nvPr>
            <p:custDataLst>
              <p:tags r:id="rId6"/>
            </p:custDataLst>
          </p:nvPr>
        </p:nvSpPr>
        <p:spPr>
          <a:xfrm>
            <a:off x="3135144" y="2837551"/>
            <a:ext cx="1568086" cy="111045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5148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91827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税务申报：负责企业的税务申报工作，确保企业按时足额缴纳税款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矩形 44"/>
          <p:cNvSpPr/>
          <p:nvPr>
            <p:custDataLst>
              <p:tags r:id="rId9"/>
            </p:custDataLst>
          </p:nvPr>
        </p:nvSpPr>
        <p:spPr>
          <a:xfrm>
            <a:off x="5312293" y="2837551"/>
            <a:ext cx="1568086" cy="111045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69201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36897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内部控制：建立健全内部控制制度，防范财务风险，保障企业资产安全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矩形 45"/>
          <p:cNvSpPr/>
          <p:nvPr>
            <p:custDataLst>
              <p:tags r:id="rId12"/>
            </p:custDataLst>
          </p:nvPr>
        </p:nvSpPr>
        <p:spPr>
          <a:xfrm>
            <a:off x="7488770" y="2837551"/>
            <a:ext cx="1568086" cy="111045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8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986983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0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54612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财务分析：对企业财务状况进行分析，为管理层提供决策依据和建议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矩形 5"/>
          <p:cNvSpPr/>
          <p:nvPr>
            <p:custDataLst>
              <p:tags r:id="rId15"/>
            </p:custDataLst>
          </p:nvPr>
        </p:nvSpPr>
        <p:spPr>
          <a:xfrm>
            <a:off x="9665920" y="2837551"/>
            <a:ext cx="1568086" cy="111045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行业面临的挑战和机遇</a:t>
            </a:r>
            <a:endParaRPr altLang="en-US" lang="zh-CN"/>
          </a:p>
        </p:txBody>
      </p:sp>
      <p:sp>
        <p:nvSpPr>
          <p:cNvPr id="1049230" name="任意多边形: 形状 16"/>
          <p:cNvSpPr/>
          <p:nvPr>
            <p:custDataLst>
              <p:tags r:id="rId1"/>
            </p:custDataLst>
          </p:nvPr>
        </p:nvSpPr>
        <p:spPr>
          <a:xfrm>
            <a:off x="838200" y="1505405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32" name="Freeform 488"/>
          <p:cNvSpPr/>
          <p:nvPr>
            <p:custDataLst>
              <p:tags r:id="rId2"/>
            </p:custDataLst>
          </p:nvPr>
        </p:nvSpPr>
        <p:spPr>
          <a:xfrm rot="5400000">
            <a:off x="5252564" y="149122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34" name="序号"/>
          <p:cNvSpPr txBox="1"/>
          <p:nvPr>
            <p:custDataLst>
              <p:tags r:id="rId3"/>
            </p:custDataLst>
          </p:nvPr>
        </p:nvSpPr>
        <p:spPr>
          <a:xfrm>
            <a:off x="5374116" y="171204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36" name="标题"/>
          <p:cNvSpPr txBox="1"/>
          <p:nvPr>
            <p:custDataLst>
              <p:tags r:id="rId4"/>
            </p:custDataLst>
          </p:nvPr>
        </p:nvSpPr>
        <p:spPr>
          <a:xfrm>
            <a:off x="1210284" y="155605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000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市场竞争激烈：会计行业市场竞争激烈，企业需要不断提高自身竞争力以保持市场份额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38" name="正文"/>
          <p:cNvSpPr txBox="1"/>
          <p:nvPr>
            <p:custDataLst>
              <p:tags r:id="rId5"/>
            </p:custDataLst>
          </p:nvPr>
        </p:nvSpPr>
        <p:spPr>
          <a:xfrm>
            <a:off x="1210284" y="1997016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240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7925" y="2029430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42" name="Freeform 488"/>
          <p:cNvSpPr/>
          <p:nvPr>
            <p:custDataLst>
              <p:tags r:id="rId7"/>
            </p:custDataLst>
          </p:nvPr>
        </p:nvSpPr>
        <p:spPr>
          <a:xfrm rot="5400000">
            <a:off x="6147997" y="2015249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44" name="序号"/>
          <p:cNvSpPr txBox="1"/>
          <p:nvPr>
            <p:custDataLst>
              <p:tags r:id="rId8"/>
            </p:custDataLst>
          </p:nvPr>
        </p:nvSpPr>
        <p:spPr>
          <a:xfrm>
            <a:off x="6251992" y="22306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49246" name="任意多边形: 形状 2"/>
          <p:cNvSpPr/>
          <p:nvPr>
            <p:custDataLst>
              <p:tags r:id="rId9"/>
            </p:custDataLst>
          </p:nvPr>
        </p:nvSpPr>
        <p:spPr>
          <a:xfrm>
            <a:off x="838200" y="2553454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248" name="Freeform 488"/>
          <p:cNvSpPr/>
          <p:nvPr>
            <p:custDataLst>
              <p:tags r:id="rId10"/>
            </p:custDataLst>
          </p:nvPr>
        </p:nvSpPr>
        <p:spPr>
          <a:xfrm rot="5400000">
            <a:off x="5252564" y="2539273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50" name="序号"/>
          <p:cNvSpPr txBox="1"/>
          <p:nvPr>
            <p:custDataLst>
              <p:tags r:id="rId11"/>
            </p:custDataLst>
          </p:nvPr>
        </p:nvSpPr>
        <p:spPr>
          <a:xfrm>
            <a:off x="5374116" y="2759417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49252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7925" y="3072751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254" name="Freeform 488"/>
          <p:cNvSpPr/>
          <p:nvPr>
            <p:custDataLst>
              <p:tags r:id="rId13"/>
            </p:custDataLst>
          </p:nvPr>
        </p:nvSpPr>
        <p:spPr>
          <a:xfrm rot="5400000">
            <a:off x="6147997" y="305924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56" name="序号"/>
          <p:cNvSpPr txBox="1"/>
          <p:nvPr>
            <p:custDataLst>
              <p:tags r:id="rId14"/>
            </p:custDataLst>
          </p:nvPr>
        </p:nvSpPr>
        <p:spPr>
          <a:xfrm>
            <a:off x="6251992" y="327128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49258" name="任意多边形: 形状 12"/>
          <p:cNvSpPr/>
          <p:nvPr>
            <p:custDataLst>
              <p:tags r:id="rId15"/>
            </p:custDataLst>
          </p:nvPr>
        </p:nvSpPr>
        <p:spPr>
          <a:xfrm>
            <a:off x="838200" y="3600827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260" name="Freeform 488"/>
          <p:cNvSpPr/>
          <p:nvPr>
            <p:custDataLst>
              <p:tags r:id="rId16"/>
            </p:custDataLst>
          </p:nvPr>
        </p:nvSpPr>
        <p:spPr>
          <a:xfrm rot="5400000">
            <a:off x="5252564" y="3587321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62" name="序号"/>
          <p:cNvSpPr txBox="1"/>
          <p:nvPr>
            <p:custDataLst>
              <p:tags r:id="rId17"/>
            </p:custDataLst>
          </p:nvPr>
        </p:nvSpPr>
        <p:spPr>
          <a:xfrm>
            <a:off x="5374116" y="38074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49264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7925" y="4116748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266" name="Freeform 488"/>
          <p:cNvSpPr/>
          <p:nvPr>
            <p:custDataLst>
              <p:tags r:id="rId19"/>
            </p:custDataLst>
          </p:nvPr>
        </p:nvSpPr>
        <p:spPr>
          <a:xfrm rot="5400000">
            <a:off x="6147997" y="4102567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68" name="序号"/>
          <p:cNvSpPr txBox="1"/>
          <p:nvPr>
            <p:custDataLst>
              <p:tags r:id="rId20"/>
            </p:custDataLst>
          </p:nvPr>
        </p:nvSpPr>
        <p:spPr>
          <a:xfrm>
            <a:off x="6251992" y="4314608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49270" name="任意多边形: 形状 27"/>
          <p:cNvSpPr/>
          <p:nvPr>
            <p:custDataLst>
              <p:tags r:id="rId21"/>
            </p:custDataLst>
          </p:nvPr>
        </p:nvSpPr>
        <p:spPr>
          <a:xfrm>
            <a:off x="838200" y="4648876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272" name="Freeform 488"/>
          <p:cNvSpPr/>
          <p:nvPr>
            <p:custDataLst>
              <p:tags r:id="rId22"/>
            </p:custDataLst>
          </p:nvPr>
        </p:nvSpPr>
        <p:spPr>
          <a:xfrm rot="5400000">
            <a:off x="5252564" y="463469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74" name="序号"/>
          <p:cNvSpPr txBox="1"/>
          <p:nvPr>
            <p:custDataLst>
              <p:tags r:id="rId23"/>
            </p:custDataLst>
          </p:nvPr>
        </p:nvSpPr>
        <p:spPr>
          <a:xfrm>
            <a:off x="5374116" y="485551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49276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7925" y="5160069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278" name="Freeform 488"/>
          <p:cNvSpPr/>
          <p:nvPr>
            <p:custDataLst>
              <p:tags r:id="rId25"/>
            </p:custDataLst>
          </p:nvPr>
        </p:nvSpPr>
        <p:spPr>
          <a:xfrm rot="5400000">
            <a:off x="6147997" y="514656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80" name="序号"/>
          <p:cNvSpPr txBox="1"/>
          <p:nvPr>
            <p:custDataLst>
              <p:tags r:id="rId26"/>
            </p:custDataLst>
          </p:nvPr>
        </p:nvSpPr>
        <p:spPr>
          <a:xfrm>
            <a:off x="6251992" y="535860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49282" name="标题"/>
          <p:cNvSpPr txBox="1"/>
          <p:nvPr>
            <p:custDataLst>
              <p:tags r:id="rId27"/>
            </p:custDataLst>
          </p:nvPr>
        </p:nvSpPr>
        <p:spPr>
          <a:xfrm>
            <a:off x="7392555" y="206927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法规政策变化：会计行业法规政策不断变化，企业需要不断适应并调整自身业务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84" name="正文"/>
          <p:cNvSpPr txBox="1"/>
          <p:nvPr>
            <p:custDataLst>
              <p:tags r:id="rId28"/>
            </p:custDataLst>
          </p:nvPr>
        </p:nvSpPr>
        <p:spPr>
          <a:xfrm>
            <a:off x="7392555" y="250956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286" name="标题"/>
          <p:cNvSpPr txBox="1"/>
          <p:nvPr>
            <p:custDataLst>
              <p:tags r:id="rId29"/>
            </p:custDataLst>
          </p:nvPr>
        </p:nvSpPr>
        <p:spPr>
          <a:xfrm>
            <a:off x="1210284" y="2605451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技术创新：随着科技的发展，会计行业需要不断创新以适应新的市场需求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88" name="正文"/>
          <p:cNvSpPr txBox="1"/>
          <p:nvPr>
            <p:custDataLst>
              <p:tags r:id="rId30"/>
            </p:custDataLst>
          </p:nvPr>
        </p:nvSpPr>
        <p:spPr>
          <a:xfrm>
            <a:off x="1210284" y="304574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290" name="标题"/>
          <p:cNvSpPr txBox="1"/>
          <p:nvPr>
            <p:custDataLst>
              <p:tags r:id="rId31"/>
            </p:custDataLst>
          </p:nvPr>
        </p:nvSpPr>
        <p:spPr>
          <a:xfrm>
            <a:off x="7392555" y="31179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人才短缺：会计行业人才短缺，企业需要不断提高员工素质和技能水平  行业面临的机遇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92" name="正文"/>
          <p:cNvSpPr txBox="1"/>
          <p:nvPr>
            <p:custDataLst>
              <p:tags r:id="rId32"/>
            </p:custDataLst>
          </p:nvPr>
        </p:nvSpPr>
        <p:spPr>
          <a:xfrm>
            <a:off x="7392555" y="35582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行业面临的机遇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294" name="标题"/>
          <p:cNvSpPr txBox="1"/>
          <p:nvPr>
            <p:custDataLst>
              <p:tags r:id="rId33"/>
            </p:custDataLst>
          </p:nvPr>
        </p:nvSpPr>
        <p:spPr>
          <a:xfrm>
            <a:off x="1210284" y="364742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市场需求增长：随着经济的发展和企业的壮大，会计行业市场需求不断增长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96" name="正文"/>
          <p:cNvSpPr txBox="1"/>
          <p:nvPr>
            <p:custDataLst>
              <p:tags r:id="rId34"/>
            </p:custDataLst>
          </p:nvPr>
        </p:nvSpPr>
        <p:spPr>
          <a:xfrm>
            <a:off x="1210284" y="408771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298" name="标题"/>
          <p:cNvSpPr txBox="1"/>
          <p:nvPr>
            <p:custDataLst>
              <p:tags r:id="rId35"/>
            </p:custDataLst>
          </p:nvPr>
        </p:nvSpPr>
        <p:spPr>
          <a:xfrm>
            <a:off x="7392555" y="41700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国际化趋势：随着全球化的加速，会计行业国际化趋势日益明显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300" name="正文"/>
          <p:cNvSpPr txBox="1"/>
          <p:nvPr>
            <p:custDataLst>
              <p:tags r:id="rId36"/>
            </p:custDataLst>
          </p:nvPr>
        </p:nvSpPr>
        <p:spPr>
          <a:xfrm>
            <a:off x="7392555" y="46103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302" name="标题"/>
          <p:cNvSpPr txBox="1"/>
          <p:nvPr>
            <p:custDataLst>
              <p:tags r:id="rId37"/>
            </p:custDataLst>
          </p:nvPr>
        </p:nvSpPr>
        <p:spPr>
          <a:xfrm>
            <a:off x="1210284" y="4681965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000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数字化转型：随着数字化技术的发展，会计行业需要加快数字化转型以适应新的市场需求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304" name="正文"/>
          <p:cNvSpPr txBox="1"/>
          <p:nvPr>
            <p:custDataLst>
              <p:tags r:id="rId38"/>
            </p:custDataLst>
          </p:nvPr>
        </p:nvSpPr>
        <p:spPr>
          <a:xfrm>
            <a:off x="1210284" y="51229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306" name="标题"/>
          <p:cNvSpPr txBox="1"/>
          <p:nvPr>
            <p:custDataLst>
              <p:tags r:id="rId39"/>
            </p:custDataLst>
          </p:nvPr>
        </p:nvSpPr>
        <p:spPr>
          <a:xfrm>
            <a:off x="7392555" y="5206664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创新发展：会计行业需要不断创新以适应新的市场需求和法规政策变化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308" name="正文"/>
          <p:cNvSpPr txBox="1"/>
          <p:nvPr>
            <p:custDataLst>
              <p:tags r:id="rId40"/>
            </p:custDataLst>
          </p:nvPr>
        </p:nvSpPr>
        <p:spPr>
          <a:xfrm>
            <a:off x="7392555" y="56476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行业发展趋势和前景</a:t>
            </a:r>
            <a:endParaRPr altLang="en-US" lang="zh-CN"/>
          </a:p>
        </p:txBody>
      </p:sp>
      <p:sp>
        <p:nvSpPr>
          <p:cNvPr id="104934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4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5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会计行业发展趋势：数字化、自动化、人工智能等技术的广泛应用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5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5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行业前景展望：未来会计行业将更加注重专业素养和技能提升，同时拓展新的业务领域和服务模式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6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6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行业挑战与机遇：分析当前会计行业面临的挑战和机遇，提出应对策略和发展建议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6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6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行业人才培养：探讨如何培养具备创新精神和实践能力的会计人才，为行业的发展提供有力支持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9231"/>
          </a:bodyPr>
          <a:p>
            <a:r>
              <a:rPr altLang="en-US" dirty="0" lang="zh-CN"/>
              <a:t>会计行业工作展望2024</a:t>
            </a:r>
            <a:endParaRPr altLang="en-US" dirty="0" lang="zh-CN"/>
          </a:p>
        </p:txBody>
      </p:sp>
      <p:sp>
        <p:nvSpPr>
          <p:cNvPr id="10494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提高会计人员素质和能力</a:t>
            </a:r>
            <a:endParaRPr altLang="en-US" lang="zh-CN"/>
          </a:p>
        </p:txBody>
      </p:sp>
      <p:sp>
        <p:nvSpPr>
          <p:cNvPr id="104949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信息化技术应用：提高会计人员对信息化技术的应用能力，适应数字化时代的要求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培训和学习：加强会计人员的专业培训，提高业务水平和综合素质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职业道德建设：加强会计人员的职业道德教育，提高职业操守和诚信意识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国际化发展：加强会计人员的国际化培训，提高跨文化交流和合作能力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加强会计职业道德建设</a:t>
            </a:r>
            <a:endParaRPr altLang="en-US" lang="zh-CN"/>
          </a:p>
        </p:txBody>
      </p:sp>
      <p:sp>
        <p:nvSpPr>
          <p:cNvPr id="104956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提高会计人员职业道德意识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7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建立健全会计职业道德规范体系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7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加强会计职业道德教育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8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完善会计职业道德监督机制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推进会计信息化和数字化转型</a:t>
            </a:r>
            <a:endParaRPr altLang="en-US" lang="zh-CN"/>
          </a:p>
        </p:txBody>
      </p:sp>
      <p:sp>
        <p:nvSpPr>
          <p:cNvPr id="104962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2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会计信息化和数字化转型的背景和意义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3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3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会计信息化和数字化转型的现状和趋势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3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4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会计信息化和数字化转型的挑战和机遇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4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4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会计信息化和数字化转型的策略和建议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拓展会计服务领域和范围</a:t>
            </a:r>
            <a:endParaRPr altLang="en-US" lang="zh-CN"/>
          </a:p>
        </p:txBody>
      </p:sp>
      <p:sp>
        <p:nvSpPr>
          <p:cNvPr id="104968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拓展会计服务领域：从传统会计服务向管理会计、税务咨询等领域拓展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拓展会计服务范围：从单一企业会计服务向集团化、产业链化会计服务拓展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提升会计服务质量：通过技术创新、人才培养等方式提升会计服务质量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加强行业监管：加强行业监管，规范会计服务市场秩序，提高行业整体水平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会计行业未来发展趋势</a:t>
            </a:r>
            <a:endParaRPr altLang="en-US" dirty="0" lang="zh-CN"/>
          </a:p>
        </p:txBody>
      </p:sp>
      <p:sp>
        <p:nvSpPr>
          <p:cNvPr id="10497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人工智能和大数据在会计领域的应用</a:t>
            </a:r>
            <a:endParaRPr altLang="en-US" lang="zh-CN"/>
          </a:p>
        </p:txBody>
      </p:sp>
      <p:sp>
        <p:nvSpPr>
          <p:cNvPr id="104983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人工智能在会计领域的应用：自动化处理、智能分析、预测与决策支持等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大数据在会计领域的应用：数据挖掘、数据分析、数据可视化等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未来发展趋势：人工智能和大数据的融合应用、智能化会计系统的普及等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挑战与应对：技术更新换代快、数据安全与隐私保护等问题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会计服务市场化和国际化趋势</a:t>
            </a:r>
            <a:endParaRPr altLang="en-US" lang="zh-CN"/>
          </a:p>
        </p:txBody>
      </p:sp>
      <p:sp>
        <p:nvSpPr>
          <p:cNvPr id="104989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市场化趋势：会计服务市场逐渐开放，竞争日益激烈，企业需要提高服务质量、降低成本以适应市场需求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国际化趋势：随着经济全球化的加速，会计行业需要适应国际会计准则和标准，加强与国际会计机构的合作与交流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数字化趋势：随着信息技术的发展，会计服务将更加高效、便捷，数字化转型将成为行业发展的重要方向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专业化趋势：随着企业规模的不断扩大和业务领域的不断拓展，会计服务将更加专业化，需要具备专业知识和技能的人才来提供服务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会计行业与其他行业的融合发展</a:t>
            </a:r>
            <a:endParaRPr altLang="en-US" lang="zh-CN"/>
          </a:p>
        </p:txBody>
      </p:sp>
      <p:sp>
        <p:nvSpPr>
          <p:cNvPr id="104995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6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7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会计行业与其他行业的融合趋势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7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会计行业与其他行业的融合挑战与机遇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7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会计行业与其他行业的融合背景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8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会计行业与其他行业的融合现状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会计行业法规和政策的变化和调整</a:t>
            </a:r>
            <a:endParaRPr altLang="en-US" lang="zh-CN"/>
          </a:p>
        </p:txBody>
      </p:sp>
      <p:sp>
        <p:nvSpPr>
          <p:cNvPr id="105001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2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3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法规和政策对会计行业的影响：这些变化和调整对会计行业产生了哪些影响？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3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应对策略：企业应该如何应对这些变化和调整？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3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法规和政策的变化：近年来，会计行业法规和政策发生了哪些变化？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4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法规和政策的调整：未来几年，会计行业法规和政策可能会做出哪些调整？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会计行业未来发展重点</a:t>
            </a:r>
            <a:endParaRPr altLang="en-US" dirty="0" lang="zh-CN"/>
          </a:p>
        </p:txBody>
      </p:sp>
      <p:sp>
        <p:nvSpPr>
          <p:cNvPr id="10500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加强会计理论研究和教育培养</a:t>
            </a:r>
            <a:endParaRPr altLang="en-US" lang="zh-CN"/>
          </a:p>
        </p:txBody>
      </p:sp>
      <p:sp>
        <p:nvSpPr>
          <p:cNvPr id="105017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会计理论研究：加强会计理论的研究，提高会计理论水平，为会计实践提供指导。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教育培养：加强会计人才的培养，提高会计人员的专业素质和职业道德水平，为会计行业的发展提供人才保障。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国际化发展：加强与国际会计界的交流与合作，学习借鉴国际先进的会计理论和实践经验，推动我国会计行业的国际化发展。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信息化发展：加强会计信息化技术的应用，提高会计工作效率和质量，为企业的决策提供更加准确、及时的信息支持。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推进会计服务创新和转型升级</a:t>
            </a:r>
            <a:endParaRPr altLang="en-US" lang="zh-CN"/>
          </a:p>
        </p:txBody>
      </p:sp>
      <p:sp>
        <p:nvSpPr>
          <p:cNvPr id="105023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3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4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4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适应数字化时代：加强与信息技术的融合，提高会计服务的智能化水平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4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培养专业人才：加强会计人才队伍建设，提高专业素养和服务能力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5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会计服务创新：采用先进技术手段，提高会计服务质量和效率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5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转型升级：从传统会计服务向管理会计、财务咨询等高端领域拓展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提高会计服务质量和效率</a:t>
            </a:r>
            <a:endParaRPr altLang="en-US" lang="zh-CN"/>
          </a:p>
        </p:txBody>
      </p:sp>
      <p:sp>
        <p:nvSpPr>
          <p:cNvPr id="105029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适应行业发展趋势：随着经济的发展和技术的进步，会计行业也在不断变革和创新。会计人员需要不断学习和掌握新知识、新技能，以适应行业发展趋势和市场需求。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8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会计服务质量的提高：加强会计人员的培训和教育，提高其专业素养和服务意识；建立完善的会计服务流程和规范，确保服务质量和效率；加强与客户的沟通和协作，及时了解客户需求并提供优质服务。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会计工作效率的提高：采用先进的会计软件和信息系统，提高数据处理和分析能力；优化工作流程和规范，减少不必要的环节和时间；加强团队协作和沟通，提高工作效率和响应速度。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8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强化风险管理：会计行业面临着各种风险和挑战，如财务风险、市场风险、法律风险等。会计人员需要加强风险意识和风险管理能力，建立健全的风险管理体系和内部控制制度，确保企业财务安全和稳定发展。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加强会计行业自律和监管</a:t>
            </a:r>
            <a:endParaRPr altLang="en-US" lang="zh-CN"/>
          </a:p>
        </p:txBody>
      </p:sp>
      <p:sp>
        <p:nvSpPr>
          <p:cNvPr id="105035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推动信息化发展：利用现代信息技术手段，建立会计行业信息化平台，实现信息共享和数据交互，提高监管效率和准确性。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建立完善的自律机制：通过行业协会、专业机构等途径，加强会计行业的自律管理，提高从业人员的职业素养和道德水平。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加强监管力度：政府应加大对会计行业的监管力度，建立健全的监管体系，对违法违规行为进行严厉打击，维护市场秩序和公平竞争。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培养专业人才：加强会计专业人才的培养和引进，提高从业人员的专业素养和综合能力，为会计行业的健康发展提供有力保障。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结论和建议</a:t>
            </a:r>
            <a:endParaRPr altLang="en-US" dirty="0" lang="zh-CN"/>
          </a:p>
        </p:txBody>
      </p:sp>
      <p:sp>
        <p:nvSpPr>
          <p:cNvPr id="10504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对会计行业的总结和评价</a:t>
            </a:r>
            <a:endParaRPr altLang="en-US" lang="zh-CN"/>
          </a:p>
        </p:txBody>
      </p:sp>
      <p:sp>
        <p:nvSpPr>
          <p:cNvPr id="105051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2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2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2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2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对会计行业的建议与期望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52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3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3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会计行业的未来展望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3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3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会计行业的挑战与机遇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54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4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4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会计行业的发展趋势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对未来发展的建议和展望</a:t>
            </a:r>
            <a:endParaRPr altLang="en-US" lang="zh-CN"/>
          </a:p>
        </p:txBody>
      </p:sp>
      <p:sp>
        <p:nvSpPr>
          <p:cNvPr id="105058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8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8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提升专业技能：不断学习和掌握新的会计理论和方法，提高自己的专业水平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9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9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拓展业务领域：积极拓展新的业务领域，如管理会计、财务分析等，以适应市场需求的变化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9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9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加强团队协作：加强与其他部门的协作和沟通，提高工作效率和质量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0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0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关注行业动态：关注会计行业的最新动态和趋势，及时调整自己的工作方向和策略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4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642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216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71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2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322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81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410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2023-12-17T15:24:18Z</dcterms:created>
  <dcterms:modified xsi:type="dcterms:W3CDTF">2023-12-17T15:24:18Z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25dcf5e6e8a546fda018e3935a45e1c4_21</vt:lpwstr>
  </property>
</Properties>
</file>