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583" r:id="rId1"/>
    <p:sldMasterId id="2147514620" r:id="rId2"/>
  </p:sldMasterIdLst>
  <p:notesMasterIdLst>
    <p:notesMasterId r:id="rId3"/>
  </p:notesMasterIdLst>
  <p:sldIdLst>
    <p:sldId id="13850" r:id="rId4"/>
    <p:sldId id="13853" r:id="rId5"/>
    <p:sldId id="13856" r:id="rId6"/>
    <p:sldId id="13859" r:id="rId7"/>
    <p:sldId id="13862" r:id="rId8"/>
    <p:sldId id="13865" r:id="rId9"/>
    <p:sldId id="13868" r:id="rId10"/>
    <p:sldId id="13871" r:id="rId11"/>
    <p:sldId id="13874" r:id="rId12"/>
    <p:sldId id="13877" r:id="rId13"/>
    <p:sldId id="13880" r:id="rId14"/>
    <p:sldId id="13883" r:id="rId15"/>
    <p:sldId id="13886" r:id="rId16"/>
    <p:sldId id="13889" r:id="rId17"/>
    <p:sldId id="13892" r:id="rId18"/>
    <p:sldId id="13895" r:id="rId19"/>
    <p:sldId id="13898" r:id="rId20"/>
    <p:sldId id="13901" r:id="rId21"/>
    <p:sldId id="13904" r:id="rId22"/>
    <p:sldId id="13907" r:id="rId23"/>
    <p:sldId id="13910" r:id="rId24"/>
    <p:sldId id="13913" r:id="rId25"/>
    <p:sldId id="13916" r:id="rId26"/>
    <p:sldId id="1391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tags" Target="../tags/tag72.xml"/><Relationship Id="rId9" Type="http://schemas.openxmlformats.org/officeDocument/2006/relationships/tags" Target="../tags/tag73.xml"/><Relationship Id="rId10" Type="http://schemas.openxmlformats.org/officeDocument/2006/relationships/tags" Target="../tags/tag74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22960" y="4736465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p>
            <a:endParaRPr altLang="en-US" lang="zh-CN"/>
          </a:p>
        </p:txBody>
      </p:sp>
      <p:sp>
        <p:nvSpPr>
          <p:cNvPr id="1048674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ah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76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ah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678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ah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48680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ah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2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84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2501900"/>
            <a:ext cx="5765800" cy="2076450"/>
          </a:xfrm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82650" y="1527175"/>
            <a:ext cx="8039100" cy="819785"/>
          </a:xfrm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800">
                <a:solidFill>
                  <a:schemeClr val="accent1"/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733925"/>
            <a:ext cx="2654935" cy="606425"/>
          </a:xfrm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avLst/>
            <a:ah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708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avLst/>
            <a:ah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10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avLst/>
            <a:ah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8160" y="2263806"/>
            <a:ext cx="2658015" cy="1313212"/>
          </a:xfrm>
        </p:spPr>
        <p:txBody>
          <a:bodyPr anchor="b" wrap="square">
            <a:normAutofit/>
          </a:bodyPr>
          <a:lstStyle>
            <a:lvl1pPr>
              <a:defRPr sz="45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副标题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48160" y="3629551"/>
            <a:ext cx="2658015" cy="1244289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24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avLst/>
            <a:ah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726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avLst/>
            <a:ah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28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avLst/>
            <a:ah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30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anchor="t" wrap="square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anchor="b" wrap="square">
            <a:normAutofit/>
          </a:bodyPr>
          <a:lstStyle>
            <a:lvl1pPr algn="ctr" indent="0" marL="0">
              <a:buNone/>
              <a:defRPr b="1" sz="119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34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802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avLst/>
            <a:ah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4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ah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6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ah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048808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avLst/>
            <a:ah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810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5.xml"/><Relationship Id="rId13" Type="http://schemas.openxmlformats.org/officeDocument/2006/relationships/tags" Target="../tags/tag76.xml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584" r:id="rId1"/>
    <p:sldLayoutId id="2147514585" r:id="rId2"/>
    <p:sldLayoutId id="2147514586" r:id="rId3"/>
    <p:sldLayoutId id="2147514587" r:id="rId4"/>
    <p:sldLayoutId id="2147514588" r:id="rId5"/>
    <p:sldLayoutId id="2147514589" r:id="rId6"/>
    <p:sldLayoutId id="2147514590" r:id="rId7"/>
    <p:sldLayoutId id="2147514591" r:id="rId8"/>
    <p:sldLayoutId id="2147514592" r:id="rId9"/>
    <p:sldLayoutId id="2147514593" r:id="rId10"/>
    <p:sldLayoutId id="21475145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56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ah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58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ah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621" r:id="rId1"/>
    <p:sldLayoutId id="2147514622" r:id="rId2"/>
    <p:sldLayoutId id="2147514623" r:id="rId3"/>
    <p:sldLayoutId id="2147514624" r:id="rId4"/>
    <p:sldLayoutId id="2147514625" r:id="rId5"/>
    <p:sldLayoutId id="2147514626" r:id="rId6"/>
    <p:sldLayoutId id="2147514627" r:id="rId7"/>
    <p:sldLayoutId id="2147514628" r:id="rId8"/>
    <p:sldLayoutId id="2147514629" r:id="rId9"/>
    <p:sldLayoutId id="2147514630" r:id="rId10"/>
    <p:sldLayoutId id="214751463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学校双减对教学设施的建设与改进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48" name="项标题"/>
          <p:cNvSpPr txBox="1"/>
          <p:nvPr>
            <p:custDataLst>
              <p:tags r:id="rId3"/>
            </p:custDataLst>
          </p:nvPr>
        </p:nvSpPr>
        <p:spPr>
          <a:xfrm>
            <a:off x="7173468" y="105368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双减政策背景下的教学设施现状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Ellipse 66_#color-2050&amp;12710"/>
          <p:cNvSpPr/>
          <p:nvPr>
            <p:custDataLst>
              <p:tags r:id="rId4"/>
            </p:custDataLst>
          </p:nvPr>
        </p:nvSpPr>
        <p:spPr>
          <a:xfrm>
            <a:off x="6290564" y="926211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2" name="@mix!m0_序号_01-2050-12354"/>
          <p:cNvSpPr/>
          <p:nvPr>
            <p:custDataLst>
              <p:tags r:id="rId5"/>
            </p:custDataLst>
          </p:nvPr>
        </p:nvSpPr>
        <p:spPr>
          <a:xfrm>
            <a:off x="6363716" y="100850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indent="0" marL="0">
              <a:lnSpc>
                <a:spcPct val="110000"/>
              </a:lnSpc>
              <a:buNone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</a:rPr>
              <a:t>01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048854" name="Ellipse 68_#color-2050&amp;12711"/>
          <p:cNvSpPr/>
          <p:nvPr>
            <p:custDataLst>
              <p:tags r:id="rId6"/>
            </p:custDataLst>
          </p:nvPr>
        </p:nvSpPr>
        <p:spPr>
          <a:xfrm>
            <a:off x="6646672" y="1975485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6" name="@mix!m0_序号_02-2050-12355"/>
          <p:cNvSpPr/>
          <p:nvPr>
            <p:custDataLst>
              <p:tags r:id="rId7"/>
            </p:custDataLst>
          </p:nvPr>
        </p:nvSpPr>
        <p:spPr>
          <a:xfrm>
            <a:off x="6719824" y="204863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02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8"/>
            </p:custDataLst>
          </p:nvPr>
        </p:nvSpPr>
        <p:spPr>
          <a:xfrm>
            <a:off x="7529576" y="210296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学校双减政策对教学设施建设的影响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@mix!m0_序号_03-2050-12356"/>
          <p:cNvSpPr/>
          <p:nvPr>
            <p:custDataLst>
              <p:tags r:id="rId9"/>
            </p:custDataLst>
          </p:nvPr>
        </p:nvSpPr>
        <p:spPr>
          <a:xfrm>
            <a:off x="6719824" y="4147185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04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2" name="Ellipse 70_#color-2050&amp;12709"/>
          <p:cNvSpPr/>
          <p:nvPr>
            <p:custDataLst>
              <p:tags r:id="rId10"/>
            </p:custDataLst>
          </p:nvPr>
        </p:nvSpPr>
        <p:spPr>
          <a:xfrm>
            <a:off x="6646672" y="4074033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4" name="项标题"/>
          <p:cNvSpPr txBox="1"/>
          <p:nvPr>
            <p:custDataLst>
              <p:tags r:id="rId11"/>
            </p:custDataLst>
          </p:nvPr>
        </p:nvSpPr>
        <p:spPr>
          <a:xfrm>
            <a:off x="7529576" y="419693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教学设施改进的实践案例与效果评估</a:t>
            </a:r>
            <a:endParaRPr altLang="en-US" b="1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6" name="Ellipse 72_#color-2050&amp;12712"/>
          <p:cNvSpPr/>
          <p:nvPr>
            <p:custDataLst>
              <p:tags r:id="rId12"/>
            </p:custDataLst>
          </p:nvPr>
        </p:nvSpPr>
        <p:spPr>
          <a:xfrm>
            <a:off x="6290564" y="5123307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8" name="@mix!m0_序号_04-2050-12357"/>
          <p:cNvSpPr/>
          <p:nvPr>
            <p:custDataLst>
              <p:tags r:id="rId13"/>
            </p:custDataLst>
          </p:nvPr>
        </p:nvSpPr>
        <p:spPr>
          <a:xfrm>
            <a:off x="6363716" y="5196459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05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4"/>
            </p:custDataLst>
          </p:nvPr>
        </p:nvSpPr>
        <p:spPr>
          <a:xfrm>
            <a:off x="7173468" y="524621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未来教学设施的发展趋势与展望</a:t>
            </a:r>
            <a:endParaRPr altLang="en-US" b="1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Ellipse 68_#color-2050&amp;12711"/>
          <p:cNvSpPr/>
          <p:nvPr>
            <p:custDataLst>
              <p:tags r:id="rId15"/>
            </p:custDataLst>
          </p:nvPr>
        </p:nvSpPr>
        <p:spPr>
          <a:xfrm>
            <a:off x="6811772" y="3024759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74" name="@mix!m0_序号_02-2050-12355"/>
          <p:cNvSpPr/>
          <p:nvPr>
            <p:custDataLst>
              <p:tags r:id="rId16"/>
            </p:custDataLst>
          </p:nvPr>
        </p:nvSpPr>
        <p:spPr>
          <a:xfrm>
            <a:off x="6884924" y="3097911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03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17"/>
            </p:custDataLst>
          </p:nvPr>
        </p:nvSpPr>
        <p:spPr>
          <a:xfrm>
            <a:off x="7694676" y="3152235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教学设施改进的具体措施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双减政策背景下的教学设施现状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当前教学设施的不足之处</a:t>
            </a:r>
            <a:endParaRPr altLang="en-US" lang="zh-CN"/>
          </a:p>
        </p:txBody>
      </p:sp>
      <p:sp>
        <p:nvSpPr>
          <p:cNvPr id="10489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硬件设施老化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缺乏个性化教学设备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维护和更新不及时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信息化程度低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双减政策对教学设施的要求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教室设施：保证足够的座位空间，避免过度拥挤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图书馆资源：增加图书种类和数量，满足学生阅读需求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实验室设备：更新实验器材，提高实验教学质量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体育设施：完善体育场地和器材，保障学生体育锻炼需求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教学设施改进的必要性</a:t>
            </a:r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双减政策下，教学设施的改进是提高教育质量的必要条件。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传统的教学设施已经无法满足现代教育的需求，需要进行升级和改造。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教学设施的落后会制约学生的学习效果和全面发展，改进设施能够为学生提供更好的学习环境。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随着科技的进步和社会的发展，教学设施也需要不断更新换代，以适应教育改革和发展的需要。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学校双减政策对教学设施建设的影响</a:t>
            </a:r>
            <a:endParaRPr altLang="en-US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双减政策对教学设施建设的推动作用</a:t>
            </a:r>
            <a:endParaRPr altLang="en-US" lang="zh-CN"/>
          </a:p>
        </p:txBody>
      </p:sp>
      <p:sp>
        <p:nvSpPr>
          <p:cNvPr id="10492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增加教学设施投入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优化设施布局和资源配置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促进设施智能化和数字化升级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提升设施品质和安全性能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双减政策对教学设施建设的挑战与机遇</a:t>
            </a:r>
            <a:endParaRPr altLang="en-US" lang="zh-CN"/>
          </a:p>
        </p:txBody>
      </p:sp>
      <p:sp>
        <p:nvSpPr>
          <p:cNvPr id="10493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机遇：双减政策为教学设施建设提供了更多的空间和资源，有助于提升教学质量和效果。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挑战：双减政策对教学设施建设提出了更高的要求，需要满足学生多样化的学习需求。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应对策略：学校应积极应对双减政策带来的挑战，抓住机遇，加强教学设施建设。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具体措施：学校可以采取多种措施，如优化教室布局、更新教学设备、加强数字化建设等，提升教学设施的品质和适应性。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学校如何应对双减政策对教学设施建设的影响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优化资源配置：根据双减政策的需求，合理调整教学设施的布局和使用，提高资源利用效率。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更新设施设备：及时更新教学设备，提升数字化、智能化水平，以满足双减政策下多样化的教学需求。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强化设施维护：加强设施的日常维护和保养，确保设施的正常运转，延长使用寿命。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创新教学模式：探索适应双减政策的教学模式，利用教学设施开展多元化的教学活动，提高教学效果。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教学设施改进的具体措施</a:t>
            </a:r>
            <a:endParaRPr altLang="en-US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硬件设施的改进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建设实验室：为学生提供更多实践操作的机会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更新教学设备：引入智能黑板、电子书包等现代化教学工具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优化图书馆：增加电子书籍、更新图书资源，提高借阅效率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升级体育设施：建设多功能运动场、增加健身器材，促进学生身心健康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软件设施的升级</a:t>
            </a:r>
            <a:endParaRPr altLang="en-US" lang="zh-CN"/>
          </a:p>
        </p:txBody>
      </p:sp>
      <p:sp>
        <p:nvSpPr>
          <p:cNvPr id="10495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引入在线教育平台：提供丰富的教学资源和工具，方便师生互动和学习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培训教师使用新软件：确保教师能够熟练使用新软件，发挥软件的最大价值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开发智能教学辅助软件：支持个性化教学和学习，提升教学效果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升级教学管理系统：实现信息化管理，提高教学管理效率和质量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信息化教学设施的建设</a:t>
            </a:r>
            <a:endParaRPr altLang="en-US" lang="zh-CN"/>
          </a:p>
        </p:txBody>
      </p:sp>
      <p:sp>
        <p:nvSpPr>
          <p:cNvPr id="10496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配备电子教材，方便学生学习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建立校园网络，实现资源共享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引入智能教学系统，提升教学质量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建设多媒体教室，提供互动教学平台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多元化教学设施的完善</a:t>
            </a:r>
            <a:endParaRPr altLang="en-US" lang="zh-CN"/>
          </a:p>
        </p:txBody>
      </p:sp>
      <p:sp>
        <p:nvSpPr>
          <p:cNvPr id="10497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建设多功能教室，满足不同学科需求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引入先进的教学设备，如智能黑板、电子书包等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增设实验室和实训基地，提升学生实践操作能力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建设图书馆和阅览室，丰富学生课余生活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教学设施改进的实践案例与效果评估</a:t>
            </a:r>
            <a:endParaRPr altLang="en-US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成功的教学设施改进案例分享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实施效果：提高教学质量，增强学生学习兴趣和参与度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案例名称：智能黑板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改进内容：将传统黑板升级为智能黑板，具备多媒体展示和互动功能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评估结论：智能黑板在教学设施改进中具有显著优势和推广价值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改进后教学设施的应用效果评估</a:t>
            </a:r>
            <a:endParaRPr altLang="en-US" lang="zh-CN"/>
          </a:p>
        </p:txBody>
      </p:sp>
      <p:sp>
        <p:nvSpPr>
          <p:cNvPr id="10499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增强了学生的学习兴趣和积极性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提高了学生的学习效率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丰富了教师的教学手段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促进了学校的教学质量和水平的提升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改进后教学设施的优缺点分析</a:t>
            </a:r>
            <a:endParaRPr altLang="en-US" lang="zh-CN"/>
          </a:p>
        </p:txBody>
      </p:sp>
      <p:sp>
        <p:nvSpPr>
          <p:cNvPr id="1049974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优点：提高教学质量，促进学生学习兴趣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缺点：成本较高，需要专业维护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未来教学设施的发展趋势与展望</a:t>
            </a:r>
            <a:endParaRPr altLang="en-US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未来教学设施的发展方向与趋势</a:t>
            </a:r>
            <a:endParaRPr altLang="en-US" lang="zh-CN"/>
          </a:p>
        </p:txBody>
      </p:sp>
      <p:sp>
        <p:nvSpPr>
          <p:cNvPr id="10500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互动性：加强教学设施的互动性，通过数字化手段实现师生之间的即时互动，提高教学效果。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智能化：利用人工智能技术提升教学设施的智能化水平，提高教学质量和效率。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绿色环保：注重环保和可持续发展，采用绿色建筑材料和节能技术，打造低碳、环保的教学环境。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个性化：根据不同学科和课程的需求，定制个性化的教学设施，满足多样化的教学需求。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教学设施改进的未来展望与挑战</a:t>
            </a:r>
            <a:endParaRPr altLang="en-US" lang="zh-CN"/>
          </a:p>
        </p:txBody>
      </p:sp>
      <p:sp>
        <p:nvSpPr>
          <p:cNvPr id="1050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人工智能与教学设施的深度融合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虚拟现实和增强现实技术的应用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绿色环保和可持续发展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数据安全和隐私保护的挑战与对策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学校如何应对未来教学设施的发展变化</a:t>
            </a:r>
            <a:endParaRPr altLang="en-US" lang="zh-CN"/>
          </a:p>
        </p:txBody>
      </p:sp>
      <p:sp>
        <p:nvSpPr>
          <p:cNvPr id="1050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绿色环保：注重环保理念，采用节能、环保材料和设备，建设绿色校园。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更新教学设施：学校应定期更新教学设施，以满足未来教育的需求。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智能化改造：利用人工智能、大数据等技术提升教学设施的功能和效率。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开放共享：实现教学设施的开放共享，提高资源利用效率，满足更多师生的需求。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3105_1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5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5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05_5*l_h_a*1_1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1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COLOR_TRICK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3105_5*l_h_i*1_1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1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2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COLOR_TRICK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05_5*l_h_i*1_2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2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05_5*l_h_a*1_2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3105_5*l_h_i*1_4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COLOR_TRICK" val="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105_5*l_h_a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5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COLOR_TRICK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3105_5*l_h_i*1_5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5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105_5*l_h_a*1_5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3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COLOR_TRICK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05_5*l_h_i*1_3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05_5*l_h_a*1_3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5.xml><?xml version="1.0" encoding="utf-8"?>
<p:tagLst xmlns:p="http://schemas.openxmlformats.org/presentationml/2006/main">
  <p:tag name="KSO_WM_SLIDE_ID" val="custom2023310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10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7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9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5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8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2024-01-05T10:31:35Z</dcterms:created>
  <dcterms:modified xsi:type="dcterms:W3CDTF">2024-01-05T10:31:35Z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0fc73f44cf57483db7f664d8e6813ef0_21</vt:lpwstr>
  </property>
</Properties>
</file>