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068" r:id="rId1"/>
    <p:sldMasterId id="2147487105" r:id="rId2"/>
  </p:sldMasterIdLst>
  <p:notesMasterIdLst>
    <p:notesMasterId r:id="rId3"/>
  </p:notesMasterIdLst>
  <p:sldIdLst>
    <p:sldId id="1748" r:id="rId4"/>
    <p:sldId id="1753" r:id="rId5"/>
    <p:sldId id="1758" r:id="rId6"/>
    <p:sldId id="1762" r:id="rId7"/>
    <p:sldId id="1765" r:id="rId8"/>
    <p:sldId id="1768" r:id="rId9"/>
    <p:sldId id="1772" r:id="rId10"/>
    <p:sldId id="1776" r:id="rId11"/>
    <p:sldId id="1779" r:id="rId12"/>
    <p:sldId id="1782" r:id="rId13"/>
    <p:sldId id="1785" r:id="rId14"/>
    <p:sldId id="1788" r:id="rId15"/>
    <p:sldId id="1792" r:id="rId16"/>
    <p:sldId id="1796" r:id="rId17"/>
    <p:sldId id="1799" r:id="rId18"/>
    <p:sldId id="1802" r:id="rId19"/>
    <p:sldId id="1805" r:id="rId20"/>
    <p:sldId id="1809" r:id="rId21"/>
    <p:sldId id="1813" r:id="rId22"/>
    <p:sldId id="1816" r:id="rId23"/>
    <p:sldId id="1820" r:id="rId24"/>
    <p:sldId id="1824" r:id="rId25"/>
    <p:sldId id="1827" r:id="rId26"/>
    <p:sldId id="1831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69" r:id="rId1"/>
    <p:sldLayoutId id="2147487070" r:id="rId2"/>
    <p:sldLayoutId id="2147487071" r:id="rId3"/>
    <p:sldLayoutId id="2147487072" r:id="rId4"/>
    <p:sldLayoutId id="2147487073" r:id="rId5"/>
    <p:sldLayoutId id="2147487074" r:id="rId6"/>
    <p:sldLayoutId id="2147487075" r:id="rId7"/>
    <p:sldLayoutId id="2147487076" r:id="rId8"/>
    <p:sldLayoutId id="2147487077" r:id="rId9"/>
    <p:sldLayoutId id="2147487078" r:id="rId10"/>
    <p:sldLayoutId id="21474870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06" r:id="rId1"/>
    <p:sldLayoutId id="2147487107" r:id="rId2"/>
    <p:sldLayoutId id="2147487108" r:id="rId3"/>
    <p:sldLayoutId id="2147487109" r:id="rId4"/>
    <p:sldLayoutId id="2147487110" r:id="rId5"/>
    <p:sldLayoutId id="2147487111" r:id="rId6"/>
    <p:sldLayoutId id="2147487112" r:id="rId7"/>
    <p:sldLayoutId id="2147487113" r:id="rId8"/>
    <p:sldLayoutId id="2147487114" r:id="rId9"/>
    <p:sldLayoutId id="2147487115" r:id="rId10"/>
    <p:sldLayoutId id="214748711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tags" Target="../tags/tag227.xml"/><Relationship Id="rId22" Type="http://schemas.openxmlformats.org/officeDocument/2006/relationships/tags" Target="../tags/tag228.xml"/><Relationship Id="rId23" Type="http://schemas.openxmlformats.org/officeDocument/2006/relationships/tags" Target="../tags/tag229.xml"/><Relationship Id="rId24" Type="http://schemas.openxmlformats.org/officeDocument/2006/relationships/tags" Target="../tags/tag230.xml"/><Relationship Id="rId25" Type="http://schemas.openxmlformats.org/officeDocument/2006/relationships/tags" Target="../tags/tag231.xml"/><Relationship Id="rId26" Type="http://schemas.openxmlformats.org/officeDocument/2006/relationships/tags" Target="../tags/tag232.xml"/><Relationship Id="rId27" Type="http://schemas.openxmlformats.org/officeDocument/2006/relationships/tags" Target="../tags/tag233.xml"/><Relationship Id="rId28" Type="http://schemas.openxmlformats.org/officeDocument/2006/relationships/tags" Target="../tags/tag234.xml"/><Relationship Id="rId29" Type="http://schemas.openxmlformats.org/officeDocument/2006/relationships/tags" Target="../tags/tag235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未来小学生的创业素养培养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培养小学生创业素养的必要性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未来小学生创业素养的构成要素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如何培养未来小学生的创业素养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培养未来小学生创业素养的挑战与对策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未来小学生创业素养培养的展望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培养小学生创业素养的必要性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适应未来社会发展的需要</a:t>
            </a:r>
            <a:endParaRPr altLang="en-US" lang="zh-CN"/>
          </a:p>
        </p:txBody>
      </p:sp>
      <p:sp>
        <p:nvSpPr>
          <p:cNvPr id="1048918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培养小学生的创业素养是未来社会发展的必然趋势，能够提高他们的创新能力和竞争力。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随着科技的不断进步和社会的发展，未来的职业市场将更加多元化和灵活，具备创业素养的人将更容易适应这种变化。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创业素养不仅包括创新思维和创业能力，还包括团队合作、沟通协调等方面的素养，这些素养能够为小学生的全面发展和成长奠定基础。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培养小学生的创业素养也是推进教育改革、落实素质教育的重要举措，能够促进教育创新和人才培养模式的转变。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培养创新精神和创业能力的关键时期</a:t>
            </a:r>
            <a:endParaRPr altLang="en-US" lang="zh-CN"/>
          </a:p>
        </p:txBody>
      </p:sp>
      <p:sp>
        <p:nvSpPr>
          <p:cNvPr id="10489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培养小学生的创业素养有助于培养其创新精神和创造力，为未来的职业发展打下基础。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在小学阶段，学生的可塑性较强，是培养创业素养的最佳时期。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随着社会的发展和科技的进步，创业已成为一种重要的职业选择，培养小学生的创业素养有助于为其未来的职业发展提供更多机会。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培养小学生的创业素养有助于提高其综合素质和就业竞争力，为未来的就业做好准备。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提高小学生综合素质的重要途径</a:t>
            </a:r>
            <a:endParaRPr altLang="en-US" lang="zh-CN"/>
          </a:p>
        </p:txBody>
      </p:sp>
      <p:sp>
        <p:nvSpPr>
          <p:cNvPr id="10490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培养小学生的创新思维和创造力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增强小学生的自我管理和团队协作能力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提升小学生的沟通交流和表达能力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激发小学生的创业意识和企业家精神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未来小学生创业素养的构成要素</a:t>
            </a:r>
            <a:endParaRPr altLang="en-US" dirty="0" lang="zh-CN"/>
          </a:p>
        </p:txBody>
      </p:sp>
      <p:sp>
        <p:nvSpPr>
          <p:cNvPr id="10490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创新思维和创造力</a:t>
            </a:r>
            <a:endParaRPr altLang="en-US" lang="zh-CN"/>
          </a:p>
        </p:txBody>
      </p:sp>
      <p:sp>
        <p:nvSpPr>
          <p:cNvPr id="1049124" name="矩形 31"/>
          <p:cNvSpPr/>
          <p:nvPr>
            <p:custDataLst>
              <p:tags r:id="rId1"/>
            </p:custDataLst>
          </p:nvPr>
        </p:nvSpPr>
        <p:spPr>
          <a:xfrm>
            <a:off x="608330" y="1931796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创新思维：小学生应具备独立思考、勇于探索的精神，不拘泥于传统思维模式，善于发现问题并提出解决方案。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"/>
          <p:cNvSpPr/>
          <p:nvPr>
            <p:custDataLst>
              <p:tags r:id="rId2"/>
            </p:custDataLst>
          </p:nvPr>
        </p:nvSpPr>
        <p:spPr>
          <a:xfrm>
            <a:off x="608330" y="3915173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创造力：小学生应具备创造力和想象力，能够进行创造性活动，不断开拓新的领域和可能性。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团队协作和沟通能力</a:t>
            </a:r>
            <a:endParaRPr altLang="en-US" lang="zh-CN"/>
          </a:p>
        </p:txBody>
      </p:sp>
      <p:sp>
        <p:nvSpPr>
          <p:cNvPr id="1049162" name="任意多边形 20"/>
          <p:cNvSpPr/>
          <p:nvPr>
            <p:custDataLst>
              <p:tags r:id="rId1"/>
            </p:custDataLst>
          </p:nvPr>
        </p:nvSpPr>
        <p:spPr>
          <a:xfrm rot="2700000">
            <a:off x="4129770" y="1288371"/>
            <a:ext cx="1331407" cy="133372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760933" y="3091121"/>
            <a:ext cx="2070890" cy="315852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团队协作：小学生需要学会与他人合作，共同完成任务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2"/>
          <p:cNvSpPr/>
          <p:nvPr>
            <p:custDataLst>
              <p:tags r:id="rId3"/>
            </p:custDataLst>
          </p:nvPr>
        </p:nvSpPr>
        <p:spPr>
          <a:xfrm>
            <a:off x="3898143" y="2699189"/>
            <a:ext cx="1796283" cy="12720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任意多边形 18"/>
          <p:cNvSpPr/>
          <p:nvPr>
            <p:custDataLst>
              <p:tags r:id="rId4"/>
            </p:custDataLst>
          </p:nvPr>
        </p:nvSpPr>
        <p:spPr>
          <a:xfrm rot="5400000">
            <a:off x="6724535" y="1288371"/>
            <a:ext cx="1331407" cy="133372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54339" y="3091121"/>
            <a:ext cx="2070890" cy="315852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沟通能力：小学生需要具备良好的口头和书面表达能力，能够清晰地表达自己的想法和观点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3"/>
          <p:cNvSpPr/>
          <p:nvPr>
            <p:custDataLst>
              <p:tags r:id="rId6"/>
            </p:custDataLst>
          </p:nvPr>
        </p:nvSpPr>
        <p:spPr>
          <a:xfrm>
            <a:off x="6491549" y="2699189"/>
            <a:ext cx="1796283" cy="12720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领导力和执行力</a:t>
            </a:r>
            <a:endParaRPr altLang="en-US" lang="zh-CN"/>
          </a:p>
        </p:txBody>
      </p:sp>
      <p:sp>
        <p:nvSpPr>
          <p:cNvPr id="1049208" name="矩形 15"/>
          <p:cNvSpPr/>
          <p:nvPr>
            <p:custDataLst>
              <p:tags r:id="rId1"/>
            </p:custDataLst>
          </p:nvPr>
        </p:nvSpPr>
        <p:spPr>
          <a:xfrm>
            <a:off x="722988" y="2252525"/>
            <a:ext cx="10744451" cy="94473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领导力：未来小学生需要具备领导能力，能够带领团队完成任务，发挥个人影响力。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任意多边形 17"/>
          <p:cNvSpPr/>
          <p:nvPr>
            <p:custDataLst>
              <p:tags r:id="rId2"/>
            </p:custDataLst>
          </p:nvPr>
        </p:nvSpPr>
        <p:spPr>
          <a:xfrm flipV="1">
            <a:off x="608330" y="2134283"/>
            <a:ext cx="1921723" cy="36189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任意多边形 18"/>
          <p:cNvSpPr/>
          <p:nvPr>
            <p:custDataLst>
              <p:tags r:id="rId3"/>
            </p:custDataLst>
          </p:nvPr>
        </p:nvSpPr>
        <p:spPr>
          <a:xfrm flipH="1">
            <a:off x="9656791" y="2954807"/>
            <a:ext cx="1921723" cy="36189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矩形 27"/>
          <p:cNvSpPr/>
          <p:nvPr>
            <p:custDataLst>
              <p:tags r:id="rId4"/>
            </p:custDataLst>
          </p:nvPr>
        </p:nvSpPr>
        <p:spPr>
          <a:xfrm>
            <a:off x="722988" y="4341458"/>
            <a:ext cx="10744451" cy="94473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执行力：小学生需要具备高效的执行力，能够快速、准确地完成目标任务，注重细节和时间管理。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任意多边形 29"/>
          <p:cNvSpPr/>
          <p:nvPr>
            <p:custDataLst>
              <p:tags r:id="rId5"/>
            </p:custDataLst>
          </p:nvPr>
        </p:nvSpPr>
        <p:spPr>
          <a:xfrm flipV="1">
            <a:off x="608330" y="4223216"/>
            <a:ext cx="1921723" cy="36189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任意多边形 30"/>
          <p:cNvSpPr/>
          <p:nvPr>
            <p:custDataLst>
              <p:tags r:id="rId6"/>
            </p:custDataLst>
          </p:nvPr>
        </p:nvSpPr>
        <p:spPr>
          <a:xfrm flipH="1">
            <a:off x="9656791" y="5043741"/>
            <a:ext cx="1921723" cy="36189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风险评估和管理能力</a:t>
            </a:r>
            <a:endParaRPr altLang="en-US" lang="zh-CN"/>
          </a:p>
        </p:txBody>
      </p:sp>
      <p:sp>
        <p:nvSpPr>
          <p:cNvPr id="104925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风险识别：能够准确判断创业过程中可能遇到的风险和挑战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风险评估：对风险进行量化和定性评估，确定风险大小和影响程度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风险应对：制定有效的策略和措施来应对和降低风险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风险管理：建立完善的风险管理体系，持续监控和调整风险管理策略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商业知识和实践能力</a:t>
            </a:r>
            <a:endParaRPr altLang="en-US" lang="zh-CN"/>
          </a:p>
        </p:txBody>
      </p:sp>
      <p:sp>
        <p:nvSpPr>
          <p:cNvPr id="1049312" name="矩形 5"/>
          <p:cNvSpPr/>
          <p:nvPr>
            <p:custDataLst>
              <p:tags r:id="rId1"/>
            </p:custDataLst>
          </p:nvPr>
        </p:nvSpPr>
        <p:spPr>
          <a:xfrm>
            <a:off x="862253" y="1298522"/>
            <a:ext cx="4895670" cy="49515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0"/>
          <p:cNvSpPr/>
          <p:nvPr>
            <p:custDataLst>
              <p:tags r:id="rId2"/>
            </p:custDataLst>
          </p:nvPr>
        </p:nvSpPr>
        <p:spPr>
          <a:xfrm>
            <a:off x="1532059" y="1289050"/>
            <a:ext cx="1005195" cy="52121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3"/>
            </p:custDataLst>
          </p:nvPr>
        </p:nvSpPr>
        <p:spPr>
          <a:xfrm>
            <a:off x="1155208" y="2659783"/>
            <a:ext cx="4309927" cy="261474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商业知识：了解基本的商业概念、原则和规律，如市场营销、财务管理等。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6"/>
          <p:cNvSpPr/>
          <p:nvPr>
            <p:custDataLst>
              <p:tags r:id="rId4"/>
            </p:custDataLst>
          </p:nvPr>
        </p:nvSpPr>
        <p:spPr>
          <a:xfrm>
            <a:off x="6427728" y="1298522"/>
            <a:ext cx="4895670" cy="49515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11"/>
          <p:cNvSpPr/>
          <p:nvPr>
            <p:custDataLst>
              <p:tags r:id="rId5"/>
            </p:custDataLst>
          </p:nvPr>
        </p:nvSpPr>
        <p:spPr>
          <a:xfrm>
            <a:off x="7135421" y="1289050"/>
            <a:ext cx="1005195" cy="52121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6"/>
            </p:custDataLst>
          </p:nvPr>
        </p:nvSpPr>
        <p:spPr>
          <a:xfrm>
            <a:off x="6720683" y="2659783"/>
            <a:ext cx="4309927" cy="261474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实践能力：通过实践和动手操作，培养解决问题的能力、创新能力和团队协作能力。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如何培养未来小学生的创业素养</a:t>
            </a:r>
            <a:endParaRPr altLang="en-US" dirty="0" lang="zh-CN"/>
          </a:p>
        </p:txBody>
      </p:sp>
      <p:sp>
        <p:nvSpPr>
          <p:cNvPr id="10493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家庭教育的引导和支持</a:t>
            </a:r>
            <a:endParaRPr altLang="en-US" lang="zh-CN"/>
          </a:p>
        </p:txBody>
      </p:sp>
      <p:sp>
        <p:nvSpPr>
          <p:cNvPr id="104940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培养孩子的创新意识和创造力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鼓励孩子尝试新事物和解决问题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教授孩子基本的商业知识和技能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引导孩子树立正确的价值观和人生观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学校教育的改革和创新</a:t>
            </a:r>
            <a:endParaRPr altLang="en-US" lang="zh-CN"/>
          </a:p>
        </p:txBody>
      </p:sp>
      <p:sp>
        <p:nvSpPr>
          <p:cNvPr id="104946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开展创业教育课程，引导学生了解创业知识，培养创业意识。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加强校企合作，为学生提供更多的实践机会和资源。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引入创新教育理念，注重培养学生的创新思维和创业精神。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加强实践教学，提高学生的动手能力和实践能力。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社会环境的营造和优化</a:t>
            </a:r>
            <a:endParaRPr altLang="en-US" lang="zh-CN"/>
          </a:p>
        </p:txBody>
      </p:sp>
      <p:sp>
        <p:nvSpPr>
          <p:cNvPr id="1049522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政府政策支持：制定有利于小学生创业素养培养的政策和措施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家庭教育：家长要鼓励孩子尝试创新和创业，培养其独立思考和解决问题的能力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学校教育改革：加强创业教育，培养小学生的创业意识和能力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社会氛围：营造鼓励创新、宽容失败的社会氛围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个人兴趣和特长的发掘和培养</a:t>
            </a:r>
            <a:endParaRPr altLang="en-US" lang="zh-CN"/>
          </a:p>
        </p:txBody>
      </p:sp>
      <p:sp>
        <p:nvSpPr>
          <p:cNvPr id="10496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鼓励小学生发现自己的兴趣和特长，并给予支持和引导。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鼓励小学生参加各种兴趣班和社团活动，拓展自己的技能和兴趣。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培养小学生的自主学习和自我管理能力，提高他们的综合素质。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培养小学生的创新思维和创造力，激发他们的探索精神。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培养未来小学生创业素养的挑战与对策</a:t>
            </a:r>
            <a:endParaRPr altLang="en-US" dirty="0" lang="zh-CN"/>
          </a:p>
        </p:txBody>
      </p:sp>
      <p:sp>
        <p:nvSpPr>
          <p:cNvPr id="10496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挑战：教育观念的转变、教育资源的配置、教育方法的创新等</a:t>
            </a:r>
            <a:endParaRPr altLang="en-US" lang="zh-CN"/>
          </a:p>
        </p:txBody>
      </p:sp>
      <p:sp>
        <p:nvSpPr>
          <p:cNvPr id="104972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教育观念的转变：从应试教育向素质教育转变，注重培养学生的创新精神和实践能力。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教育资源的配置：优化教育资源分配，提高教育投入，为学生提供更多的实践机会和优质教育资源。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教育方法的创新：采用多元化的教学方法，如项目式学习、翻转课堂等，激发学生的学习兴趣和创造力。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教师素质的提升：加强教师培训和交流，提高教师的创新意识和实践能力，为学生提供更好的指导。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对策：加强政策引导、提高教师素质、开展实践活动等</a:t>
            </a:r>
            <a:endParaRPr altLang="en-US" lang="zh-CN"/>
          </a:p>
        </p:txBody>
      </p:sp>
      <p:sp>
        <p:nvSpPr>
          <p:cNvPr id="1049780" name="任意多边形 20"/>
          <p:cNvSpPr/>
          <p:nvPr>
            <p:custDataLst>
              <p:tags r:id="rId1"/>
            </p:custDataLst>
          </p:nvPr>
        </p:nvSpPr>
        <p:spPr>
          <a:xfrm rot="2700000">
            <a:off x="2833124" y="1289050"/>
            <a:ext cx="1331611" cy="133392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2463565" y="3091497"/>
            <a:ext cx="2071206" cy="315901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加强政策引导：政府应出台相关政策，鼓励小学生参与创业活动，并提供必要的资金和资源支持。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2"/>
          <p:cNvSpPr/>
          <p:nvPr>
            <p:custDataLst>
              <p:tags r:id="rId3"/>
            </p:custDataLst>
          </p:nvPr>
        </p:nvSpPr>
        <p:spPr>
          <a:xfrm>
            <a:off x="2600966" y="2699602"/>
            <a:ext cx="1796556" cy="1272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任意多边形 18"/>
          <p:cNvSpPr/>
          <p:nvPr>
            <p:custDataLst>
              <p:tags r:id="rId4"/>
            </p:custDataLst>
          </p:nvPr>
        </p:nvSpPr>
        <p:spPr>
          <a:xfrm rot="5400000">
            <a:off x="5427483" y="1289050"/>
            <a:ext cx="1331611" cy="133392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5057247" y="3091497"/>
            <a:ext cx="2071206" cy="315901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提高教师素质：教师是培养小学生创业素养的关键因素，应加强对教师的培训和引导，提高其创业教育的能力和素质。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3"/>
          <p:cNvSpPr/>
          <p:nvPr>
            <p:custDataLst>
              <p:tags r:id="rId6"/>
            </p:custDataLst>
          </p:nvPr>
        </p:nvSpPr>
        <p:spPr>
          <a:xfrm>
            <a:off x="5194648" y="2699602"/>
            <a:ext cx="1796556" cy="1272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8020489" y="1289050"/>
            <a:ext cx="1331611" cy="133392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7650930" y="3091497"/>
            <a:ext cx="2071206" cy="315901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开展实践活动：通过组织各种实践活动，如创业计划大赛、创新创意比赛等，让小学生在实践中学习和成长，培养其创业意识和能力。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4"/>
          <p:cNvSpPr/>
          <p:nvPr>
            <p:custDataLst>
              <p:tags r:id="rId9"/>
            </p:custDataLst>
          </p:nvPr>
        </p:nvSpPr>
        <p:spPr>
          <a:xfrm>
            <a:off x="7787653" y="2699602"/>
            <a:ext cx="1796556" cy="127224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未来小学生创业素养培养的展望</a:t>
            </a:r>
            <a:endParaRPr altLang="en-US" dirty="0" lang="zh-CN"/>
          </a:p>
        </p:txBody>
      </p:sp>
      <p:sp>
        <p:nvSpPr>
          <p:cNvPr id="10498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未来社会对创业素养的需求趋势</a:t>
            </a:r>
            <a:endParaRPr altLang="en-US" lang="zh-CN"/>
          </a:p>
        </p:txBody>
      </p:sp>
      <p:sp>
        <p:nvSpPr>
          <p:cNvPr id="1049880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创新思维：未来社会需要具备独立思考和解决问题的能力，能够提出新颖的创意和解决方案。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团队协作：未来社会需要具备团队合作和领导能力，能够有效地与他人合作完成任务。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创业精神：未来社会需要具备冒险精神和坚韧不拔的毅力，能够面对挑战和失败。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跨学科知识：未来社会需要具备跨学科的知识和技能，能够综合运用不同领域的知识解决问题。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小学生创业素养培养的发展方向和前景</a:t>
            </a:r>
            <a:endParaRPr altLang="en-US" lang="zh-CN"/>
          </a:p>
        </p:txBody>
      </p:sp>
      <p:sp>
        <p:nvSpPr>
          <p:cNvPr id="104993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培养实践能力：通过实践活动，让小学生亲身体验创业的过程，培养实践能力。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培养团队合作能力：通过团队合作，让小学生学会协作和沟通，培养团队合作能力。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培养创新思维：鼓励小学生发挥想象力，尝试新事物，培养创新思维。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培养创业意识：通过教育引导，让小学生了解创业的概念和意义，培养创业意识。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99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09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2024-01-05T06:34:23Z</dcterms:created>
  <dcterms:modified xsi:type="dcterms:W3CDTF">2024-01-05T06:34:23Z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c1822a35961c4faab95ab2cb42feccde_21</vt:lpwstr>
  </property>
</Properties>
</file>