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367" r:id="rId1"/>
    <p:sldMasterId id="2147500404" r:id="rId2"/>
  </p:sldMasterIdLst>
  <p:notesMasterIdLst>
    <p:notesMasterId r:id="rId3"/>
  </p:notesMasterIdLst>
  <p:sldIdLst>
    <p:sldId id="8066" r:id="rId4"/>
    <p:sldId id="8070" r:id="rId5"/>
    <p:sldId id="8073" r:id="rId6"/>
    <p:sldId id="8076" r:id="rId7"/>
    <p:sldId id="8082" r:id="rId9"/>
    <p:sldId id="8085" r:id="rId10"/>
    <p:sldId id="8088" r:id="rId11"/>
    <p:sldId id="8091" r:id="rId12"/>
    <p:sldId id="8094" r:id="rId13"/>
    <p:sldId id="8100" r:id="rId15"/>
    <p:sldId id="8103" r:id="rId16"/>
    <p:sldId id="8106" r:id="rId17"/>
    <p:sldId id="8109" r:id="rId18"/>
    <p:sldId id="8112" r:id="rId19"/>
    <p:sldId id="8118" r:id="rId21"/>
    <p:sldId id="8121" r:id="rId22"/>
    <p:sldId id="8124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368" r:id="rId1"/>
    <p:sldLayoutId id="2147500369" r:id="rId2"/>
    <p:sldLayoutId id="2147500370" r:id="rId3"/>
    <p:sldLayoutId id="2147500371" r:id="rId4"/>
    <p:sldLayoutId id="2147500372" r:id="rId5"/>
    <p:sldLayoutId id="2147500373" r:id="rId6"/>
    <p:sldLayoutId id="2147500374" r:id="rId7"/>
    <p:sldLayoutId id="2147500375" r:id="rId8"/>
    <p:sldLayoutId id="2147500376" r:id="rId9"/>
    <p:sldLayoutId id="2147500377" r:id="rId10"/>
    <p:sldLayoutId id="21475003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0405" r:id="rId1"/>
    <p:sldLayoutId id="2147500406" r:id="rId2"/>
    <p:sldLayoutId id="2147500407" r:id="rId3"/>
    <p:sldLayoutId id="2147500408" r:id="rId4"/>
    <p:sldLayoutId id="2147500409" r:id="rId5"/>
    <p:sldLayoutId id="2147500410" r:id="rId6"/>
    <p:sldLayoutId id="2147500411" r:id="rId7"/>
    <p:sldLayoutId id="2147500412" r:id="rId8"/>
    <p:sldLayoutId id="2147500413" r:id="rId9"/>
    <p:sldLayoutId id="2147500414" r:id="rId10"/>
    <p:sldLayoutId id="21475004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tags" Target="../tags/tag248.xml"/><Relationship Id="rId18" Type="http://schemas.openxmlformats.org/officeDocument/2006/relationships/tags" Target="../tags/tag249.xml"/><Relationship Id="rId19" Type="http://schemas.openxmlformats.org/officeDocument/2006/relationships/tags" Target="../tags/tag250.xml"/><Relationship Id="rId20" Type="http://schemas.openxmlformats.org/officeDocument/2006/relationships/tags" Target="../tags/tag251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建筑行业2024工作总结及工作展望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1701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2"/>
          <p:cNvSpPr txBox="1"/>
          <p:nvPr>
            <p:custDataLst>
              <p:tags r:id="rId4"/>
            </p:custDataLst>
          </p:nvPr>
        </p:nvSpPr>
        <p:spPr>
          <a:xfrm>
            <a:off x="5483225" y="365252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4" name="文本框 8"/>
          <p:cNvSpPr txBox="1"/>
          <p:nvPr>
            <p:custDataLst>
              <p:tags r:id="rId5"/>
            </p:custDataLst>
          </p:nvPr>
        </p:nvSpPr>
        <p:spPr>
          <a:xfrm>
            <a:off x="5483225" y="267716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9"/>
          <p:cNvSpPr txBox="1"/>
          <p:nvPr>
            <p:custDataLst>
              <p:tags r:id="rId6"/>
            </p:custDataLst>
          </p:nvPr>
        </p:nvSpPr>
        <p:spPr>
          <a:xfrm>
            <a:off x="5483225" y="462788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8" name="文本框 10"/>
          <p:cNvSpPr txBox="1"/>
          <p:nvPr>
            <p:custDataLst>
              <p:tags r:id="rId7"/>
            </p:custDataLst>
          </p:nvPr>
        </p:nvSpPr>
        <p:spPr>
          <a:xfrm>
            <a:off x="7139940" y="1837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8"/>
            </p:custDataLst>
          </p:nvPr>
        </p:nvSpPr>
        <p:spPr>
          <a:xfrm>
            <a:off x="7139940" y="374396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工作展望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2" name="文本框 15"/>
          <p:cNvSpPr txBox="1"/>
          <p:nvPr>
            <p:custDataLst>
              <p:tags r:id="rId9"/>
            </p:custDataLst>
          </p:nvPr>
        </p:nvSpPr>
        <p:spPr>
          <a:xfrm>
            <a:off x="7139940" y="279082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工作总结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0"/>
            </p:custDataLst>
          </p:nvPr>
        </p:nvSpPr>
        <p:spPr>
          <a:xfrm>
            <a:off x="7139940" y="469773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总结与展望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2545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5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634355" y="349821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26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634355" y="445135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540448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2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8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2024年建筑行业整体情况</a:t>
            </a:r>
            <a:endParaRPr altLang="en-US" lang="zh-CN"/>
          </a:p>
        </p:txBody>
      </p:sp>
      <p:sp>
        <p:nvSpPr>
          <p:cNvPr id="10490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政策环境：政府出台一系列政策，推动建筑行业高质量发展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行业规模：建筑行业规模持续扩大，产值稳步增长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发展趋势：绿色建筑、智能建造等成为行业发展趋势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市场竞争：市场竞争激烈，企业间竞争加剧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行业发展趋势和特点</a:t>
            </a:r>
            <a:endParaRPr altLang="en-US" lang="zh-CN"/>
          </a:p>
        </p:txBody>
      </p:sp>
      <p:sp>
        <p:nvSpPr>
          <p:cNvPr id="104915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建筑行业规模不断扩大，成为国民经济的重要支柱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建筑行业技术不断创新，智能化、绿色化、工业化成为趋势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建筑行业市场竞争激烈，企业需要不断提升自身实力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建筑行业政策法规不断完善，为行业发展提供有力保障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建筑行业面临的挑战和机遇</a:t>
            </a:r>
            <a:endParaRPr altLang="en-US" lang="zh-CN"/>
          </a:p>
        </p:txBody>
      </p:sp>
      <p:sp>
        <p:nvSpPr>
          <p:cNvPr id="1049216" name="正文"/>
          <p:cNvSpPr txBox="1"/>
          <p:nvPr>
            <p:custDataLst>
              <p:tags r:id="rId1"/>
            </p:custDataLst>
          </p:nvPr>
        </p:nvSpPr>
        <p:spPr>
          <a:xfrm>
            <a:off x="2535062" y="4382505"/>
            <a:ext cx="8819621" cy="9185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以上内容仅供参考，具体内容可以根据您的需求进行调整优化。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"/>
            </p:custDataLst>
          </p:nvPr>
        </p:nvSpPr>
        <p:spPr>
          <a:xfrm>
            <a:off x="2535062" y="2852418"/>
            <a:ext cx="8819621" cy="9185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单击此处添加正文，文字是您思想的提炼，请言简意赅的阐述您的观点。单击此处添加正文，文字是您思想的提炼，请言简意赅的阐述您的观点。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20" name="标题"/>
          <p:cNvSpPr txBox="1"/>
          <p:nvPr>
            <p:custDataLst>
              <p:tags r:id="rId3"/>
            </p:custDataLst>
          </p:nvPr>
        </p:nvSpPr>
        <p:spPr>
          <a:xfrm>
            <a:off x="2535062" y="3774530"/>
            <a:ext cx="8818738" cy="532089"/>
          </a:xfrm>
          <a:prstGeom prst="rect"/>
          <a:noFill/>
        </p:spPr>
        <p:txBody>
          <a:bodyPr anchor="b" anchorCtr="0" bIns="0" lIns="0" rIns="0" rtlCol="0" tIns="0" wrap="square">
            <a:normAutofit fontScale="95556"/>
          </a:bodyPr>
          <a:p>
            <a:pPr algn="just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2"/>
                </a:solidFill>
                <a:latin typeface="+mj-ea"/>
                <a:ea typeface="+mj-ea"/>
                <a:sym typeface="+mn-ea"/>
              </a:rPr>
              <a:t>机遇：城市化进程加速、基础设施建设需求增加、绿色建筑和智能建筑发展前景广阔等。  以上内容仅供参考，具体内容可以根据您的需求进行调整优化。</a:t>
            </a:r>
            <a:endParaRPr altLang="en-US" b="1" dirty="0" lang="zh-CN" spc="300">
              <a:solidFill>
                <a:schemeClr val="accent2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22" name="标题"/>
          <p:cNvSpPr txBox="1"/>
          <p:nvPr>
            <p:custDataLst>
              <p:tags r:id="rId4"/>
            </p:custDataLst>
          </p:nvPr>
        </p:nvSpPr>
        <p:spPr>
          <a:xfrm>
            <a:off x="2535062" y="2241795"/>
            <a:ext cx="8818738" cy="532089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挑战：市场竞争激烈、原材料价格波动、劳动力成本上升、环保要求提高等。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24" name="序号"/>
          <p:cNvSpPr txBox="1"/>
          <p:nvPr>
            <p:custDataLst>
              <p:tags r:id="rId5"/>
            </p:custDataLst>
          </p:nvPr>
        </p:nvSpPr>
        <p:spPr>
          <a:xfrm>
            <a:off x="838200" y="3938657"/>
            <a:ext cx="1055549" cy="1055549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2">
                        <a:lumMod val="80000"/>
                        <a:lumOff val="20000"/>
                      </a:schemeClr>
                    </a:gs>
                    <a:gs pos="100000">
                      <a:schemeClr val="accent2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02</a:t>
            </a:r>
            <a:endParaRPr altLang="zh-CN" b="1" dirty="0" sz="2800" lang="en-US" spc="130">
              <a:gradFill>
                <a:gsLst>
                  <a:gs pos="0">
                    <a:schemeClr val="accent2">
                      <a:lumMod val="80000"/>
                      <a:lumOff val="20000"/>
                    </a:schemeClr>
                  </a:gs>
                  <a:gs pos="100000">
                    <a:schemeClr val="accent2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49226" name="序号"/>
          <p:cNvSpPr txBox="1"/>
          <p:nvPr>
            <p:custDataLst>
              <p:tags r:id="rId6"/>
            </p:custDataLst>
          </p:nvPr>
        </p:nvSpPr>
        <p:spPr>
          <a:xfrm>
            <a:off x="838200" y="2414746"/>
            <a:ext cx="1055549" cy="1055549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1">
                        <a:lumMod val="80000"/>
                        <a:lumOff val="20000"/>
                      </a:schemeClr>
                    </a:gs>
                    <a:gs pos="100000">
                      <a:schemeClr val="accent1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01</a:t>
            </a:r>
            <a:endParaRPr altLang="zh-CN" b="1" dirty="0" sz="2800" lang="en-US" spc="130">
              <a:gradFill>
                <a:gsLst>
                  <a:gs pos="0">
                    <a:schemeClr val="accent1">
                      <a:lumMod val="80000"/>
                      <a:lumOff val="20000"/>
                    </a:schemeClr>
                  </a:gs>
                  <a:gs pos="100000">
                    <a:schemeClr val="accent1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3145795" name="直接连接符 5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154746" y="2397980"/>
            <a:ext cx="0" cy="1066826"/>
          </a:xfrm>
          <a:prstGeom prst="line"/>
          <a:ln w="31750">
            <a:gradFill>
              <a:gsLst>
                <a:gs pos="0">
                  <a:schemeClr val="accent1">
                    <a:lumMod val="80000"/>
                    <a:lumOff val="20000"/>
                  </a:schemeClr>
                </a:gs>
                <a:gs pos="100000">
                  <a:schemeClr val="accent1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97" name="直接连接符 2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54746" y="3940421"/>
            <a:ext cx="0" cy="1066826"/>
          </a:xfrm>
          <a:prstGeom prst="line"/>
          <a:ln w="31750">
            <a:gradFill>
              <a:gsLst>
                <a:gs pos="0">
                  <a:schemeClr val="accent2">
                    <a:lumMod val="80000"/>
                    <a:lumOff val="20000"/>
                  </a:schemeClr>
                </a:gs>
                <a:gs pos="100000">
                  <a:schemeClr val="accent2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建筑行业在国民经济中的地位和作用</a:t>
            </a:r>
            <a:endParaRPr altLang="en-US" lang="zh-CN"/>
          </a:p>
        </p:txBody>
      </p:sp>
      <p:sp>
        <p:nvSpPr>
          <p:cNvPr id="10492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建筑行业是国民经济的重要支柱之一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建筑行业对经济增长的贡献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建筑行业对就业的拉动作用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建筑行业对其他行业的带动作用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3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工作展望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建筑行业未来发展趋势预测</a:t>
            </a:r>
            <a:endParaRPr altLang="en-US" lang="zh-CN"/>
          </a:p>
        </p:txBody>
      </p:sp>
      <p:sp>
        <p:nvSpPr>
          <p:cNvPr id="10494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数字化：数字化技术将为建筑行业带来更多的创新和变革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可持续性：建筑行业将更加注重可持续性发展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绿色建筑：随着环保意识的提高，绿色建筑将成为主流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智能化：建筑行业将更加注重智能化技术的应用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建筑行业未来发展重点领域</a:t>
            </a:r>
            <a:endParaRPr altLang="en-US" lang="zh-CN"/>
          </a:p>
        </p:txBody>
      </p:sp>
      <p:sp>
        <p:nvSpPr>
          <p:cNvPr id="10494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绿色建筑：随着环保意识的提高，绿色建筑将成为未来建筑行业的重要发展方向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智能化建筑：随着科技的发展，智能化建筑将成为提高建筑效率和质量的重要手段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可持续建筑：可持续建筑将成为未来建筑行业的重要发展方向，包括节能、环保、可再生能源等方面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城市更新：随着城市化的加速，城市更新将成为未来建筑行业的重要发展方向，包括旧城改造、城市更新等方面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建筑行业未来发展面临的挑战和机遇</a:t>
            </a:r>
            <a:endParaRPr altLang="en-US" lang="zh-CN"/>
          </a:p>
        </p:txBody>
      </p:sp>
      <p:sp>
        <p:nvSpPr>
          <p:cNvPr id="104953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altLang="en-US" lang="zh-CN"/>
              <a:t>环保要求提高：随着环保意识的增强，建筑行业需要更加注重环保设计和施工，提高资源利用效率。</a:t>
            </a:r>
            <a:endParaRPr altLang="en-US" lang="zh-CN"/>
          </a:p>
          <a:p>
            <a:r>
              <a:rPr altLang="en-US" lang="zh-CN"/>
              <a:t>技术创新：随着科技的不断进步，建筑行业需要不断引进新技术、新材料和新工艺，提高建筑质量和效率。</a:t>
            </a:r>
            <a:endParaRPr altLang="en-US" lang="zh-CN"/>
          </a:p>
          <a:p>
            <a:r>
              <a:rPr altLang="en-US" lang="zh-CN"/>
              <a:t>市场竞争加剧：随着建筑市场的不断扩大，竞争也日益激烈，建筑企业需要不断提高自身实力和服务水平。</a:t>
            </a:r>
            <a:endParaRPr altLang="en-US" lang="zh-CN"/>
          </a:p>
          <a:p>
            <a:r>
              <a:rPr altLang="en-US" lang="zh-CN"/>
              <a:t>人才短缺：建筑行业需要大量的人才支持，但目前市场上人才短缺，需要加强人才培养和引进。  建筑行业未来发展面临的机遇</a:t>
            </a:r>
            <a:endParaRPr altLang="en-US" lang="zh-CN"/>
          </a:p>
          <a:p>
            <a:pPr lvl="1"/>
            <a:r>
              <a:rPr altLang="en-US" lang="zh-CN"/>
              <a:t>建筑行业未来发展面临的机遇</a:t>
            </a:r>
            <a:endParaRPr altLang="en-US" lang="zh-CN"/>
          </a:p>
          <a:p>
            <a:r>
              <a:rPr altLang="en-US" lang="zh-CN"/>
              <a:t>城市化进程加速：随着城市化进程的加速，建筑行业将迎来更多的发展机遇。</a:t>
            </a:r>
            <a:endParaRPr altLang="en-US" lang="zh-CN"/>
          </a:p>
          <a:p>
            <a:r>
              <a:rPr altLang="en-US" lang="zh-CN"/>
              <a:t>绿色建筑和可持续发展：随着环保意识的提高，绿色建筑和可持续发展将成为建筑行业的重要发展方向。</a:t>
            </a:r>
            <a:endParaRPr altLang="en-US" lang="zh-CN"/>
          </a:p>
          <a:p>
            <a:r>
              <a:rPr altLang="en-US" lang="zh-CN"/>
              <a:t>新材料和新工艺的应用：随着新材料和新工艺的不断涌现，建筑行业将有更多的选择和应用空间。</a:t>
            </a:r>
            <a:endParaRPr altLang="en-US" lang="zh-CN"/>
          </a:p>
          <a:p>
            <a:r>
              <a:rPr altLang="en-US" lang="zh-CN"/>
              <a:t>数字化和智能化技术的应用：数字化和智能化技术的应用将提高建筑行业的生产效率和质量水平。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建筑行业未来发展政策建议</a:t>
            </a:r>
            <a:endParaRPr altLang="en-US" lang="zh-CN"/>
          </a:p>
        </p:txBody>
      </p:sp>
      <p:sp>
        <p:nvSpPr>
          <p:cNvPr id="10495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促进产业升级：鼓励建筑企业加强内部管理和技术创新，提高产业附加值和竞争力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推动绿色建筑发展：鼓励采用节能、环保、可再生等绿色建筑材料和技术，提高建筑行业的环保水平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加强科技创新：加大对建筑行业科技创新的投入和支持，推动数字化、智能化、工业化等技术在建筑行业的应用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加强人才培养：加大对建筑行业人才培养的投入和支持，提高从业人员的素质和能力水平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5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对建筑行业2024年工作的评价与反思</a:t>
            </a:r>
            <a:endParaRPr altLang="en-US" lang="zh-CN"/>
          </a:p>
        </p:txBody>
      </p:sp>
      <p:sp>
        <p:nvSpPr>
          <p:cNvPr id="10497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行业问题与解决方案：分析建筑行业存在的问题，并提出相应的解决方案和发展建议。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行业发展趋势：分析建筑行业的发展趋势，包括市场需求、竞争态势、技术创新等方面。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行业挑战与机遇：探讨建筑行业面临的挑战和机遇，如政策环境、市场需求变化、技术创新等。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行业前景展望：展望建筑行业的未来发展趋势，包括市场规模、技术创新、政策环境等方面。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对建筑行业未来发展的展望与期待</a:t>
            </a:r>
            <a:endParaRPr altLang="en-US" lang="zh-CN"/>
          </a:p>
        </p:txBody>
      </p:sp>
      <p:sp>
        <p:nvSpPr>
          <p:cNvPr id="1049818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20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51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22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绿色建筑与可持续发展：随着环保意识的提高，建筑行业将更加注重绿色建筑和可持续发展，推动建筑行业向更加环保、高效的方向发展。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2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826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28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53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30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数字化与智能化：随着科技的不断发展，数字化和智能化将成为建筑行业的重要趋势。通过数字化和智能化的技术手段，提高建筑行业的生产效率和质量。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3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834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36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55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38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新型建筑材料的应用：随着新型建筑材料的不断涌现，未来建筑行业将更加注重新型建筑材料的应用，提高建筑物的性能和安全性。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4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842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44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57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46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建筑行业与其他行业的融合：未来建筑行业将更加注重与其他行业的融合，如与互联网、人工智能等领域的融合，推动建筑行业的创新和发展。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4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4989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89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4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4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1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3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2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4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2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1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VALUE" val="16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3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2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VALUE" val="16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4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1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2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3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4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SLIDE_ID" val="custom20231224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61_1*l_h_f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61_1*l_h_f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61_1*l_h_a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6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61_1*l_h_a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061_1*l_h_i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2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6,&quot;pos&quot;:0,&quot;transparency&quot;:0},{&quot;brightness&quot;:0.20000000298023224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061_1*l_h_i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61_1*l_h_i*1_1_2"/>
  <p:tag name="KSO_WM_TEMPLATE_CATEGORY" val="diagram"/>
  <p:tag name="KSO_WM_TEMPLATE_INDEX" val="20231061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5,&quot;pos&quot;:1,&quot;transparency&quot;:0},{&quot;brightness&quot;:0.20000000298023224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61_1*l_h_i*1_2_2"/>
  <p:tag name="KSO_WM_TEMPLATE_CATEGORY" val="diagram"/>
  <p:tag name="KSO_WM_TEMPLATE_INDEX" val="20231061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6,&quot;pos&quot;:1,&quot;transparency&quot;:0},{&quot;brightness&quot;:0.20000000298023224,&quot;colorType&quot;:1,&quot;foreColorIndex&quot;:6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55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2023-12-17T13:48:40Z</dcterms:created>
  <dcterms:modified xsi:type="dcterms:W3CDTF">2023-12-17T13:48:40Z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f32f9bbdeed246179b5e1ad8a7f0c33d_21</vt:lpwstr>
  </property>
</Properties>
</file>