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871" r:id="rId1"/>
    <p:sldMasterId id="2147488908" r:id="rId2"/>
  </p:sldMasterIdLst>
  <p:notesMasterIdLst>
    <p:notesMasterId r:id="rId3"/>
  </p:notesMasterIdLst>
  <p:sldIdLst>
    <p:sldId id="2707" r:id="rId4"/>
    <p:sldId id="2712" r:id="rId5"/>
    <p:sldId id="2717" r:id="rId6"/>
    <p:sldId id="2722" r:id="rId7"/>
    <p:sldId id="2729" r:id="rId9"/>
    <p:sldId id="2732" r:id="rId10"/>
    <p:sldId id="2735" r:id="rId11"/>
    <p:sldId id="2739" r:id="rId12"/>
    <p:sldId id="2746" r:id="rId14"/>
    <p:sldId id="2749" r:id="rId15"/>
    <p:sldId id="2752" r:id="rId16"/>
    <p:sldId id="2756" r:id="rId17"/>
    <p:sldId id="2763" r:id="rId19"/>
    <p:sldId id="2766" r:id="rId20"/>
    <p:sldId id="2769" r:id="rId21"/>
    <p:sldId id="2773" r:id="rId22"/>
    <p:sldId id="2780" r:id="rId24"/>
    <p:sldId id="2783" r:id="rId25"/>
    <p:sldId id="2786" r:id="rId26"/>
    <p:sldId id="2790" r:id="rId27"/>
    <p:sldId id="2797" r:id="rId29"/>
    <p:sldId id="2800" r:id="rId30"/>
    <p:sldId id="2803" r:id="rId31"/>
    <p:sldId id="280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72" r:id="rId1"/>
    <p:sldLayoutId id="2147488873" r:id="rId2"/>
    <p:sldLayoutId id="2147488874" r:id="rId3"/>
    <p:sldLayoutId id="2147488875" r:id="rId4"/>
    <p:sldLayoutId id="2147488876" r:id="rId5"/>
    <p:sldLayoutId id="2147488877" r:id="rId6"/>
    <p:sldLayoutId id="2147488878" r:id="rId7"/>
    <p:sldLayoutId id="2147488879" r:id="rId8"/>
    <p:sldLayoutId id="2147488880" r:id="rId9"/>
    <p:sldLayoutId id="2147488881" r:id="rId10"/>
    <p:sldLayoutId id="21474888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909" r:id="rId1"/>
    <p:sldLayoutId id="2147488910" r:id="rId2"/>
    <p:sldLayoutId id="2147488911" r:id="rId3"/>
    <p:sldLayoutId id="2147488912" r:id="rId4"/>
    <p:sldLayoutId id="2147488913" r:id="rId5"/>
    <p:sldLayoutId id="2147488914" r:id="rId6"/>
    <p:sldLayoutId id="2147488915" r:id="rId7"/>
    <p:sldLayoutId id="2147488916" r:id="rId8"/>
    <p:sldLayoutId id="2147488917" r:id="rId9"/>
    <p:sldLayoutId id="2147488918" r:id="rId10"/>
    <p:sldLayoutId id="21474889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全球购行业工作总结与展望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全球购行业概述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全球购行业工作总结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全球购行业市场分析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全球购行业发展趋势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全球购行业未来展望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全球购行业概述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5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全球购行业的定义和范围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全球购行业的发展历程和阶段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全球购行业的市场规模和增长趋势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全球购行业的主要参与者和竞争格局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63750"/>
          </a:bodyPr>
          <a:p>
            <a:r>
              <a:rPr altLang="en-US" lang="zh-CN"/>
              <a:t>主要参与者：跨境电商平台、品牌商、供应商、物流公司等</a:t>
            </a:r>
            <a:endParaRPr altLang="en-US" lang="zh-CN"/>
          </a:p>
          <a:p>
            <a:r>
              <a:rPr altLang="en-US" lang="zh-CN"/>
              <a:t>商业模式：跨境电商平台通过与品牌商、供应商合作，将商品销售给全球消费者，并利用物流公司进行配送  主要参与者与商业模式</a:t>
            </a:r>
            <a:endParaRPr altLang="en-US" lang="zh-CN"/>
          </a:p>
          <a:p>
            <a:pPr lvl="1"/>
            <a:r>
              <a:rPr altLang="en-US" lang="zh-CN"/>
              <a:t>主要参与者与商业模式</a:t>
            </a:r>
            <a:endParaRPr altLang="en-US" lang="zh-CN"/>
          </a:p>
          <a:p>
            <a:r>
              <a:rPr altLang="en-US" lang="zh-CN"/>
              <a:t>主要参与者：全球购平台、品牌商、供应商、物流公司等</a:t>
            </a:r>
            <a:endParaRPr altLang="en-US" lang="zh-CN"/>
          </a:p>
          <a:p>
            <a:r>
              <a:rPr altLang="en-US" lang="zh-CN"/>
              <a:t>商业模式：全球购平台通过与品牌商、供应商合作，将商品销售给全球消费者，并利用物流公司进行配送  主要参与者与商业模式</a:t>
            </a:r>
            <a:endParaRPr altLang="en-US" lang="zh-CN"/>
          </a:p>
          <a:p>
            <a:pPr lvl="1"/>
            <a:r>
              <a:rPr altLang="en-US" lang="zh-CN"/>
              <a:t>主要参与者与商业模式</a:t>
            </a:r>
            <a:endParaRPr altLang="en-US" lang="zh-CN"/>
          </a:p>
          <a:p>
            <a:r>
              <a:rPr altLang="en-US" lang="zh-CN"/>
              <a:t>主要参与者：跨境电商、品牌商、供应商、物流公司等</a:t>
            </a:r>
            <a:endParaRPr altLang="en-US" lang="zh-CN"/>
          </a:p>
          <a:p>
            <a:r>
              <a:rPr altLang="en-US" lang="zh-CN"/>
              <a:t>商业模式：跨境电商通过与品牌商、供应商合作，将商品销售给全球消费者，并利用物流公司进行配送  主要参与者与商业模式</a:t>
            </a:r>
            <a:endParaRPr altLang="en-US" lang="zh-CN"/>
          </a:p>
          <a:p>
            <a:pPr lvl="1"/>
            <a:r>
              <a:rPr altLang="en-US" lang="zh-CN"/>
              <a:t>主要参与者与商业模式</a:t>
            </a:r>
            <a:endParaRPr altLang="en-US" lang="zh-CN"/>
          </a:p>
          <a:p>
            <a:r>
              <a:rPr altLang="en-US" lang="zh-CN"/>
              <a:t>主要参与者：全球购平台、品牌商、供应商、物流公司等</a:t>
            </a:r>
            <a:endParaRPr altLang="en-US" lang="zh-CN"/>
          </a:p>
          <a:p>
            <a:r>
              <a:rPr altLang="en-US" lang="zh-CN"/>
              <a:t>商业模式：全球购平台通过与品牌商、供应商合作，将商品销售给全球消费者，并利用物流公司进行配送</a:t>
            </a:r>
            <a:endParaRPr altLang="en-US" lang="zh-CN"/>
          </a:p>
        </p:txBody>
      </p:sp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主要参与者与商业模式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5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行业发展趋势：未来几年市场规模预测、增长趋势预测等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全球购行业规模：市场规模、交易额、用户数量等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增长趋势：增长率、增长率排名、增长驱动因素等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行业挑战与机遇：行业面临的挑战、机遇以及未来发展方向等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全球购行业工作总结</a:t>
            </a:r>
            <a:endParaRPr altLang="en-US" lang="zh-CN"/>
          </a:p>
        </p:txBody>
      </p:sp>
      <p:sp>
        <p:nvSpPr>
          <p:cNvPr id="104911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行业工作亮点与成果</a:t>
            </a:r>
            <a:endParaRPr altLang="en-US" lang="zh-CN"/>
          </a:p>
        </p:txBody>
      </p:sp>
      <p:sp>
        <p:nvSpPr>
          <p:cNvPr id="104918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全球购行业规模迅速扩大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跨境电商合作模式不断创新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政策支持力度加大，推动行业发展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0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行业品牌影响力不断提升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行业工作挑战与解决方案</a:t>
            </a:r>
            <a:endParaRPr altLang="en-US" lang="zh-CN"/>
          </a:p>
        </p:txBody>
      </p:sp>
      <p:sp>
        <p:nvSpPr>
          <p:cNvPr id="104924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行业挑战：商品品质难以保证、售后服务不到位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行业挑战：跨境物流成本高、时间长、海关监管严格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解决方案：优化供应链、提高物流效率、加强与政府部门的沟通合作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解决方案：建立严格的采购和质检流程、加强售后服务和消费者权益保护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行业工作未来展望</a:t>
            </a:r>
            <a:endParaRPr altLang="en-US" lang="zh-CN"/>
          </a:p>
        </p:txBody>
      </p:sp>
      <p:sp>
        <p:nvSpPr>
          <p:cNvPr id="104930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未来工作重点与目标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全球购行业发展趋势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行业面临的挑战与机遇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行业发展的前景与展望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全球购行业市场分析</a:t>
            </a:r>
            <a:endParaRPr altLang="en-US" lang="zh-CN"/>
          </a:p>
        </p:txBody>
      </p:sp>
      <p:sp>
        <p:nvSpPr>
          <p:cNvPr id="10493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436" name="圆角矩形 30"/>
          <p:cNvSpPr/>
          <p:nvPr>
            <p:custDataLst>
              <p:tags r:id="rId1"/>
            </p:custDataLst>
          </p:nvPr>
        </p:nvSpPr>
        <p:spPr>
          <a:xfrm>
            <a:off x="2384786" y="1452880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38" name="圆角矩形 65"/>
          <p:cNvSpPr/>
          <p:nvPr>
            <p:custDataLst>
              <p:tags r:id="rId2"/>
            </p:custDataLst>
          </p:nvPr>
        </p:nvSpPr>
        <p:spPr>
          <a:xfrm>
            <a:off x="2384786" y="2679761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40" name="圆角矩形 72"/>
          <p:cNvSpPr/>
          <p:nvPr>
            <p:custDataLst>
              <p:tags r:id="rId3"/>
            </p:custDataLst>
          </p:nvPr>
        </p:nvSpPr>
        <p:spPr>
          <a:xfrm>
            <a:off x="2384786" y="3906643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42" name="圆角矩形 78"/>
          <p:cNvSpPr/>
          <p:nvPr>
            <p:custDataLst>
              <p:tags r:id="rId4"/>
            </p:custDataLst>
          </p:nvPr>
        </p:nvSpPr>
        <p:spPr>
          <a:xfrm>
            <a:off x="2384786" y="5133524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44" name="圆角矩形 35"/>
          <p:cNvSpPr/>
          <p:nvPr>
            <p:custDataLst>
              <p:tags r:id="rId5"/>
            </p:custDataLst>
          </p:nvPr>
        </p:nvSpPr>
        <p:spPr>
          <a:xfrm>
            <a:off x="1993842" y="1659458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6" name="圆角矩形 35"/>
          <p:cNvSpPr/>
          <p:nvPr>
            <p:custDataLst>
              <p:tags r:id="rId6"/>
            </p:custDataLst>
          </p:nvPr>
        </p:nvSpPr>
        <p:spPr>
          <a:xfrm>
            <a:off x="1993842" y="5340102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8" name="圆角矩形 35"/>
          <p:cNvSpPr/>
          <p:nvPr>
            <p:custDataLst>
              <p:tags r:id="rId7"/>
            </p:custDataLst>
          </p:nvPr>
        </p:nvSpPr>
        <p:spPr>
          <a:xfrm>
            <a:off x="1993842" y="4113221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0" name="圆角矩形 35"/>
          <p:cNvSpPr/>
          <p:nvPr>
            <p:custDataLst>
              <p:tags r:id="rId8"/>
            </p:custDataLst>
          </p:nvPr>
        </p:nvSpPr>
        <p:spPr>
          <a:xfrm>
            <a:off x="1993842" y="2886339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52" name="文本框 4"/>
          <p:cNvSpPr txBox="1"/>
          <p:nvPr>
            <p:custDataLst>
              <p:tags r:id="rId9"/>
            </p:custDataLst>
          </p:nvPr>
        </p:nvSpPr>
        <p:spPr>
          <a:xfrm>
            <a:off x="4318031" y="1507671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消费者需求：全球购行业的产品和服务受到消费者的青睐，市场需求不断增长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54" name="文本框 5"/>
          <p:cNvSpPr txBox="1"/>
          <p:nvPr>
            <p:custDataLst>
              <p:tags r:id="rId10"/>
            </p:custDataLst>
          </p:nvPr>
        </p:nvSpPr>
        <p:spPr>
          <a:xfrm>
            <a:off x="4318031" y="2734553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行业趋势：全球购行业的发展趋势与市场需求密切相关，消费者对高品质、个性化、多元化的产品和服务的需求不断增加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56" name="文本框 6"/>
          <p:cNvSpPr txBox="1"/>
          <p:nvPr>
            <p:custDataLst>
              <p:tags r:id="rId11"/>
            </p:custDataLst>
          </p:nvPr>
        </p:nvSpPr>
        <p:spPr>
          <a:xfrm>
            <a:off x="4318031" y="3961434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竞争格局：全球购行业的竞争格局日益激烈，各大电商平台都在积极拓展全球购业务，争夺市场份额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2"/>
            </p:custDataLst>
          </p:nvPr>
        </p:nvSpPr>
        <p:spPr>
          <a:xfrm>
            <a:off x="4318031" y="5188315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未来展望：随着全球化的加速和消费者需求的不断升级，全球购行业的市场需求将继续保持增长态势，未来市场前景广阔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49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消费者规模及增长趋势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消费者购买偏好及影响因素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消费者购买渠道及选择原因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消费者对全球购行业的认知与态度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市场竞争格局分析</a:t>
            </a:r>
            <a:endParaRPr altLang="en-US" lang="zh-CN"/>
          </a:p>
        </p:txBody>
      </p:sp>
      <p:sp>
        <p:nvSpPr>
          <p:cNvPr id="10495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全球购行业市场规模及增长趋势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主要竞争者分析：市场份额、产品特点、优劣势等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竞争策略分析：价格战、品牌建设、渠道拓展等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未来发展趋势预测：市场规模、竞争格局、消费者需求等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全球购行业发展趋势</a:t>
            </a:r>
            <a:endParaRPr altLang="en-US" lang="zh-CN"/>
          </a:p>
        </p:txBody>
      </p:sp>
      <p:sp>
        <p:nvSpPr>
          <p:cNvPr id="10495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行业技术发展趋势</a:t>
            </a:r>
            <a:endParaRPr altLang="en-US" lang="zh-CN"/>
          </a:p>
        </p:txBody>
      </p:sp>
      <p:sp>
        <p:nvSpPr>
          <p:cNvPr id="104965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移动互联网普及：全球购行业将更加便捷，随时随地可进行购物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人工智能技术应用：智能推荐、智能客服等将提高购物体验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区块链技术应用：保障交易安全，提高信任度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物联网技术应用：实现智能物流，提高配送效率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行业产品发展趋势</a:t>
            </a:r>
            <a:endParaRPr altLang="en-US" lang="zh-CN"/>
          </a:p>
        </p:txBody>
      </p:sp>
      <p:sp>
        <p:nvSpPr>
          <p:cNvPr id="104970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品质化：消费者对产品质量和品牌的要求越来越高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多元化：全球购产品种类繁多，满足不同消费者的需求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个性化：个性化定制成为新的消费趋势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智能化：智能化技术应用于全球购行业，提高购物体验和效率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行业市场发展趋势</a:t>
            </a:r>
            <a:endParaRPr altLang="en-US" lang="zh-CN"/>
          </a:p>
        </p:txBody>
      </p:sp>
      <p:sp>
        <p:nvSpPr>
          <p:cNvPr id="10497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跨境电商平台崛起，推动全球购行业快速发展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行业监管政策不断完善，规范市场秩序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全球购行业市场规模不断扩大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消费者需求多样化，个性化趋势明显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全球购行业未来展望</a:t>
            </a:r>
            <a:endParaRPr altLang="en-US" lang="zh-CN"/>
          </a:p>
        </p:txBody>
      </p:sp>
      <p:sp>
        <p:nvSpPr>
          <p:cNvPr id="10498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行业发展机遇与挑战</a:t>
            </a:r>
            <a:endParaRPr altLang="en-US" lang="zh-CN"/>
          </a:p>
        </p:txBody>
      </p:sp>
      <p:sp>
        <p:nvSpPr>
          <p:cNvPr id="104988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未来展望：全球购行业将不断扩大市场规模，提高产品质量和服务水平，满足消费者日益增长的需求。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机遇：随着全球化的加速和消费者对高品质生活的追求，全球购行业将迎来更多的发展机遇。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挑战：全球购行业需要面对物流、税收、知识产权保护等方面的挑战，需要不断完善相关政策和法规。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应对策略：全球购行业需要加强技术创新和人才培养，提高自身竞争力，同时加强与政府、企业等各方面的合作，共同推动行业的发展。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94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人工智能和大数据技术将推动全球购行业的发展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全球购行业市场规模将持续扩大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跨境电商将成为全球购行业的重要增长点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消费者对全球购行业的认知度和接受度将不断提高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行业未来发展策略建议</a:t>
            </a:r>
            <a:endParaRPr altLang="en-US" lang="zh-CN"/>
          </a:p>
        </p:txBody>
      </p:sp>
      <p:sp>
        <p:nvSpPr>
          <p:cNvPr id="105001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深化供应链整合，提高采购效率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1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加强品牌建设，提升产品质量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拓展销售渠道，扩大市场份额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3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关注政策变化，及时调整策略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7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9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2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5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0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2023-12-17T20:44:18Z</dcterms:created>
  <dcterms:modified xsi:type="dcterms:W3CDTF">2023-12-17T20:44:18Z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c6cc44b56bc448a48ca89c474aa5e221_21</vt:lpwstr>
  </property>
</Properties>
</file>