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433" r:id="rId1"/>
    <p:sldMasterId id="2147499470" r:id="rId2"/>
  </p:sldMasterIdLst>
  <p:notesMasterIdLst>
    <p:notesMasterId r:id="rId3"/>
  </p:notesMasterIdLst>
  <p:sldIdLst>
    <p:sldId id="7888" r:id="rId4"/>
    <p:sldId id="7892" r:id="rId5"/>
    <p:sldId id="7897" r:id="rId6"/>
    <p:sldId id="7902" r:id="rId7"/>
    <p:sldId id="7909" r:id="rId9"/>
    <p:sldId id="7912" r:id="rId10"/>
    <p:sldId id="7915" r:id="rId11"/>
    <p:sldId id="7918" r:id="rId12"/>
    <p:sldId id="7922" r:id="rId13"/>
    <p:sldId id="7929" r:id="rId15"/>
    <p:sldId id="7932" r:id="rId16"/>
    <p:sldId id="7935" r:id="rId17"/>
    <p:sldId id="7938" r:id="rId18"/>
    <p:sldId id="7942" r:id="rId19"/>
    <p:sldId id="7949" r:id="rId21"/>
    <p:sldId id="7952" r:id="rId22"/>
    <p:sldId id="7955" r:id="rId23"/>
    <p:sldId id="7958" r:id="rId24"/>
    <p:sldId id="7962" r:id="rId25"/>
    <p:sldId id="7969" r:id="rId27"/>
    <p:sldId id="7972" r:id="rId28"/>
    <p:sldId id="7975" r:id="rId29"/>
    <p:sldId id="7978" r:id="rId30"/>
    <p:sldId id="7982" r:id="rId31"/>
    <p:sldId id="7989" r:id="rId33"/>
    <p:sldId id="7992" r:id="rId34"/>
    <p:sldId id="7995" r:id="rId35"/>
    <p:sldId id="7998" r:id="rId36"/>
    <p:sldId id="8002" r:id="rId37"/>
    <p:sldId id="8009" r:id="rId39"/>
    <p:sldId id="8012" r:id="rId40"/>
    <p:sldId id="8015" r:id="rId41"/>
    <p:sldId id="8018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34" r:id="rId1"/>
    <p:sldLayoutId id="2147499435" r:id="rId2"/>
    <p:sldLayoutId id="2147499436" r:id="rId3"/>
    <p:sldLayoutId id="2147499437" r:id="rId4"/>
    <p:sldLayoutId id="2147499438" r:id="rId5"/>
    <p:sldLayoutId id="2147499439" r:id="rId6"/>
    <p:sldLayoutId id="2147499440" r:id="rId7"/>
    <p:sldLayoutId id="2147499441" r:id="rId8"/>
    <p:sldLayoutId id="2147499442" r:id="rId9"/>
    <p:sldLayoutId id="2147499443" r:id="rId10"/>
    <p:sldLayoutId id="21474994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71" r:id="rId1"/>
    <p:sldLayoutId id="2147499472" r:id="rId2"/>
    <p:sldLayoutId id="2147499473" r:id="rId3"/>
    <p:sldLayoutId id="2147499474" r:id="rId4"/>
    <p:sldLayoutId id="2147499475" r:id="rId5"/>
    <p:sldLayoutId id="2147499476" r:id="rId6"/>
    <p:sldLayoutId id="2147499477" r:id="rId7"/>
    <p:sldLayoutId id="2147499478" r:id="rId8"/>
    <p:sldLayoutId id="2147499479" r:id="rId9"/>
    <p:sldLayoutId id="2147499480" r:id="rId10"/>
    <p:sldLayoutId id="21474994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tags" Target="../tags/tag340.xml"/><Relationship Id="rId22" Type="http://schemas.openxmlformats.org/officeDocument/2006/relationships/tags" Target="../tags/tag341.xml"/><Relationship Id="rId23" Type="http://schemas.openxmlformats.org/officeDocument/2006/relationships/tags" Target="../tags/tag342.xml"/><Relationship Id="rId24" Type="http://schemas.openxmlformats.org/officeDocument/2006/relationships/tags" Target="../tags/tag343.xml"/><Relationship Id="rId25" Type="http://schemas.openxmlformats.org/officeDocument/2006/relationships/tags" Target="../tags/tag344.xml"/><Relationship Id="rId26" Type="http://schemas.openxmlformats.org/officeDocument/2006/relationships/tags" Target="../tags/tag345.xml"/><Relationship Id="rId27" Type="http://schemas.openxmlformats.org/officeDocument/2006/relationships/tags" Target="../tags/tag346.xml"/><Relationship Id="rId28" Type="http://schemas.openxmlformats.org/officeDocument/2006/relationships/tags" Target="../tags/tag347.xml"/><Relationship Id="rId29" Type="http://schemas.openxmlformats.org/officeDocument/2006/relationships/tags" Target="../tags/tag34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tags" Target="../tags/tag436.xml"/><Relationship Id="rId18" Type="http://schemas.openxmlformats.org/officeDocument/2006/relationships/tags" Target="../tags/tag437.xml"/><Relationship Id="rId19" Type="http://schemas.openxmlformats.org/officeDocument/2006/relationships/tags" Target="../tags/tag438.xml"/><Relationship Id="rId20" Type="http://schemas.openxmlformats.org/officeDocument/2006/relationships/tags" Target="../tags/tag439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tags" Target="../tags/tag455.xml"/><Relationship Id="rId14" Type="http://schemas.openxmlformats.org/officeDocument/2006/relationships/tags" Target="../tags/tag456.xml"/><Relationship Id="rId15" Type="http://schemas.openxmlformats.org/officeDocument/2006/relationships/tags" Target="../tags/tag457.xml"/><Relationship Id="rId16" Type="http://schemas.openxmlformats.org/officeDocument/2006/relationships/tags" Target="../tags/tag458.xml"/><Relationship Id="rId17" Type="http://schemas.openxmlformats.org/officeDocument/2006/relationships/tags" Target="../tags/tag459.xml"/><Relationship Id="rId18" Type="http://schemas.openxmlformats.org/officeDocument/2006/relationships/tags" Target="../tags/tag460.xml"/><Relationship Id="rId19" Type="http://schemas.openxmlformats.org/officeDocument/2006/relationships/tags" Target="../tags/tag461.xml"/><Relationship Id="rId20" Type="http://schemas.openxmlformats.org/officeDocument/2006/relationships/tags" Target="../tags/tag462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tags" Target="../tags/tag466.xml"/><Relationship Id="rId5" Type="http://schemas.openxmlformats.org/officeDocument/2006/relationships/tags" Target="../tags/tag467.xml"/><Relationship Id="rId6" Type="http://schemas.openxmlformats.org/officeDocument/2006/relationships/tags" Target="../tags/tag468.xml"/><Relationship Id="rId7" Type="http://schemas.openxmlformats.org/officeDocument/2006/relationships/tags" Target="../tags/tag469.xml"/><Relationship Id="rId8" Type="http://schemas.openxmlformats.org/officeDocument/2006/relationships/tags" Target="../tags/tag470.xml"/><Relationship Id="rId9" Type="http://schemas.openxmlformats.org/officeDocument/2006/relationships/tags" Target="../tags/tag471.xml"/><Relationship Id="rId10" Type="http://schemas.openxmlformats.org/officeDocument/2006/relationships/tags" Target="../tags/tag472.xml"/><Relationship Id="rId11" Type="http://schemas.openxmlformats.org/officeDocument/2006/relationships/tags" Target="../tags/tag473.xml"/><Relationship Id="rId12" Type="http://schemas.openxmlformats.org/officeDocument/2006/relationships/tags" Target="../tags/tag474.xml"/><Relationship Id="rId13" Type="http://schemas.openxmlformats.org/officeDocument/2006/relationships/tags" Target="../tags/tag475.xml"/><Relationship Id="rId14" Type="http://schemas.openxmlformats.org/officeDocument/2006/relationships/tags" Target="../tags/tag476.xml"/><Relationship Id="rId15" Type="http://schemas.openxmlformats.org/officeDocument/2006/relationships/tags" Target="../tags/tag477.xml"/><Relationship Id="rId16" Type="http://schemas.openxmlformats.org/officeDocument/2006/relationships/tags" Target="../tags/tag478.xml"/><Relationship Id="rId17" Type="http://schemas.openxmlformats.org/officeDocument/2006/relationships/tags" Target="../tags/tag479.xml"/><Relationship Id="rId18" Type="http://schemas.openxmlformats.org/officeDocument/2006/relationships/tags" Target="../tags/tag480.xml"/><Relationship Id="rId19" Type="http://schemas.openxmlformats.org/officeDocument/2006/relationships/tags" Target="../tags/tag481.xml"/><Relationship Id="rId20" Type="http://schemas.openxmlformats.org/officeDocument/2006/relationships/tags" Target="../tags/tag482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83.xml"/><Relationship Id="rId2" Type="http://schemas.openxmlformats.org/officeDocument/2006/relationships/tags" Target="../tags/tag484.xml"/><Relationship Id="rId3" Type="http://schemas.openxmlformats.org/officeDocument/2006/relationships/tags" Target="../tags/tag485.xml"/><Relationship Id="rId4" Type="http://schemas.openxmlformats.org/officeDocument/2006/relationships/tags" Target="../tags/tag486.xml"/><Relationship Id="rId5" Type="http://schemas.openxmlformats.org/officeDocument/2006/relationships/tags" Target="../tags/tag487.xml"/><Relationship Id="rId6" Type="http://schemas.openxmlformats.org/officeDocument/2006/relationships/tags" Target="../tags/tag488.xml"/><Relationship Id="rId7" Type="http://schemas.openxmlformats.org/officeDocument/2006/relationships/tags" Target="../tags/tag489.xml"/><Relationship Id="rId8" Type="http://schemas.openxmlformats.org/officeDocument/2006/relationships/tags" Target="../tags/tag490.xml"/><Relationship Id="rId9" Type="http://schemas.openxmlformats.org/officeDocument/2006/relationships/tags" Target="../tags/tag491.xml"/><Relationship Id="rId10" Type="http://schemas.openxmlformats.org/officeDocument/2006/relationships/tags" Target="../tags/tag492.xml"/><Relationship Id="rId11" Type="http://schemas.openxmlformats.org/officeDocument/2006/relationships/tags" Target="../tags/tag493.xml"/><Relationship Id="rId12" Type="http://schemas.openxmlformats.org/officeDocument/2006/relationships/tags" Target="../tags/tag494.xml"/><Relationship Id="rId13" Type="http://schemas.openxmlformats.org/officeDocument/2006/relationships/tags" Target="../tags/tag495.xml"/><Relationship Id="rId14" Type="http://schemas.openxmlformats.org/officeDocument/2006/relationships/tags" Target="../tags/tag496.xml"/><Relationship Id="rId15" Type="http://schemas.openxmlformats.org/officeDocument/2006/relationships/tags" Target="../tags/tag497.xml"/><Relationship Id="rId16" Type="http://schemas.openxmlformats.org/officeDocument/2006/relationships/tags" Target="../tags/tag498.xml"/><Relationship Id="rId17" Type="http://schemas.openxmlformats.org/officeDocument/2006/relationships/tags" Target="../tags/tag499.xml"/><Relationship Id="rId18" Type="http://schemas.openxmlformats.org/officeDocument/2006/relationships/tags" Target="../tags/tag500.xml"/><Relationship Id="rId19" Type="http://schemas.openxmlformats.org/officeDocument/2006/relationships/tags" Target="../tags/tag501.xml"/><Relationship Id="rId20" Type="http://schemas.openxmlformats.org/officeDocument/2006/relationships/tags" Target="../tags/tag502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503.xml"/><Relationship Id="rId2" Type="http://schemas.openxmlformats.org/officeDocument/2006/relationships/tags" Target="../tags/tag504.xml"/><Relationship Id="rId3" Type="http://schemas.openxmlformats.org/officeDocument/2006/relationships/tags" Target="../tags/tag505.xml"/><Relationship Id="rId4" Type="http://schemas.openxmlformats.org/officeDocument/2006/relationships/tags" Target="../tags/tag506.xml"/><Relationship Id="rId5" Type="http://schemas.openxmlformats.org/officeDocument/2006/relationships/tags" Target="../tags/tag50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企业管理的电子商务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电子商务概述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企业管理与电子商务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电子商务的运营模式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电子商务的安全管理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电子商务的法律问题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电子商务的定义</a:t>
            </a:r>
            <a:endParaRPr altLang="en-US" lang="zh-CN"/>
          </a:p>
        </p:txBody>
      </p:sp>
      <p:sp>
        <p:nvSpPr>
          <p:cNvPr id="10489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电子商务是指利用互联网、移动设备等技术手段，实现商品或服务的交易、支付等商业活动的过程。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电子商务是一种新型的商业模式，它利用互联网技术将传统的商业活动数字化，提高了交易的效率和便捷性。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电子商务涵盖了广泛的领域，包括B2B、B2C、C2C等不同类型的交易模式，为企业提供了更多的商业机会和挑战。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电子商务的发展迅速，已经成为全球范围内重要的商业活动之一，对传统商业模式产生了深远的影响。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电子商务的发展历程</a:t>
            </a:r>
            <a:endParaRPr altLang="en-US" lang="zh-CN"/>
          </a:p>
        </p:txBody>
      </p:sp>
      <p:sp>
        <p:nvSpPr>
          <p:cNvPr id="1049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电子商务的起源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电子商务的未来趋势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电子商务对社会经济的影响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电子商务的发展阶段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电子商务的分类</a:t>
            </a:r>
            <a:endParaRPr altLang="en-US" lang="zh-CN"/>
          </a:p>
        </p:txBody>
      </p:sp>
      <p:sp>
        <p:nvSpPr>
          <p:cNvPr id="10491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B2B（Business to Business）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B2C（Business to Consumer）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C2C（Consumer to Consumer）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B2G（Business to Government）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电子商务的优势</a:t>
            </a:r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降低交易成本：通过电子商务平台，企业可以减少中间环节，降低交易成本。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提高交易效率：电子商务平台可以实现信息的实时传递，提高交易效率。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增强企业竞争力：通过电子商务平台，企业可以扩大销售渠道，提高市场占有率。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促进企业创新：电子商务平台可以为企业提供更多的创新机会，促进企业创新发展。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企业管理与电子商务</a:t>
            </a:r>
            <a:endParaRPr altLang="en-US" dirty="0" lang="zh-CN"/>
          </a:p>
        </p:txBody>
      </p:sp>
      <p:sp>
        <p:nvSpPr>
          <p:cNvPr id="1049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企业管理的发展历程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企业管理与电子商务的融合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传统企业管理模式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电子商务的兴起与发展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未来企业管理的发展趋势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电子商务对企业管理的影响</a:t>
            </a:r>
            <a:endParaRPr altLang="en-US" lang="zh-CN"/>
          </a:p>
        </p:txBody>
      </p:sp>
      <p:sp>
        <p:nvSpPr>
          <p:cNvPr id="10493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电子商务改变了企业的商业模式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电子商务提高了企业的运营效率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电子商务促进了企业的国际化发展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电子商务对企业管理提出了新的挑战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企业管理中电子商务的应用</a:t>
            </a:r>
            <a:endParaRPr altLang="en-US" lang="zh-CN"/>
          </a:p>
        </p:txBody>
      </p:sp>
      <p:sp>
        <p:nvSpPr>
          <p:cNvPr id="10494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电子商务在企业管理中的应用范围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电子商务在企业管理中的实施步骤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电子商务在企业管理中的案例分析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电子商务在企业管理中的优势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企业管理中电子商务的未来趋势</a:t>
            </a:r>
            <a:endParaRPr altLang="en-US" lang="zh-CN"/>
          </a:p>
        </p:txBody>
      </p:sp>
      <p:sp>
        <p:nvSpPr>
          <p:cNvPr id="10494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电子商务与企业管理深度融合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跨界合作与创新成为新动力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供应链协同与优化成为关键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数字化、智能化、绿色化成为趋势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电子商务的运营模式</a:t>
            </a:r>
            <a:endParaRPr altLang="en-US" dirty="0" lang="zh-CN"/>
          </a:p>
        </p:txBody>
      </p:sp>
      <p:sp>
        <p:nvSpPr>
          <p:cNvPr id="10495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B2B模式</a:t>
            </a:r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定义：B2B是企业与企业之间的电子商务模式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特点：交易对象为企业，交易金额较大，交易频率较低，交易过程较为复杂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运营模式：通过互联网平台实现企业之间的信息交流、交易、支付等环节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应用领域：供应链管理、采购、销售等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B2C模式</a:t>
            </a:r>
            <a:endParaRPr altLang="en-US" lang="zh-CN"/>
          </a:p>
        </p:txBody>
      </p:sp>
      <p:sp>
        <p:nvSpPr>
          <p:cNvPr id="1049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定义：B2C是企业对消费者电子商务模式，是企业通过互联网为消费者提供网上购物的平台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优势：能够降低企业与消费者之间的交易成本，提高交易效率，增强企业的市场竞争力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实现方式：通过建立网上商城、开展网上营销、提供网上支付等方式，实现企业与消费者之间的电子商务交易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特点：以信息为载体，通过信息流动实现企业与消费者之间的沟通，建立企业与消费者之间的联系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C2C模式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定义：消费者对消费者模式，即消费者之间通过平台进行交易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特点：平台提供交易保障，消费者可以自由选择交易对象，价格竞争激烈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运营模式：平台通过收取交易佣金、会员费等盈利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案例：淘宝、拍拍网等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O2O模式</a:t>
            </a:r>
            <a:endParaRPr altLang="en-US" lang="zh-CN"/>
          </a:p>
        </p:txBody>
      </p:sp>
      <p:sp>
        <p:nvSpPr>
          <p:cNvPr id="10498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定义：O2O即Online To Offline，将线下商务机会与互联网结合在一起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运营模式：通过线上营销和宣传吸引消费者，再将消费者引导到线下实体店消费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优势：能够把线上和线下的优势完美结合，让互联网成为线下交易的前台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适用范围：适用于餐饮、零售、生活服务等领域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电子商务的安全管理</a:t>
            </a:r>
            <a:endParaRPr altLang="en-US" dirty="0" lang="zh-CN"/>
          </a:p>
        </p:txBody>
      </p:sp>
      <p:sp>
        <p:nvSpPr>
          <p:cNvPr id="1049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电子商务安全问题的表现形式</a:t>
            </a:r>
            <a:endParaRPr altLang="en-US" lang="zh-CN"/>
          </a:p>
        </p:txBody>
      </p:sp>
      <p:sp>
        <p:nvSpPr>
          <p:cNvPr id="10499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网络安全问题：网络攻击、病毒传播等威胁网络安全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法律安全问题：法律漏洞、法律纠纷等威胁法律安全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信息安全问题：信息泄露、信息篡改等威胁信息安全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交易安全问题：虚假交易、欺诈行为等威胁交易安全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电子商务安全问题的原因</a:t>
            </a:r>
            <a:endParaRPr altLang="en-US" lang="zh-CN"/>
          </a:p>
        </p:txBody>
      </p:sp>
      <p:sp>
        <p:nvSpPr>
          <p:cNvPr id="10500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网络安全问题：网络攻击、病毒传播等威胁电子商务的安全。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法律安全问题：法律法规不完善、监管不力等威胁电子商务的法律安全。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信息安全问题：信息泄露、信息篡改等威胁用户的信息安全。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交易安全问题：交易过程中的欺诈、虚假信息等威胁交易的安全。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电子商务安全问题的解决方案</a:t>
            </a:r>
            <a:endParaRPr altLang="en-US" lang="zh-CN"/>
          </a:p>
        </p:txBody>
      </p:sp>
      <p:cxnSp>
        <p:nvCxnSpPr>
          <p:cNvPr id="3145821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860594" y="3780277"/>
            <a:ext cx="10492566" cy="640"/>
          </a:xfrm>
          <a:prstGeom prst="line"/>
          <a:ln w="25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94" name="等腰三角形 103"/>
          <p:cNvSpPr/>
          <p:nvPr>
            <p:custDataLst>
              <p:tags r:id="rId2"/>
            </p:custDataLst>
          </p:nvPr>
        </p:nvSpPr>
        <p:spPr>
          <a:xfrm rot="10800000" flipH="1" flipV="1">
            <a:off x="4291361" y="4174413"/>
            <a:ext cx="1645002" cy="243135"/>
          </a:xfrm>
          <a:prstGeom prst="triangle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6" name="等腰三角形 112"/>
          <p:cNvSpPr/>
          <p:nvPr>
            <p:custDataLst>
              <p:tags r:id="rId3"/>
            </p:custDataLst>
          </p:nvPr>
        </p:nvSpPr>
        <p:spPr>
          <a:xfrm rot="10800000" flipH="1" flipV="1">
            <a:off x="7921754" y="4174413"/>
            <a:ext cx="1620688" cy="243135"/>
          </a:xfrm>
          <a:prstGeom prst="triangle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8" name="矩形 49"/>
          <p:cNvSpPr/>
          <p:nvPr>
            <p:custDataLst>
              <p:tags r:id="rId4"/>
            </p:custDataLst>
          </p:nvPr>
        </p:nvSpPr>
        <p:spPr>
          <a:xfrm>
            <a:off x="841399" y="1863988"/>
            <a:ext cx="3295162" cy="126086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加强网络安全管理：采用先进的加密技术和防火墙技术，保护数据传输和存储的安全。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等腰三角形 50"/>
          <p:cNvSpPr/>
          <p:nvPr>
            <p:custDataLst>
              <p:tags r:id="rId5"/>
            </p:custDataLst>
          </p:nvPr>
        </p:nvSpPr>
        <p:spPr>
          <a:xfrm rot="10800000">
            <a:off x="838200" y="3125092"/>
            <a:ext cx="1618129" cy="243135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2" name="椭圆 52"/>
          <p:cNvSpPr/>
          <p:nvPr>
            <p:custDataLst>
              <p:tags r:id="rId6"/>
            </p:custDataLst>
          </p:nvPr>
        </p:nvSpPr>
        <p:spPr>
          <a:xfrm>
            <a:off x="2271418" y="3595367"/>
            <a:ext cx="369502" cy="369502"/>
          </a:xfrm>
          <a:prstGeom prst="ellipse"/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 fontScale="90000"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A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04" name="矩形 54"/>
          <p:cNvSpPr/>
          <p:nvPr>
            <p:custDataLst>
              <p:tags r:id="rId7"/>
            </p:custDataLst>
          </p:nvPr>
        </p:nvSpPr>
        <p:spPr>
          <a:xfrm>
            <a:off x="4450038" y="1863988"/>
            <a:ext cx="3295123" cy="126086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实施数据备份和恢复策略：定期备份数据，确保在发生安全事件时能够迅速恢复数据。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等腰三角形 55"/>
          <p:cNvSpPr/>
          <p:nvPr>
            <p:custDataLst>
              <p:tags r:id="rId8"/>
            </p:custDataLst>
          </p:nvPr>
        </p:nvSpPr>
        <p:spPr>
          <a:xfrm rot="10800000">
            <a:off x="4444280" y="3125092"/>
            <a:ext cx="1654599" cy="243135"/>
          </a:xfrm>
          <a:prstGeom prst="triangle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8" name="椭圆 57"/>
          <p:cNvSpPr/>
          <p:nvPr>
            <p:custDataLst>
              <p:tags r:id="rId9"/>
            </p:custDataLst>
          </p:nvPr>
        </p:nvSpPr>
        <p:spPr>
          <a:xfrm>
            <a:off x="5910769" y="3595367"/>
            <a:ext cx="369182" cy="369502"/>
          </a:xfrm>
          <a:prstGeom prst="ellipse"/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 fontScale="90000"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C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10" name="矩形 59"/>
          <p:cNvSpPr/>
          <p:nvPr>
            <p:custDataLst>
              <p:tags r:id="rId10"/>
            </p:custDataLst>
          </p:nvPr>
        </p:nvSpPr>
        <p:spPr>
          <a:xfrm>
            <a:off x="8058677" y="1863988"/>
            <a:ext cx="3295123" cy="126086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建立应急响应机制：制定详细的安全应急预案，及时应对各种安全事件。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等腰三角形 60"/>
          <p:cNvSpPr/>
          <p:nvPr>
            <p:custDataLst>
              <p:tags r:id="rId11"/>
            </p:custDataLst>
          </p:nvPr>
        </p:nvSpPr>
        <p:spPr>
          <a:xfrm rot="10800000">
            <a:off x="8050999" y="3125092"/>
            <a:ext cx="1674434" cy="243135"/>
          </a:xfrm>
          <a:prstGeom prst="triangle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4" name="椭圆 62"/>
          <p:cNvSpPr/>
          <p:nvPr>
            <p:custDataLst>
              <p:tags r:id="rId12"/>
            </p:custDataLst>
          </p:nvPr>
        </p:nvSpPr>
        <p:spPr>
          <a:xfrm>
            <a:off x="9550120" y="3595367"/>
            <a:ext cx="369182" cy="369502"/>
          </a:xfrm>
          <a:prstGeom prst="ellipse"/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E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16" name="椭圆 64"/>
          <p:cNvSpPr/>
          <p:nvPr>
            <p:custDataLst>
              <p:tags r:id="rId13"/>
            </p:custDataLst>
          </p:nvPr>
        </p:nvSpPr>
        <p:spPr>
          <a:xfrm rot="10800000" flipV="1">
            <a:off x="4091094" y="3595367"/>
            <a:ext cx="369182" cy="369502"/>
          </a:xfrm>
          <a:prstGeom prst="ellipse"/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B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18" name="椭圆 66"/>
          <p:cNvSpPr/>
          <p:nvPr>
            <p:custDataLst>
              <p:tags r:id="rId14"/>
            </p:custDataLst>
          </p:nvPr>
        </p:nvSpPr>
        <p:spPr>
          <a:xfrm rot="10800000" flipV="1">
            <a:off x="7730445" y="3595367"/>
            <a:ext cx="369182" cy="369502"/>
          </a:xfrm>
          <a:prstGeom prst="ellipse"/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 fontScale="90000" lnSpcReduction="10000"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D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20" name="矩形 4"/>
          <p:cNvSpPr/>
          <p:nvPr>
            <p:custDataLst>
              <p:tags r:id="rId15"/>
            </p:custDataLst>
          </p:nvPr>
        </p:nvSpPr>
        <p:spPr>
          <a:xfrm>
            <a:off x="2640600" y="4417548"/>
            <a:ext cx="3295162" cy="126086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建立完善的身份认证机制：采用多因素认证方式，确保只有授权用户才能访问敏感数据。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矩形 5"/>
          <p:cNvSpPr/>
          <p:nvPr>
            <p:custDataLst>
              <p:tags r:id="rId16"/>
            </p:custDataLst>
          </p:nvPr>
        </p:nvSpPr>
        <p:spPr>
          <a:xfrm>
            <a:off x="6247320" y="4417548"/>
            <a:ext cx="3295123" cy="126086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加强供应链管理：与供应商建立紧密的合作关系，确保供应链的安全和稳定。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电子商务安全管理的未来趋势</a:t>
            </a:r>
            <a:endParaRPr altLang="en-US" lang="zh-CN"/>
          </a:p>
        </p:txBody>
      </p:sp>
      <p:sp>
        <p:nvSpPr>
          <p:cNvPr id="10501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加密技术：随着电子商务的发展，加密技术将更加成熟和普及，保障数据传输和存储的安全性。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人工智能技术：人工智能技术将在电子商务安全管理中发挥越来越重要的作用，实现自动化监控和预警，提高安全管理效率。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区块链技术：区块链技术可以提供去中心化、可追溯、不可篡改的安全特性，为电子商务交易提供更加可靠的安全保障。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云计算技术：云计算技术可以提高电子商务系统的可扩展性和高可用性，同时提供更加完善的安全防护措施。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电子商务的法律问题</a:t>
            </a:r>
            <a:endParaRPr altLang="en-US" dirty="0" lang="zh-CN"/>
          </a:p>
        </p:txBody>
      </p:sp>
      <p:sp>
        <p:nvSpPr>
          <p:cNvPr id="1050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电子商务法律问题的表现形式</a:t>
            </a:r>
            <a:endParaRPr altLang="en-US" lang="zh-CN"/>
          </a:p>
        </p:txBody>
      </p:sp>
      <p:sp>
        <p:nvSpPr>
          <p:cNvPr id="10502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电子合同的合法性和有效性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电子商务平台的法律责任和义务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电子商务交易的纠纷解决和法律救济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电子支付的安全性和法律监管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电子商务法律问题的原因</a:t>
            </a:r>
            <a:endParaRPr altLang="en-US" lang="zh-CN"/>
          </a:p>
        </p:txBody>
      </p:sp>
      <p:sp>
        <p:nvSpPr>
          <p:cNvPr id="10503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电子商务交易的跨国性带来法律适用难题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电子商务的快速发展导致法律问题日益突出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电子商务涉及的法律法规不完善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电子商务交易的匿名性增加法律监管难度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电子商务法律问题的解决方案</a:t>
            </a:r>
            <a:endParaRPr altLang="en-US" lang="zh-CN"/>
          </a:p>
        </p:txBody>
      </p:sp>
      <p:sp>
        <p:nvSpPr>
          <p:cNvPr id="10504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遵守法律法规：确保企业遵守电子商务相关法律法规，避免违法行为带来的损失。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合同规范：制定规范的电子商务合同，明确双方的权利和义务，减少纠纷。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证据保留：保留好电子商务交易过程中的相关证据，以便在发生争议时维权。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合作与沟通：加强与政府、行业协会等相关方的合作与沟通，共同推动电子商务法律问题的解决。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电子商务法律问题的未来趋势</a:t>
            </a:r>
            <a:endParaRPr altLang="en-US" lang="zh-CN"/>
          </a:p>
        </p:txBody>
      </p:sp>
      <p:sp>
        <p:nvSpPr>
          <p:cNvPr id="1050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电子商务法规不断完善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电子商务法律问题的国际合作加强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电子商务法律问题的技术解决方案不断涌现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跨境电子商务的法律问题日益突出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总结企业管理中电子商务的应用及发展前景</a:t>
            </a:r>
            <a:endParaRPr altLang="en-US" lang="zh-CN"/>
          </a:p>
        </p:txBody>
      </p:sp>
      <p:sp>
        <p:nvSpPr>
          <p:cNvPr id="10506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电子商务在企业管理中的应用：提高效率、降低成本、增强竞争力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未来企业管理中电子商务的挑战与机遇：技术更新、市场变化、政策法规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总结：电子商务是企业管理的必然趋势，需持续创新与发展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电子商务的发展前景：数字化转型、智能化升级、全球化拓展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分析当前企业管理中电子商务的挑战与机遇</a:t>
            </a:r>
            <a:endParaRPr altLang="en-US" lang="zh-CN"/>
          </a:p>
        </p:txBody>
      </p:sp>
      <p:sp>
        <p:nvSpPr>
          <p:cNvPr id="10506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电子商务在企业管理中的应用现状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电子商务带来的机遇：市场拓展、成本控制、品牌建设等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如何应对挑战并抓住机遇，推动企业持续发展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电子商务带来的挑战：信息安全、技术更新、人才需求等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展望未来企业管理中电子商务的发展趋势</a:t>
            </a:r>
            <a:endParaRPr altLang="en-US" lang="zh-CN"/>
          </a:p>
        </p:txBody>
      </p:sp>
      <p:sp>
        <p:nvSpPr>
          <p:cNvPr id="10507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电子商务与企业管理深度融合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供应链协同与优化成为关键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跨界合作与创新成为推动力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数字化、智能化、平台化成为主流趋势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8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8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8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79_5*l_i*1_1"/>
  <p:tag name="KSO_WM_TEMPLATE_CATEGORY" val="diagram"/>
  <p:tag name="KSO_WM_TEMPLATE_INDEX" val="20231479"/>
  <p:tag name="KSO_WM_UNIT_LAYERLEVEL" val="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1479_5*l_h_i*1_2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1479_5*l_h_i*1_4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8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79_5*l_h_f*1_1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DIAGRAM_VERSION" val="3"/>
  <p:tag name="KSO_WM_DIAGRAM_COLOR_TRICK" val="3"/>
  <p:tag name="KSO_WM_DIAGRAM_COLOR_TEXT_CAN_REMOVE" val="n"/>
  <p:tag name="KSO_WM_UNIT_VALUE" val="60"/>
  <p:tag name="KSO_WM_UNIT_PRESET_TEXT" val="单击此处输入你的项正文"/>
  <p:tag name="KSO_WM_UNIT_FILL_FORE_SCHEMECOLOR_INDEX" val="5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1479_5*l_h_i*1_1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79_5*l_h_i*1_1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A"/>
  <p:tag name="KSO_WM_UNIT_FILL_FORE_SCHEMECOLOR_INDEX" val="5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79_5*l_h_f*1_3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UNIT_VALUE" val="60"/>
  <p:tag name="KSO_WM_DIAGRAM_VERSION" val="3"/>
  <p:tag name="KSO_WM_DIAGRAM_COLOR_TRICK" val="3"/>
  <p:tag name="KSO_WM_DIAGRAM_COLOR_TEXT_CAN_REMOVE" val="n"/>
  <p:tag name="KSO_WM_UNIT_PRESET_TEXT" val="单击此处输入你的项正文"/>
  <p:tag name="KSO_WM_UNIT_FILL_FORE_SCHEMECOLOR_INDEX" val="7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1479_5*l_h_i*1_3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79_5*l_h_i*1_3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C"/>
  <p:tag name="KSO_WM_UNIT_FILL_FORE_SCHEMECOLOR_INDEX" val="7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79_5*l_h_f*1_5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UNIT_VALUE" val="60"/>
  <p:tag name="KSO_WM_DIAGRAM_VERSION" val="3"/>
  <p:tag name="KSO_WM_DIAGRAM_COLOR_TRICK" val="3"/>
  <p:tag name="KSO_WM_DIAGRAM_COLOR_TEXT_CAN_REMOVE" val="n"/>
  <p:tag name="KSO_WM_UNIT_PRESET_TEXT" val="单击此处输入你的项正文"/>
  <p:tag name="KSO_WM_UNIT_FILL_FORE_SCHEMECOLOR_INDEX" val="9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2"/>
  <p:tag name="KSO_WM_UNIT_ID" val="diagram20231479_5*l_h_i*1_5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9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79_5*l_h_i*1_5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E"/>
  <p:tag name="KSO_WM_UNIT_FILL_FORE_SCHEMECOLOR_INDEX" val="9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79_5*l_h_i*1_2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B"/>
  <p:tag name="KSO_WM_UNIT_FILL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79_5*l_h_i*1_4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D"/>
  <p:tag name="KSO_WM_UNIT_FILL_FORE_SCHEMECOLOR_INDEX" val="8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79_5*l_h_f*1_2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DIAGRAM_VERSION" val="3"/>
  <p:tag name="KSO_WM_DIAGRAM_COLOR_TRICK" val="3"/>
  <p:tag name="KSO_WM_DIAGRAM_COLOR_TEXT_CAN_REMOVE" val="n"/>
  <p:tag name="KSO_WM_UNIT_VALUE" val="60"/>
  <p:tag name="KSO_WM_UNIT_PRESET_TEXT" val="单击此处输入你的项正文"/>
  <p:tag name="KSO_WM_UNIT_FILL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79_5*l_h_f*1_4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DIAGRAM_VERSION" val="3"/>
  <p:tag name="KSO_WM_DIAGRAM_COLOR_TRICK" val="3"/>
  <p:tag name="KSO_WM_DIAGRAM_COLOR_TEXT_CAN_REMOVE" val="n"/>
  <p:tag name="KSO_WM_UNIT_VALUE" val="60"/>
  <p:tag name="KSO_WM_UNIT_PRESET_TEXT" val="单击此处输入你的项正文"/>
  <p:tag name="KSO_WM_UNIT_FILL_FORE_SCHEMECOLOR_INDEX" val="8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4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50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2023-12-19T12:16:19Z</dcterms:created>
  <dcterms:modified xsi:type="dcterms:W3CDTF">2023-12-19T12:16:19Z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a79c436215584331b831d43480e71251_21</vt:lpwstr>
  </property>
</Properties>
</file>