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211" r:id="rId1"/>
    <p:sldMasterId id="2147490248" r:id="rId2"/>
  </p:sldMasterIdLst>
  <p:notesMasterIdLst>
    <p:notesMasterId r:id="rId3"/>
  </p:notesMasterIdLst>
  <p:sldIdLst>
    <p:sldId id="3376" r:id="rId4"/>
    <p:sldId id="3381" r:id="rId5"/>
    <p:sldId id="3385" r:id="rId6"/>
    <p:sldId id="3388" r:id="rId7"/>
    <p:sldId id="3394" r:id="rId9"/>
    <p:sldId id="3397" r:id="rId10"/>
    <p:sldId id="3400" r:id="rId11"/>
    <p:sldId id="3403" r:id="rId12"/>
    <p:sldId id="3409" r:id="rId14"/>
    <p:sldId id="3412" r:id="rId15"/>
    <p:sldId id="3415" r:id="rId16"/>
    <p:sldId id="3418" r:id="rId17"/>
    <p:sldId id="3421" r:id="rId18"/>
    <p:sldId id="3427" r:id="rId20"/>
    <p:sldId id="3430" r:id="rId21"/>
    <p:sldId id="3433" r:id="rId22"/>
    <p:sldId id="3436" r:id="rId23"/>
    <p:sldId id="3439" r:id="rId24"/>
    <p:sldId id="3442" r:id="rId25"/>
    <p:sldId id="3448" r:id="rId27"/>
    <p:sldId id="3451" r:id="rId28"/>
    <p:sldId id="3454" r:id="rId29"/>
    <p:sldId id="3457" r:id="rId30"/>
    <p:sldId id="3460" r:id="rId31"/>
    <p:sldId id="3466" r:id="rId33"/>
    <p:sldId id="3469" r:id="rId34"/>
    <p:sldId id="3472" r:id="rId35"/>
    <p:sldId id="3475" r:id="rId36"/>
    <p:sldId id="3478" r:id="rId37"/>
    <p:sldId id="3484" r:id="rId39"/>
    <p:sldId id="3487" r:id="rId40"/>
    <p:sldId id="3490" r:id="rId41"/>
    <p:sldId id="3494" r:id="rId4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tableStyles" Target="tableStyles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212" r:id="rId1"/>
    <p:sldLayoutId id="2147490213" r:id="rId2"/>
    <p:sldLayoutId id="2147490214" r:id="rId3"/>
    <p:sldLayoutId id="2147490215" r:id="rId4"/>
    <p:sldLayoutId id="2147490216" r:id="rId5"/>
    <p:sldLayoutId id="2147490217" r:id="rId6"/>
    <p:sldLayoutId id="2147490218" r:id="rId7"/>
    <p:sldLayoutId id="2147490219" r:id="rId8"/>
    <p:sldLayoutId id="2147490220" r:id="rId9"/>
    <p:sldLayoutId id="2147490221" r:id="rId10"/>
    <p:sldLayoutId id="214749022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0249" r:id="rId1"/>
    <p:sldLayoutId id="2147490250" r:id="rId2"/>
    <p:sldLayoutId id="2147490251" r:id="rId3"/>
    <p:sldLayoutId id="2147490252" r:id="rId4"/>
    <p:sldLayoutId id="2147490253" r:id="rId5"/>
    <p:sldLayoutId id="2147490254" r:id="rId6"/>
    <p:sldLayoutId id="2147490255" r:id="rId7"/>
    <p:sldLayoutId id="2147490256" r:id="rId8"/>
    <p:sldLayoutId id="2147490257" r:id="rId9"/>
    <p:sldLayoutId id="2147490258" r:id="rId10"/>
    <p:sldLayoutId id="21474902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tags" Target="../tags/tag160.xml"/><Relationship Id="rId18" Type="http://schemas.openxmlformats.org/officeDocument/2006/relationships/tags" Target="../tags/tag161.xml"/><Relationship Id="rId19" Type="http://schemas.openxmlformats.org/officeDocument/2006/relationships/tags" Target="../tags/tag162.xml"/><Relationship Id="rId20" Type="http://schemas.openxmlformats.org/officeDocument/2006/relationships/tags" Target="../tags/tag163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tags" Target="../tags/tag198.xml"/><Relationship Id="rId18" Type="http://schemas.openxmlformats.org/officeDocument/2006/relationships/tags" Target="../tags/tag199.xml"/><Relationship Id="rId19" Type="http://schemas.openxmlformats.org/officeDocument/2006/relationships/tags" Target="../tags/tag200.xml"/><Relationship Id="rId20" Type="http://schemas.openxmlformats.org/officeDocument/2006/relationships/tags" Target="../tags/tag201.xml"/><Relationship Id="rId21" Type="http://schemas.openxmlformats.org/officeDocument/2006/relationships/tags" Target="../tags/tag202.xml"/><Relationship Id="rId22" Type="http://schemas.openxmlformats.org/officeDocument/2006/relationships/tags" Target="../tags/tag203.xml"/><Relationship Id="rId23" Type="http://schemas.openxmlformats.org/officeDocument/2006/relationships/tags" Target="../tags/tag204.xml"/><Relationship Id="rId24" Type="http://schemas.openxmlformats.org/officeDocument/2006/relationships/tags" Target="../tags/tag205.xml"/><Relationship Id="rId25" Type="http://schemas.openxmlformats.org/officeDocument/2006/relationships/tags" Target="../tags/tag206.xml"/><Relationship Id="rId26" Type="http://schemas.openxmlformats.org/officeDocument/2006/relationships/tags" Target="../tags/tag207.xml"/><Relationship Id="rId27" Type="http://schemas.openxmlformats.org/officeDocument/2006/relationships/tags" Target="../tags/tag208.xml"/><Relationship Id="rId28" Type="http://schemas.openxmlformats.org/officeDocument/2006/relationships/tags" Target="../tags/tag209.xml"/><Relationship Id="rId29" Type="http://schemas.openxmlformats.org/officeDocument/2006/relationships/tags" Target="../tags/tag210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tags" Target="../tags/tag251.xml"/><Relationship Id="rId14" Type="http://schemas.openxmlformats.org/officeDocument/2006/relationships/tags" Target="../tags/tag252.xml"/><Relationship Id="rId15" Type="http://schemas.openxmlformats.org/officeDocument/2006/relationships/tags" Target="../tags/tag253.xml"/><Relationship Id="rId16" Type="http://schemas.openxmlformats.org/officeDocument/2006/relationships/tags" Target="../tags/tag254.xml"/><Relationship Id="rId17" Type="http://schemas.openxmlformats.org/officeDocument/2006/relationships/tags" Target="../tags/tag255.xml"/><Relationship Id="rId18" Type="http://schemas.openxmlformats.org/officeDocument/2006/relationships/tags" Target="../tags/tag256.xml"/><Relationship Id="rId19" Type="http://schemas.openxmlformats.org/officeDocument/2006/relationships/tags" Target="../tags/tag257.xml"/><Relationship Id="rId20" Type="http://schemas.openxmlformats.org/officeDocument/2006/relationships/tags" Target="../tags/tag258.xml"/><Relationship Id="rId21" Type="http://schemas.openxmlformats.org/officeDocument/2006/relationships/tags" Target="../tags/tag259.xml"/><Relationship Id="rId22" Type="http://schemas.openxmlformats.org/officeDocument/2006/relationships/tags" Target="../tags/tag260.xml"/><Relationship Id="rId23" Type="http://schemas.openxmlformats.org/officeDocument/2006/relationships/tags" Target="../tags/tag261.xml"/><Relationship Id="rId24" Type="http://schemas.openxmlformats.org/officeDocument/2006/relationships/tags" Target="../tags/tag262.xml"/><Relationship Id="rId25" Type="http://schemas.openxmlformats.org/officeDocument/2006/relationships/tags" Target="../tags/tag263.xml"/><Relationship Id="rId26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tags" Target="../tags/tag278.xml"/><Relationship Id="rId16" Type="http://schemas.openxmlformats.org/officeDocument/2006/relationships/tags" Target="../tags/tag279.xml"/><Relationship Id="rId17" Type="http://schemas.openxmlformats.org/officeDocument/2006/relationships/tags" Target="../tags/tag280.xml"/><Relationship Id="rId18" Type="http://schemas.openxmlformats.org/officeDocument/2006/relationships/tags" Target="../tags/tag281.xml"/><Relationship Id="rId19" Type="http://schemas.openxmlformats.org/officeDocument/2006/relationships/tags" Target="../tags/tag282.xml"/><Relationship Id="rId20" Type="http://schemas.openxmlformats.org/officeDocument/2006/relationships/tags" Target="../tags/tag283.xml"/><Relationship Id="rId21" Type="http://schemas.openxmlformats.org/officeDocument/2006/relationships/tags" Target="../tags/tag284.xml"/><Relationship Id="rId22" Type="http://schemas.openxmlformats.org/officeDocument/2006/relationships/tags" Target="../tags/tag285.xml"/><Relationship Id="rId23" Type="http://schemas.openxmlformats.org/officeDocument/2006/relationships/tags" Target="../tags/tag286.xml"/><Relationship Id="rId24" Type="http://schemas.openxmlformats.org/officeDocument/2006/relationships/tags" Target="../tags/tag287.xml"/><Relationship Id="rId25" Type="http://schemas.openxmlformats.org/officeDocument/2006/relationships/tags" Target="../tags/tag288.xml"/><Relationship Id="rId26" Type="http://schemas.openxmlformats.org/officeDocument/2006/relationships/tags" Target="../tags/tag289.xml"/><Relationship Id="rId27" Type="http://schemas.openxmlformats.org/officeDocument/2006/relationships/tags" Target="../tags/tag290.xml"/><Relationship Id="rId28" Type="http://schemas.openxmlformats.org/officeDocument/2006/relationships/tags" Target="../tags/tag291.xml"/><Relationship Id="rId29" Type="http://schemas.openxmlformats.org/officeDocument/2006/relationships/tags" Target="../tags/tag292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tags" Target="../tags/tag305.xml"/><Relationship Id="rId14" Type="http://schemas.openxmlformats.org/officeDocument/2006/relationships/tags" Target="../tags/tag306.xml"/><Relationship Id="rId15" Type="http://schemas.openxmlformats.org/officeDocument/2006/relationships/tags" Target="../tags/tag307.xml"/><Relationship Id="rId16" Type="http://schemas.openxmlformats.org/officeDocument/2006/relationships/tags" Target="../tags/tag308.xml"/><Relationship Id="rId17" Type="http://schemas.openxmlformats.org/officeDocument/2006/relationships/tags" Target="../tags/tag309.xml"/><Relationship Id="rId18" Type="http://schemas.openxmlformats.org/officeDocument/2006/relationships/tags" Target="../tags/tag310.xml"/><Relationship Id="rId19" Type="http://schemas.openxmlformats.org/officeDocument/2006/relationships/tags" Target="../tags/tag311.xml"/><Relationship Id="rId20" Type="http://schemas.openxmlformats.org/officeDocument/2006/relationships/tags" Target="../tags/tag312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tags" Target="../tags/tag352.xml"/><Relationship Id="rId14" Type="http://schemas.openxmlformats.org/officeDocument/2006/relationships/tags" Target="../tags/tag353.xml"/><Relationship Id="rId15" Type="http://schemas.openxmlformats.org/officeDocument/2006/relationships/tags" Target="../tags/tag354.xml"/><Relationship Id="rId16" Type="http://schemas.openxmlformats.org/officeDocument/2006/relationships/tags" Target="../tags/tag355.xml"/><Relationship Id="rId17" Type="http://schemas.openxmlformats.org/officeDocument/2006/relationships/tags" Target="../tags/tag356.xml"/><Relationship Id="rId18" Type="http://schemas.openxmlformats.org/officeDocument/2006/relationships/tags" Target="../tags/tag357.xml"/><Relationship Id="rId1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tags" Target="../tags/tag385.xml"/><Relationship Id="rId14" Type="http://schemas.openxmlformats.org/officeDocument/2006/relationships/tags" Target="../tags/tag386.xml"/><Relationship Id="rId15" Type="http://schemas.openxmlformats.org/officeDocument/2006/relationships/tags" Target="../tags/tag387.xml"/><Relationship Id="rId16" Type="http://schemas.openxmlformats.org/officeDocument/2006/relationships/tags" Target="../tags/tag388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tags" Target="../tags/tag394.xml"/><Relationship Id="rId7" Type="http://schemas.openxmlformats.org/officeDocument/2006/relationships/tags" Target="../tags/tag395.xml"/><Relationship Id="rId8" Type="http://schemas.openxmlformats.org/officeDocument/2006/relationships/tags" Target="../tags/tag396.xml"/><Relationship Id="rId9" Type="http://schemas.openxmlformats.org/officeDocument/2006/relationships/tags" Target="../tags/tag397.xml"/><Relationship Id="rId10" Type="http://schemas.openxmlformats.org/officeDocument/2006/relationships/tags" Target="../tags/tag398.xml"/><Relationship Id="rId11" Type="http://schemas.openxmlformats.org/officeDocument/2006/relationships/tags" Target="../tags/tag399.xml"/><Relationship Id="rId12" Type="http://schemas.openxmlformats.org/officeDocument/2006/relationships/tags" Target="../tags/tag400.xml"/><Relationship Id="rId13" Type="http://schemas.openxmlformats.org/officeDocument/2006/relationships/tags" Target="../tags/tag401.xml"/><Relationship Id="rId14" Type="http://schemas.openxmlformats.org/officeDocument/2006/relationships/tags" Target="../tags/tag402.xml"/><Relationship Id="rId15" Type="http://schemas.openxmlformats.org/officeDocument/2006/relationships/tags" Target="../tags/tag403.xml"/><Relationship Id="rId16" Type="http://schemas.openxmlformats.org/officeDocument/2006/relationships/tags" Target="../tags/tag404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tags" Target="../tags/tag409.xml"/><Relationship Id="rId6" Type="http://schemas.openxmlformats.org/officeDocument/2006/relationships/tags" Target="../tags/tag410.xml"/><Relationship Id="rId7" Type="http://schemas.openxmlformats.org/officeDocument/2006/relationships/tags" Target="../tags/tag411.xml"/><Relationship Id="rId8" Type="http://schemas.openxmlformats.org/officeDocument/2006/relationships/tags" Target="../tags/tag412.xml"/><Relationship Id="rId9" Type="http://schemas.openxmlformats.org/officeDocument/2006/relationships/tags" Target="../tags/tag413.xml"/><Relationship Id="rId10" Type="http://schemas.openxmlformats.org/officeDocument/2006/relationships/tags" Target="../tags/tag414.xml"/><Relationship Id="rId11" Type="http://schemas.openxmlformats.org/officeDocument/2006/relationships/tags" Target="../tags/tag415.xml"/><Relationship Id="rId12" Type="http://schemas.openxmlformats.org/officeDocument/2006/relationships/tags" Target="../tags/tag416.xml"/><Relationship Id="rId13" Type="http://schemas.openxmlformats.org/officeDocument/2006/relationships/tags" Target="../tags/tag417.xml"/><Relationship Id="rId14" Type="http://schemas.openxmlformats.org/officeDocument/2006/relationships/tags" Target="../tags/tag418.xml"/><Relationship Id="rId15" Type="http://schemas.openxmlformats.org/officeDocument/2006/relationships/tags" Target="../tags/tag419.xml"/><Relationship Id="rId16" Type="http://schemas.openxmlformats.org/officeDocument/2006/relationships/tags" Target="../tags/tag420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24.xml"/><Relationship Id="rId2" Type="http://schemas.openxmlformats.org/officeDocument/2006/relationships/tags" Target="../tags/tag425.xml"/><Relationship Id="rId3" Type="http://schemas.openxmlformats.org/officeDocument/2006/relationships/tags" Target="../tags/tag426.xml"/><Relationship Id="rId4" Type="http://schemas.openxmlformats.org/officeDocument/2006/relationships/tags" Target="../tags/tag427.xml"/><Relationship Id="rId5" Type="http://schemas.openxmlformats.org/officeDocument/2006/relationships/tags" Target="../tags/tag428.xml"/><Relationship Id="rId6" Type="http://schemas.openxmlformats.org/officeDocument/2006/relationships/tags" Target="../tags/tag429.xml"/><Relationship Id="rId7" Type="http://schemas.openxmlformats.org/officeDocument/2006/relationships/tags" Target="../tags/tag430.xml"/><Relationship Id="rId8" Type="http://schemas.openxmlformats.org/officeDocument/2006/relationships/tags" Target="../tags/tag431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32.xml"/><Relationship Id="rId2" Type="http://schemas.openxmlformats.org/officeDocument/2006/relationships/tags" Target="../tags/tag433.xml"/><Relationship Id="rId3" Type="http://schemas.openxmlformats.org/officeDocument/2006/relationships/tags" Target="../tags/tag434.xml"/><Relationship Id="rId4" Type="http://schemas.openxmlformats.org/officeDocument/2006/relationships/tags" Target="../tags/tag435.xml"/><Relationship Id="rId5" Type="http://schemas.openxmlformats.org/officeDocument/2006/relationships/tags" Target="../tags/tag436.xml"/><Relationship Id="rId6" Type="http://schemas.openxmlformats.org/officeDocument/2006/relationships/tags" Target="../tags/tag437.xml"/><Relationship Id="rId7" Type="http://schemas.openxmlformats.org/officeDocument/2006/relationships/tags" Target="../tags/tag438.xml"/><Relationship Id="rId8" Type="http://schemas.openxmlformats.org/officeDocument/2006/relationships/tags" Target="../tags/tag439.xml"/><Relationship Id="rId9" Type="http://schemas.openxmlformats.org/officeDocument/2006/relationships/tags" Target="../tags/tag440.xml"/><Relationship Id="rId10" Type="http://schemas.openxmlformats.org/officeDocument/2006/relationships/tags" Target="../tags/tag441.xml"/><Relationship Id="rId11" Type="http://schemas.openxmlformats.org/officeDocument/2006/relationships/tags" Target="../tags/tag442.xml"/><Relationship Id="rId12" Type="http://schemas.openxmlformats.org/officeDocument/2006/relationships/tags" Target="../tags/tag443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44.xml"/><Relationship Id="rId2" Type="http://schemas.openxmlformats.org/officeDocument/2006/relationships/tags" Target="../tags/tag445.xml"/><Relationship Id="rId3" Type="http://schemas.openxmlformats.org/officeDocument/2006/relationships/tags" Target="../tags/tag446.xml"/><Relationship Id="rId4" Type="http://schemas.openxmlformats.org/officeDocument/2006/relationships/tags" Target="../tags/tag447.xml"/><Relationship Id="rId5" Type="http://schemas.openxmlformats.org/officeDocument/2006/relationships/tags" Target="../tags/tag448.xml"/><Relationship Id="rId6" Type="http://schemas.openxmlformats.org/officeDocument/2006/relationships/tags" Target="../tags/tag449.xml"/><Relationship Id="rId7" Type="http://schemas.openxmlformats.org/officeDocument/2006/relationships/tags" Target="../tags/tag450.xml"/><Relationship Id="rId8" Type="http://schemas.openxmlformats.org/officeDocument/2006/relationships/tags" Target="../tags/tag451.xml"/><Relationship Id="rId9" Type="http://schemas.openxmlformats.org/officeDocument/2006/relationships/tags" Target="../tags/tag452.xml"/><Relationship Id="rId10" Type="http://schemas.openxmlformats.org/officeDocument/2006/relationships/tags" Target="../tags/tag453.xml"/><Relationship Id="rId11" Type="http://schemas.openxmlformats.org/officeDocument/2006/relationships/tags" Target="../tags/tag454.xml"/><Relationship Id="rId12" Type="http://schemas.openxmlformats.org/officeDocument/2006/relationships/tags" Target="../tags/tag455.xml"/><Relationship Id="rId13" Type="http://schemas.openxmlformats.org/officeDocument/2006/relationships/tags" Target="../tags/tag456.xml"/><Relationship Id="rId14" Type="http://schemas.openxmlformats.org/officeDocument/2006/relationships/tags" Target="../tags/tag457.xml"/><Relationship Id="rId15" Type="http://schemas.openxmlformats.org/officeDocument/2006/relationships/tags" Target="../tags/tag458.xml"/><Relationship Id="rId16" Type="http://schemas.openxmlformats.org/officeDocument/2006/relationships/tags" Target="../tags/tag459.xml"/><Relationship Id="rId17" Type="http://schemas.openxmlformats.org/officeDocument/2006/relationships/tags" Target="../tags/tag460.xml"/><Relationship Id="rId18" Type="http://schemas.openxmlformats.org/officeDocument/2006/relationships/tags" Target="../tags/tag461.xml"/><Relationship Id="rId19" Type="http://schemas.openxmlformats.org/officeDocument/2006/relationships/tags" Target="../tags/tag462.xml"/><Relationship Id="rId20" Type="http://schemas.openxmlformats.org/officeDocument/2006/relationships/tags" Target="../tags/tag463.xml"/><Relationship Id="rId21" Type="http://schemas.openxmlformats.org/officeDocument/2006/relationships/tags" Target="../tags/tag464.xml"/><Relationship Id="rId22" Type="http://schemas.openxmlformats.org/officeDocument/2006/relationships/tags" Target="../tags/tag465.xml"/><Relationship Id="rId23" Type="http://schemas.openxmlformats.org/officeDocument/2006/relationships/tags" Target="../tags/tag466.xml"/><Relationship Id="rId24" Type="http://schemas.openxmlformats.org/officeDocument/2006/relationships/tags" Target="../tags/tag467.xml"/><Relationship Id="rId25" Type="http://schemas.openxmlformats.org/officeDocument/2006/relationships/tags" Target="../tags/tag468.xml"/><Relationship Id="rId26" Type="http://schemas.openxmlformats.org/officeDocument/2006/relationships/tags" Target="../tags/tag469.xml"/><Relationship Id="rId27" Type="http://schemas.openxmlformats.org/officeDocument/2006/relationships/tags" Target="../tags/tag470.xml"/><Relationship Id="rId28" Type="http://schemas.openxmlformats.org/officeDocument/2006/relationships/tags" Target="../tags/tag471.xml"/><Relationship Id="rId29" Type="http://schemas.openxmlformats.org/officeDocument/2006/relationships/tags" Target="../tags/tag472.xml"/><Relationship Id="rId30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73.xml"/><Relationship Id="rId2" Type="http://schemas.openxmlformats.org/officeDocument/2006/relationships/tags" Target="../tags/tag474.xml"/><Relationship Id="rId3" Type="http://schemas.openxmlformats.org/officeDocument/2006/relationships/tags" Target="../tags/tag47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企业管理的员工企划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员工企划的重要性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员工企划的策略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员工企划的实施步骤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员工企划的挑战与应对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员工企划的成功案例分析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员工企划的重要性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员工是企业的核心资源</a:t>
            </a:r>
            <a:endParaRPr altLang="en-US" lang="zh-CN"/>
          </a:p>
        </p:txBody>
      </p:sp>
      <p:sp>
        <p:nvSpPr>
          <p:cNvPr id="10489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员工是企业最重要的资产，能够创造价值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员工是企业形象的代表，能够影响企业的声誉和形象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员工是企业创新的源泉，能够为企业带来新的想法和创意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员工是企业发展的动力，能够推动企业不断前进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员工企划有助于提高员工满意度和忠诚度</a:t>
            </a:r>
            <a:endParaRPr altLang="en-US" lang="zh-CN"/>
          </a:p>
        </p:txBody>
      </p:sp>
      <p:sp>
        <p:nvSpPr>
          <p:cNvPr id="104904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通过员工企划，企业可以更好地了解员工的需求和期望，从而制定更加符合员工实际需求的政策和措施。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员工企划能够让员工感受到企业的关怀和重视，提高员工的工作积极性和满意度。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员工企划有助于增强员工的归属感和忠诚度，提高员工对企业的认同感和忠诚度。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员工企划能够促进企业内部沟通和协作，增强企业的凝聚力和向心力。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员工企划有助于提升企业绩效</a:t>
            </a:r>
            <a:endParaRPr altLang="en-US" lang="zh-CN"/>
          </a:p>
        </p:txBody>
      </p:sp>
      <p:sp>
        <p:nvSpPr>
          <p:cNvPr id="10490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员工企划能够激发员工的积极性和创造力，提高工作效率和质量。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员工企划有助于提高员工的归属感和忠诚度，减少人员流失和招聘成本。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员工企划能够促进企业内部沟通和协作，增强团队凝聚力和向心力。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通过员工企划，企业可以更好地了解员工的需求和期望，从而制定更加合理的人力资源政策。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6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员工企划的策略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制定合理的招聘计划</a:t>
            </a:r>
            <a:endParaRPr altLang="en-US" lang="zh-CN"/>
          </a:p>
        </p:txBody>
      </p:sp>
      <p:sp>
        <p:nvSpPr>
          <p:cNvPr id="1049232" name="任意多边形 20"/>
          <p:cNvSpPr/>
          <p:nvPr>
            <p:custDataLst>
              <p:tags r:id="rId1"/>
            </p:custDataLst>
          </p:nvPr>
        </p:nvSpPr>
        <p:spPr>
          <a:xfrm rot="2700000">
            <a:off x="944672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确定招聘需求：根据企业战略和业务发展，明确所需岗位和人员数量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42"/>
          <p:cNvSpPr/>
          <p:nvPr>
            <p:custDataLst>
              <p:tags r:id="rId3"/>
            </p:custDataLst>
          </p:nvPr>
        </p:nvSpPr>
        <p:spPr>
          <a:xfrm>
            <a:off x="733361" y="2896286"/>
            <a:ext cx="1635727" cy="11583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任意多边形 18"/>
          <p:cNvSpPr/>
          <p:nvPr>
            <p:custDataLst>
              <p:tags r:id="rId4"/>
            </p:custDataLst>
          </p:nvPr>
        </p:nvSpPr>
        <p:spPr>
          <a:xfrm rot="5400000">
            <a:off x="321643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879463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制定招聘计划：确定招聘时间、渠道、流程等，确保招聘工作有序进行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3"/>
          <p:cNvSpPr/>
          <p:nvPr>
            <p:custDataLst>
              <p:tags r:id="rId6"/>
            </p:custDataLst>
          </p:nvPr>
        </p:nvSpPr>
        <p:spPr>
          <a:xfrm>
            <a:off x="3004424" y="2896286"/>
            <a:ext cx="1635727" cy="11583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486798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49824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筛选简历：根据岗位需求和应聘者简历，筛选出符合要求的候选人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4"/>
          <p:cNvSpPr/>
          <p:nvPr>
            <p:custDataLst>
              <p:tags r:id="rId9"/>
            </p:custDataLst>
          </p:nvPr>
        </p:nvSpPr>
        <p:spPr>
          <a:xfrm>
            <a:off x="5275488" y="2896286"/>
            <a:ext cx="1635727" cy="11583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757861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20888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面试评估：对候选人进行面试评估，确保其能力和素质符合企业要求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45"/>
          <p:cNvSpPr/>
          <p:nvPr>
            <p:custDataLst>
              <p:tags r:id="rId12"/>
            </p:custDataLst>
          </p:nvPr>
        </p:nvSpPr>
        <p:spPr>
          <a:xfrm>
            <a:off x="7545849" y="2896286"/>
            <a:ext cx="1635727" cy="11583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2962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691951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录用决策：根据面试评估结果，做出录用决策，并通知被录用者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5"/>
          <p:cNvSpPr/>
          <p:nvPr>
            <p:custDataLst>
              <p:tags r:id="rId15"/>
            </p:custDataLst>
          </p:nvPr>
        </p:nvSpPr>
        <p:spPr>
          <a:xfrm>
            <a:off x="9816912" y="2896286"/>
            <a:ext cx="1635727" cy="11583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建立完善的培训体系</a:t>
            </a:r>
            <a:endParaRPr altLang="en-US" lang="zh-CN"/>
          </a:p>
        </p:txBody>
      </p:sp>
      <p:sp>
        <p:nvSpPr>
          <p:cNvPr id="104929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培训需求分析：了解员工需求，制定针对性的培训计划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培训效果评估：对培训效果进行评估，不断优化培训体系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培训方式选择：采用线上、线下相结合的方式，提高培训效果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培训内容设计：根据企业战略和员工需求，设计培训课程和内容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实施有效的激励机制</a:t>
            </a:r>
            <a:endParaRPr altLang="en-US" lang="zh-CN"/>
          </a:p>
        </p:txBody>
      </p:sp>
      <p:sp>
        <p:nvSpPr>
          <p:cNvPr id="1049374" name="正文"/>
          <p:cNvSpPr txBox="1"/>
          <p:nvPr>
            <p:custDataLst>
              <p:tags r:id="rId1"/>
            </p:custDataLst>
          </p:nvPr>
        </p:nvSpPr>
        <p:spPr>
          <a:xfrm>
            <a:off x="3520105" y="2008917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了解员工需求：通过调查和沟通，了解员工的需求和期望，为制定激励机制提供依据。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标题"/>
          <p:cNvSpPr txBox="1"/>
          <p:nvPr>
            <p:custDataLst>
              <p:tags r:id="rId2"/>
            </p:custDataLst>
          </p:nvPr>
        </p:nvSpPr>
        <p:spPr>
          <a:xfrm>
            <a:off x="3520105" y="1490400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378" name="正文"/>
          <p:cNvSpPr txBox="1"/>
          <p:nvPr>
            <p:custDataLst>
              <p:tags r:id="rId3"/>
            </p:custDataLst>
          </p:nvPr>
        </p:nvSpPr>
        <p:spPr>
          <a:xfrm>
            <a:off x="3520105" y="3213321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制定奖励计划：根据员工的工作表现和业绩，制定合理的奖励计划，包括奖金、晋升、培训等。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标题"/>
          <p:cNvSpPr txBox="1"/>
          <p:nvPr>
            <p:custDataLst>
              <p:tags r:id="rId4"/>
            </p:custDataLst>
          </p:nvPr>
        </p:nvSpPr>
        <p:spPr>
          <a:xfrm>
            <a:off x="3520105" y="2694804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382" name="正文"/>
          <p:cNvSpPr txBox="1"/>
          <p:nvPr>
            <p:custDataLst>
              <p:tags r:id="rId5"/>
            </p:custDataLst>
          </p:nvPr>
        </p:nvSpPr>
        <p:spPr>
          <a:xfrm>
            <a:off x="3520105" y="4417725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建立绩效考核制度：通过制定明确的绩效考核标准，对员工的工作表现进行客观、公正的评价，并与奖励计划相结合。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标题"/>
          <p:cNvSpPr txBox="1"/>
          <p:nvPr>
            <p:custDataLst>
              <p:tags r:id="rId6"/>
            </p:custDataLst>
          </p:nvPr>
        </p:nvSpPr>
        <p:spPr>
          <a:xfrm>
            <a:off x="3520105" y="3899208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386" name="正文"/>
          <p:cNvSpPr txBox="1"/>
          <p:nvPr>
            <p:custDataLst>
              <p:tags r:id="rId7"/>
            </p:custDataLst>
          </p:nvPr>
        </p:nvSpPr>
        <p:spPr>
          <a:xfrm>
            <a:off x="3520105" y="5622128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营造良好的企业文化：通过宣传和培训，营造积极向上、团结协作的企业文化，提高员工的归属感和责任感。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标题"/>
          <p:cNvSpPr txBox="1"/>
          <p:nvPr>
            <p:custDataLst>
              <p:tags r:id="rId8"/>
            </p:custDataLst>
          </p:nvPr>
        </p:nvSpPr>
        <p:spPr>
          <a:xfrm>
            <a:off x="3520105" y="5103611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开展多样化的员工活动</a:t>
            </a:r>
            <a:endParaRPr altLang="en-US" lang="zh-CN"/>
          </a:p>
        </p:txBody>
      </p:sp>
      <p:sp>
        <p:nvSpPr>
          <p:cNvPr id="1049424" name="矩形 31"/>
          <p:cNvSpPr/>
          <p:nvPr>
            <p:custDataLst>
              <p:tags r:id="rId1"/>
            </p:custDataLst>
          </p:nvPr>
        </p:nvSpPr>
        <p:spPr>
          <a:xfrm>
            <a:off x="3381196" y="1490400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员工活动的重要性：提高员工满意度、增强团队凝聚力、促进企业文化建设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"/>
          <p:cNvSpPr/>
          <p:nvPr>
            <p:custDataLst>
              <p:tags r:id="rId2"/>
            </p:custDataLst>
          </p:nvPr>
        </p:nvSpPr>
        <p:spPr>
          <a:xfrm>
            <a:off x="3381196" y="2471079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员工活动的类型：体育比赛、文艺演出、知识竞赛、户外拓展等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5"/>
          <p:cNvSpPr/>
          <p:nvPr>
            <p:custDataLst>
              <p:tags r:id="rId3"/>
            </p:custDataLst>
          </p:nvPr>
        </p:nvSpPr>
        <p:spPr>
          <a:xfrm>
            <a:off x="3381196" y="3451758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员工活动的策划：明确活动目的、确定活动内容、选择合适的场地和时间、制定预算和方案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7"/>
          <p:cNvSpPr/>
          <p:nvPr>
            <p:custDataLst>
              <p:tags r:id="rId4"/>
            </p:custDataLst>
          </p:nvPr>
        </p:nvSpPr>
        <p:spPr>
          <a:xfrm>
            <a:off x="3381196" y="4432436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员工活动的实施：组织人员、安排场地、准备物资、进行宣传和推广、确保活动的顺利进行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3"/>
          <p:cNvSpPr/>
          <p:nvPr>
            <p:custDataLst>
              <p:tags r:id="rId5"/>
            </p:custDataLst>
          </p:nvPr>
        </p:nvSpPr>
        <p:spPr>
          <a:xfrm>
            <a:off x="3381196" y="5413115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员工活动的评估：收集员工反馈、分析活动效果、总结经验和教训、为下一次活动提供参考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6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员工企划的实施步骤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制定员工企划方案</a:t>
            </a:r>
            <a:endParaRPr altLang="en-US" lang="zh-CN"/>
          </a:p>
        </p:txBody>
      </p:sp>
      <p:sp>
        <p:nvSpPr>
          <p:cNvPr id="10495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明确员工企划的目标和意义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4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了解员工的需求和期望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制定具体的员工企划方案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实施员工企划方案并进行评估和调整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实施员工招聘计划</a:t>
            </a:r>
            <a:endParaRPr altLang="en-US" lang="zh-CN"/>
          </a:p>
        </p:txBody>
      </p:sp>
      <p:cxnSp>
        <p:nvCxnSpPr>
          <p:cNvPr id="3145801" name="直接箭头连接符 18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24061" y="3824938"/>
            <a:ext cx="10729798" cy="0"/>
          </a:xfrm>
          <a:prstGeom prst="straightConnector1"/>
          <a:ln w="19050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803" name="直接连接符 32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2956664" y="2850971"/>
            <a:ext cx="622" cy="914920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90" name="正文"/>
          <p:cNvSpPr txBox="1"/>
          <p:nvPr>
            <p:custDataLst>
              <p:tags r:id="rId3"/>
            </p:custDataLst>
          </p:nvPr>
        </p:nvSpPr>
        <p:spPr>
          <a:xfrm>
            <a:off x="1896924" y="1868923"/>
            <a:ext cx="2114509" cy="70359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制定招聘计划：确定招聘时间、地点、方式、预算等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805" name="直接连接符 4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5463371" y="3502354"/>
            <a:ext cx="3729" cy="261672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92" name="正文"/>
          <p:cNvSpPr txBox="1"/>
          <p:nvPr>
            <p:custDataLst>
              <p:tags r:id="rId5"/>
            </p:custDataLst>
          </p:nvPr>
        </p:nvSpPr>
        <p:spPr>
          <a:xfrm>
            <a:off x="4407981" y="2538331"/>
            <a:ext cx="2114509" cy="703593"/>
          </a:xfrm>
          <a:prstGeom prst="rect"/>
          <a:noFill/>
        </p:spPr>
        <p:txBody>
          <a:bodyPr anchor="b" anchorCtr="0" bIns="0" lIns="0" rIns="0" rtlCol="0" tIns="0" wrap="square">
            <a:normAutofit fontScale="83333" lnSpcReduction="10000"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筛选简历：根据岗位要求和应聘者简历，筛选出符合条件的候选人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807" name="直接连接符 96"/>
          <p:cNvCxnSpPr>
            <a:cxnSpLocks/>
          </p:cNvCxnSpPr>
          <p:nvPr>
            <p:custDataLst>
              <p:tags r:id="rId6"/>
            </p:custDataLst>
          </p:nvPr>
        </p:nvCxnSpPr>
        <p:spPr>
          <a:xfrm flipV="1">
            <a:off x="7974429" y="2456287"/>
            <a:ext cx="3729" cy="1304010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94" name="正文"/>
          <p:cNvSpPr txBox="1"/>
          <p:nvPr>
            <p:custDataLst>
              <p:tags r:id="rId7"/>
            </p:custDataLst>
          </p:nvPr>
        </p:nvSpPr>
        <p:spPr>
          <a:xfrm>
            <a:off x="6919039" y="1490400"/>
            <a:ext cx="2114509" cy="703593"/>
          </a:xfrm>
          <a:prstGeom prst="rect"/>
          <a:noFill/>
        </p:spPr>
        <p:txBody>
          <a:bodyPr anchor="b" anchorCtr="0" bIns="0" lIns="0" rIns="0" rtlCol="0" tIns="0" wrap="square">
            <a:normAutofit fontScale="83333" lnSpcReduction="10000"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面试评估：对应聘者进行面试评估，包括专业技能、沟通能力、团队协作等方面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809" name="直接连接符 100"/>
          <p:cNvCxnSpPr>
            <a:cxnSpLocks/>
          </p:cNvCxnSpPr>
          <p:nvPr>
            <p:custDataLst>
              <p:tags r:id="rId8"/>
            </p:custDataLst>
          </p:nvPr>
        </p:nvCxnSpPr>
        <p:spPr>
          <a:xfrm flipV="1">
            <a:off x="10485486" y="3325212"/>
            <a:ext cx="3729" cy="515264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96" name="正文"/>
          <p:cNvSpPr txBox="1"/>
          <p:nvPr>
            <p:custDataLst>
              <p:tags r:id="rId9"/>
            </p:custDataLst>
          </p:nvPr>
        </p:nvSpPr>
        <p:spPr>
          <a:xfrm>
            <a:off x="9430096" y="2358082"/>
            <a:ext cx="2114509" cy="703593"/>
          </a:xfrm>
          <a:prstGeom prst="rect"/>
          <a:noFill/>
        </p:spPr>
        <p:txBody>
          <a:bodyPr anchor="b" anchorCtr="0" bIns="0" lIns="0" rIns="0" rtlCol="0" tIns="0" wrap="square">
            <a:normAutofit fontScale="83333" lnSpcReduction="10000"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入职培训：对新员工进行入职培训，包括企业文化、规章制度、岗位职责等方面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811" name="直接连接符 91"/>
          <p:cNvCxnSpPr>
            <a:cxnSpLocks/>
          </p:cNvCxnSpPr>
          <p:nvPr>
            <p:custDataLst>
              <p:tags r:id="rId10"/>
            </p:custDataLst>
          </p:nvPr>
        </p:nvCxnSpPr>
        <p:spPr>
          <a:xfrm flipV="1">
            <a:off x="1699893" y="3840476"/>
            <a:ext cx="622" cy="180249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98" name="正文"/>
          <p:cNvSpPr txBox="1"/>
          <p:nvPr>
            <p:custDataLst>
              <p:tags r:id="rId11"/>
            </p:custDataLst>
          </p:nvPr>
        </p:nvSpPr>
        <p:spPr>
          <a:xfrm>
            <a:off x="641395" y="4265616"/>
            <a:ext cx="2114509" cy="749588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确定招聘需求：根据企业战略和业务发展，明确所需岗位和人员数量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813" name="直接连接符 84"/>
          <p:cNvCxnSpPr>
            <a:cxnSpLocks/>
          </p:cNvCxnSpPr>
          <p:nvPr>
            <p:custDataLst>
              <p:tags r:id="rId12"/>
            </p:custDataLst>
          </p:nvPr>
        </p:nvCxnSpPr>
        <p:spPr>
          <a:xfrm flipV="1">
            <a:off x="4212193" y="3819965"/>
            <a:ext cx="3729" cy="1096412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00" name="正文"/>
          <p:cNvSpPr txBox="1"/>
          <p:nvPr>
            <p:custDataLst>
              <p:tags r:id="rId13"/>
            </p:custDataLst>
          </p:nvPr>
        </p:nvSpPr>
        <p:spPr>
          <a:xfrm>
            <a:off x="3152452" y="5155674"/>
            <a:ext cx="2114509" cy="749588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发布招聘信息：通过招聘网站、社交媒体、校园招聘等途径发布招聘信息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815" name="直接连接符 6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20764" y="3866581"/>
            <a:ext cx="0" cy="548206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02" name="正文"/>
          <p:cNvSpPr txBox="1"/>
          <p:nvPr>
            <p:custDataLst>
              <p:tags r:id="rId15"/>
            </p:custDataLst>
          </p:nvPr>
        </p:nvSpPr>
        <p:spPr>
          <a:xfrm>
            <a:off x="5663510" y="4701943"/>
            <a:ext cx="2114509" cy="749588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面试安排：邀请候选人参加面试，并安排面试时间和地点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817" name="直接连接符 83"/>
          <p:cNvCxnSpPr>
            <a:cxnSpLocks/>
          </p:cNvCxnSpPr>
          <p:nvPr>
            <p:custDataLst>
              <p:tags r:id="rId16"/>
            </p:custDataLst>
          </p:nvPr>
        </p:nvCxnSpPr>
        <p:spPr>
          <a:xfrm flipV="1">
            <a:off x="9231200" y="3819965"/>
            <a:ext cx="1865" cy="1440129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04" name="正文"/>
          <p:cNvSpPr txBox="1"/>
          <p:nvPr>
            <p:custDataLst>
              <p:tags r:id="rId17"/>
            </p:custDataLst>
          </p:nvPr>
        </p:nvSpPr>
        <p:spPr>
          <a:xfrm>
            <a:off x="8174567" y="5500012"/>
            <a:ext cx="2114509" cy="749588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录用通知：根据面试评估结果，向符合条件的候选人发放录用通知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椭圆 18"/>
          <p:cNvSpPr/>
          <p:nvPr>
            <p:custDataLst>
              <p:tags r:id="rId18"/>
            </p:custDataLst>
          </p:nvPr>
        </p:nvSpPr>
        <p:spPr>
          <a:xfrm>
            <a:off x="2892023" y="3760297"/>
            <a:ext cx="129282" cy="129282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608" name="椭圆 15"/>
          <p:cNvSpPr/>
          <p:nvPr>
            <p:custDataLst>
              <p:tags r:id="rId19"/>
            </p:custDataLst>
          </p:nvPr>
        </p:nvSpPr>
        <p:spPr>
          <a:xfrm>
            <a:off x="5400595" y="3760297"/>
            <a:ext cx="129282" cy="129282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610" name="椭圆 13"/>
          <p:cNvSpPr/>
          <p:nvPr>
            <p:custDataLst>
              <p:tags r:id="rId20"/>
            </p:custDataLst>
          </p:nvPr>
        </p:nvSpPr>
        <p:spPr>
          <a:xfrm>
            <a:off x="7911652" y="3760297"/>
            <a:ext cx="129282" cy="129282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612" name="椭圆 20"/>
          <p:cNvSpPr/>
          <p:nvPr>
            <p:custDataLst>
              <p:tags r:id="rId21"/>
            </p:custDataLst>
          </p:nvPr>
        </p:nvSpPr>
        <p:spPr>
          <a:xfrm>
            <a:off x="10422710" y="3760297"/>
            <a:ext cx="129282" cy="129282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614" name="椭圆 19"/>
          <p:cNvSpPr/>
          <p:nvPr>
            <p:custDataLst>
              <p:tags r:id="rId22"/>
            </p:custDataLst>
          </p:nvPr>
        </p:nvSpPr>
        <p:spPr>
          <a:xfrm>
            <a:off x="1634630" y="3760297"/>
            <a:ext cx="129282" cy="129282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616" name="椭圆 17"/>
          <p:cNvSpPr/>
          <p:nvPr>
            <p:custDataLst>
              <p:tags r:id="rId23"/>
            </p:custDataLst>
          </p:nvPr>
        </p:nvSpPr>
        <p:spPr>
          <a:xfrm>
            <a:off x="4151281" y="3760297"/>
            <a:ext cx="129282" cy="129282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618" name="椭圆 14"/>
          <p:cNvSpPr/>
          <p:nvPr>
            <p:custDataLst>
              <p:tags r:id="rId24"/>
            </p:custDataLst>
          </p:nvPr>
        </p:nvSpPr>
        <p:spPr>
          <a:xfrm>
            <a:off x="6656123" y="3760297"/>
            <a:ext cx="129282" cy="129282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620" name="椭圆 21"/>
          <p:cNvSpPr/>
          <p:nvPr>
            <p:custDataLst>
              <p:tags r:id="rId25"/>
            </p:custDataLst>
          </p:nvPr>
        </p:nvSpPr>
        <p:spPr>
          <a:xfrm>
            <a:off x="9167181" y="3760297"/>
            <a:ext cx="129282" cy="129282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开展员工培训活动</a:t>
            </a:r>
            <a:endParaRPr altLang="en-US" lang="zh-CN"/>
          </a:p>
        </p:txBody>
      </p:sp>
      <p:sp>
        <p:nvSpPr>
          <p:cNvPr id="104965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确定培训目标：提高员工的专业技能和综合素质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培训效果评估：对培训效果进行评估，不断改进和优化培训计划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实施培训：通过线上或线下方式，开展培训活动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制定培训计划：根据员工需求和企业战略，制定合理的培训计划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建立激励机制并实施</a:t>
            </a:r>
            <a:endParaRPr altLang="en-US" lang="zh-CN"/>
          </a:p>
        </p:txBody>
      </p:sp>
      <p:sp>
        <p:nvSpPr>
          <p:cNvPr id="10497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明确激励目标：制定具体的、可衡量的激励目标，确保员工清楚了解公司的期望和要求。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实施激励机制：将激励机制与公司的日常管理相结合，确保员工能够及时获得激励。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评估激励机制效果：定期评估激励机制的效果，根据评估结果进行调整和优化，确保激励机制的有效性。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设计激励机制：根据员工的个人需求和公司目标，设计合理的激励机制，如奖金、晋升、培训等。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评估员工企划效果</a:t>
            </a:r>
            <a:endParaRPr altLang="en-US" lang="zh-CN"/>
          </a:p>
        </p:txBody>
      </p:sp>
      <p:sp>
        <p:nvSpPr>
          <p:cNvPr id="104980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设定评估目标：明确评估的目的和标准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收集数据：通过问卷调查、访谈等方式收集员工对企划的反馈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分析数据：对收集到的数据进行整理和分析，找出问题与不足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制定改进措施：根据分析结果，制定相应的改进措施，提高员工企划的效果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6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员工企划的挑战与应对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招聘难度大，如何应对？</a:t>
            </a:r>
            <a:endParaRPr altLang="en-US" lang="zh-CN"/>
          </a:p>
        </p:txBody>
      </p:sp>
      <p:sp>
        <p:nvSpPr>
          <p:cNvPr id="104993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扩大招聘渠道：利用多种渠道如招聘网站、社交媒体、招聘会等，提高招聘效率和质量。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提高福利待遇：提供具有竞争力的薪资待遇和福利，吸引更多优秀人才。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优化招聘流程：简化招聘流程，提高招聘效率，减少招聘成本。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加强企业文化建设：通过企业文化建设，提高企业知名度和美誉度，吸引更多人才加入。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培训成本高，如何平衡？</a:t>
            </a:r>
            <a:endParaRPr altLang="en-US" lang="zh-CN"/>
          </a:p>
        </p:txBody>
      </p:sp>
      <p:sp>
        <p:nvSpPr>
          <p:cNvPr id="104997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制定合理的培训计划：根据员工需求和企业目标，制定有针对性的培训计划，避免盲目投入。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精选培训内容：选择与员工工作相关的培训课程，确保培训内容与实际工作紧密结合。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优化培训方式：采用线上、线下相结合的培训方式，降低培训成本。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建立激励机制：通过设立奖励机制，激励员工积极参与培训，提高培训效果。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激励机制可能产生负面影响，如何防范？</a:t>
            </a:r>
            <a:endParaRPr altLang="en-US" lang="zh-CN"/>
          </a:p>
        </p:txBody>
      </p:sp>
      <p:sp>
        <p:nvSpPr>
          <p:cNvPr id="105001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负面影响：过度激励可能导致员工过于追求个人利益，忽视团队和公司的整体利益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防范措施：建立合理的激励机制，确保员工在追求个人利益的同时，也能关注团队和公司的整体利益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负面影响：过度激励可能导致员工之间的竞争加剧，影响团队合作和氛围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防范措施：建立良好的团队合作机制，鼓励员工之间的合作与交流，避免过度竞争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如何持续优化员工企划方案？</a:t>
            </a:r>
            <a:endParaRPr altLang="en-US" lang="zh-CN"/>
          </a:p>
        </p:txBody>
      </p:sp>
      <p:sp>
        <p:nvSpPr>
          <p:cNvPr id="1050056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711775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8" name="矩形 4"/>
          <p:cNvSpPr/>
          <p:nvPr>
            <p:custDataLst>
              <p:tags r:id="rId2"/>
            </p:custDataLst>
          </p:nvPr>
        </p:nvSpPr>
        <p:spPr>
          <a:xfrm>
            <a:off x="622352" y="4365314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文本框 5"/>
          <p:cNvSpPr txBox="1"/>
          <p:nvPr>
            <p:custDataLst>
              <p:tags r:id="rId3"/>
            </p:custDataLst>
          </p:nvPr>
        </p:nvSpPr>
        <p:spPr>
          <a:xfrm>
            <a:off x="920429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持续改进：在实施过程中不断收集反馈，对方案进行持续改进，提高员工满意度和绩效。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2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18066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64" name="矩形 57"/>
          <p:cNvSpPr/>
          <p:nvPr>
            <p:custDataLst>
              <p:tags r:id="rId5"/>
            </p:custDataLst>
          </p:nvPr>
        </p:nvSpPr>
        <p:spPr>
          <a:xfrm>
            <a:off x="4328643" y="4365314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文本框 58"/>
          <p:cNvSpPr txBox="1"/>
          <p:nvPr>
            <p:custDataLst>
              <p:tags r:id="rId6"/>
            </p:custDataLst>
          </p:nvPr>
        </p:nvSpPr>
        <p:spPr>
          <a:xfrm>
            <a:off x="4626719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激励措施：通过奖励和激励机制，激发员工的积极性和创造力，促进方案的顺利实施。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8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123723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70" name="矩形 61"/>
          <p:cNvSpPr/>
          <p:nvPr>
            <p:custDataLst>
              <p:tags r:id="rId8"/>
            </p:custDataLst>
          </p:nvPr>
        </p:nvSpPr>
        <p:spPr>
          <a:xfrm>
            <a:off x="8034934" y="4365314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文本框 62"/>
          <p:cNvSpPr txBox="1"/>
          <p:nvPr>
            <p:custDataLst>
              <p:tags r:id="rId9"/>
            </p:custDataLst>
          </p:nvPr>
        </p:nvSpPr>
        <p:spPr>
          <a:xfrm>
            <a:off x="8333010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培训和发展：为员工提供培训和发展机会，提高员工的素质和能力，为企业的长期发展奠定基础。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74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697189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76" name="矩形 65"/>
          <p:cNvSpPr/>
          <p:nvPr>
            <p:custDataLst>
              <p:tags r:id="rId11"/>
            </p:custDataLst>
          </p:nvPr>
        </p:nvSpPr>
        <p:spPr>
          <a:xfrm>
            <a:off x="608400" y="1864645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文本框 66"/>
          <p:cNvSpPr txBox="1"/>
          <p:nvPr>
            <p:custDataLst>
              <p:tags r:id="rId12"/>
            </p:custDataLst>
          </p:nvPr>
        </p:nvSpPr>
        <p:spPr>
          <a:xfrm>
            <a:off x="906476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了解员工需求：通过调查和沟通，了解员工的需求和期望，为优化方案提供依据。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80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03479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82" name="矩形 69"/>
          <p:cNvSpPr/>
          <p:nvPr>
            <p:custDataLst>
              <p:tags r:id="rId14"/>
            </p:custDataLst>
          </p:nvPr>
        </p:nvSpPr>
        <p:spPr>
          <a:xfrm>
            <a:off x="4314057" y="1864645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文本框 70"/>
          <p:cNvSpPr txBox="1"/>
          <p:nvPr>
            <p:custDataLst>
              <p:tags r:id="rId15"/>
            </p:custDataLst>
          </p:nvPr>
        </p:nvSpPr>
        <p:spPr>
          <a:xfrm>
            <a:off x="4612133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制定明确的目标：设定明确、可衡量的目标，确保方案具有可操作性和可评估性。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86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109770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88" name="矩形 73"/>
          <p:cNvSpPr/>
          <p:nvPr>
            <p:custDataLst>
              <p:tags r:id="rId17"/>
            </p:custDataLst>
          </p:nvPr>
        </p:nvSpPr>
        <p:spPr>
          <a:xfrm>
            <a:off x="8020347" y="1864645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文本框 74"/>
          <p:cNvSpPr txBox="1"/>
          <p:nvPr>
            <p:custDataLst>
              <p:tags r:id="rId18"/>
            </p:custDataLst>
          </p:nvPr>
        </p:nvSpPr>
        <p:spPr>
          <a:xfrm>
            <a:off x="8318424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制定实施计划：制定详细的实施计划，包括时间表、责任人和资源需求等，确保方案顺利实施。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2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员工企划的成功案例分析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阿里巴巴的员工企划案例</a:t>
            </a:r>
            <a:endParaRPr altLang="en-US" lang="zh-CN"/>
          </a:p>
        </p:txBody>
      </p:sp>
      <p:sp>
        <p:nvSpPr>
          <p:cNvPr id="10501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9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阿里巴巴员工企划的背景和目的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9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阿里巴巴员工企划的主要内容和实施过程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0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阿里巴巴员工企划的效果和影响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0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1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阿里巴巴员工企划的启示和借鉴意义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腾讯的员工企划案例</a:t>
            </a:r>
            <a:endParaRPr altLang="en-US" lang="zh-CN"/>
          </a:p>
        </p:txBody>
      </p:sp>
      <p:sp>
        <p:nvSpPr>
          <p:cNvPr id="105024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具体案例：腾讯员工企划的优秀项目和成果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背景介绍：腾讯员工企划的起源和发展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成功因素：员工企划对腾讯的贡献和影响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总结与启示：腾讯员工企划的成功经验对其他企业的借鉴意义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华为的员工企划案例</a:t>
            </a:r>
            <a:endParaRPr altLang="en-US" lang="zh-CN"/>
          </a:p>
        </p:txBody>
      </p:sp>
      <p:sp>
        <p:nvSpPr>
          <p:cNvPr id="1050314" name="矩形 3"/>
          <p:cNvSpPr/>
          <p:nvPr>
            <p:custDataLst>
              <p:tags r:id="rId1"/>
            </p:custDataLst>
          </p:nvPr>
        </p:nvSpPr>
        <p:spPr>
          <a:xfrm>
            <a:off x="2643997" y="5184059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6" name="任意多边形 5"/>
          <p:cNvSpPr/>
          <p:nvPr>
            <p:custDataLst>
              <p:tags r:id="rId2"/>
            </p:custDataLst>
          </p:nvPr>
        </p:nvSpPr>
        <p:spPr>
          <a:xfrm>
            <a:off x="2703873" y="5187922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318" name="正文"/>
          <p:cNvSpPr txBox="1"/>
          <p:nvPr>
            <p:custDataLst>
              <p:tags r:id="rId3"/>
            </p:custDataLst>
          </p:nvPr>
        </p:nvSpPr>
        <p:spPr>
          <a:xfrm>
            <a:off x="3147473" y="5628947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总结与启示：华为的员工企划案例为其他企业提供了借鉴和启示，即要重视员工的培养和发展，提高企业的凝聚力和竞争力。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20" name="标题"/>
          <p:cNvSpPr txBox="1"/>
          <p:nvPr>
            <p:custDataLst>
              <p:tags r:id="rId4"/>
            </p:custDataLst>
          </p:nvPr>
        </p:nvSpPr>
        <p:spPr>
          <a:xfrm>
            <a:off x="3105624" y="5183415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50322" name="矩形 8"/>
          <p:cNvSpPr/>
          <p:nvPr>
            <p:custDataLst>
              <p:tags r:id="rId5"/>
            </p:custDataLst>
          </p:nvPr>
        </p:nvSpPr>
        <p:spPr>
          <a:xfrm>
            <a:off x="2643997" y="3953054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4" name="任意多边形 5"/>
          <p:cNvSpPr/>
          <p:nvPr>
            <p:custDataLst>
              <p:tags r:id="rId6"/>
            </p:custDataLst>
          </p:nvPr>
        </p:nvSpPr>
        <p:spPr>
          <a:xfrm>
            <a:off x="2703873" y="3956917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326" name="正文"/>
          <p:cNvSpPr txBox="1"/>
          <p:nvPr>
            <p:custDataLst>
              <p:tags r:id="rId7"/>
            </p:custDataLst>
          </p:nvPr>
        </p:nvSpPr>
        <p:spPr>
          <a:xfrm>
            <a:off x="3147473" y="4397941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成功案例分析：华为的员工企划在实践中取得了显著的成功，如通过员工培训提高了员工的技能和素质，通过职业发展规划帮助员工实现个人价值，通过激励机制激发员工的积极性和创造力。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28" name="标题"/>
          <p:cNvSpPr txBox="1"/>
          <p:nvPr>
            <p:custDataLst>
              <p:tags r:id="rId8"/>
            </p:custDataLst>
          </p:nvPr>
        </p:nvSpPr>
        <p:spPr>
          <a:xfrm>
            <a:off x="3105624" y="3952410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50330" name="矩形 23"/>
          <p:cNvSpPr/>
          <p:nvPr>
            <p:custDataLst>
              <p:tags r:id="rId9"/>
            </p:custDataLst>
          </p:nvPr>
        </p:nvSpPr>
        <p:spPr>
          <a:xfrm>
            <a:off x="2643997" y="1491044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2" name="任意多边形 5"/>
          <p:cNvSpPr/>
          <p:nvPr>
            <p:custDataLst>
              <p:tags r:id="rId10"/>
            </p:custDataLst>
          </p:nvPr>
        </p:nvSpPr>
        <p:spPr>
          <a:xfrm>
            <a:off x="2703873" y="1494907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334" name="正文"/>
          <p:cNvSpPr txBox="1"/>
          <p:nvPr>
            <p:custDataLst>
              <p:tags r:id="rId11"/>
            </p:custDataLst>
          </p:nvPr>
        </p:nvSpPr>
        <p:spPr>
          <a:xfrm>
            <a:off x="3147473" y="1935931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背景介绍：华为作为全球知名的科技公司，其员工企划的成功案例值得借鉴和学习。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36" name="标题"/>
          <p:cNvSpPr txBox="1"/>
          <p:nvPr>
            <p:custDataLst>
              <p:tags r:id="rId12"/>
            </p:custDataLst>
          </p:nvPr>
        </p:nvSpPr>
        <p:spPr>
          <a:xfrm>
            <a:off x="3147473" y="1490400"/>
            <a:ext cx="2192889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50338" name="矩形 27"/>
          <p:cNvSpPr/>
          <p:nvPr>
            <p:custDataLst>
              <p:tags r:id="rId13"/>
            </p:custDataLst>
          </p:nvPr>
        </p:nvSpPr>
        <p:spPr>
          <a:xfrm>
            <a:off x="2643997" y="2722049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0" name="任意多边形 5"/>
          <p:cNvSpPr/>
          <p:nvPr>
            <p:custDataLst>
              <p:tags r:id="rId14"/>
            </p:custDataLst>
          </p:nvPr>
        </p:nvSpPr>
        <p:spPr>
          <a:xfrm>
            <a:off x="2703873" y="2725912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342" name="正文"/>
          <p:cNvSpPr txBox="1"/>
          <p:nvPr>
            <p:custDataLst>
              <p:tags r:id="rId15"/>
            </p:custDataLst>
          </p:nvPr>
        </p:nvSpPr>
        <p:spPr>
          <a:xfrm>
            <a:off x="3147473" y="3166936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员工企划内容：华为的员工企划包括员工培训、职业发展规划、激励机制等方面的内容，旨在提高员工的综合素质和企业的竞争力。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44" name="标题"/>
          <p:cNvSpPr txBox="1"/>
          <p:nvPr>
            <p:custDataLst>
              <p:tags r:id="rId16"/>
            </p:custDataLst>
          </p:nvPr>
        </p:nvSpPr>
        <p:spPr>
          <a:xfrm>
            <a:off x="3105624" y="2721405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小米的员工企划案例</a:t>
            </a:r>
            <a:endParaRPr altLang="en-US" lang="zh-CN"/>
          </a:p>
        </p:txBody>
      </p:sp>
      <p:sp>
        <p:nvSpPr>
          <p:cNvPr id="105038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员工企划对小米公司发展的影响和作用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背景介绍：小米公司的发展历程和员工企划的起源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员工企划的主要内容和实施方式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小米员工企划的成功经验和可借鉴之处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4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总结员工企划的重要性和实施策略</a:t>
            </a:r>
            <a:endParaRPr altLang="en-US" lang="zh-CN"/>
          </a:p>
        </p:txBody>
      </p:sp>
      <p:sp>
        <p:nvSpPr>
          <p:cNvPr id="105051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1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1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1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1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实施策略：制定合理的员工企划方案，加强员工培训和激励，提高员工素质和能力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总结员工企划的重要性：提高员工满意度和忠诚度，促进企业发展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总结员工企划的成果：提高企业绩效和竞争力，实现可持续发展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展望未来：不断完善员工企划体系，推动企业持续发展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分析未来企业管理的趋势和挑战</a:t>
            </a:r>
            <a:endParaRPr altLang="en-US" lang="zh-CN"/>
          </a:p>
        </p:txBody>
      </p:sp>
      <p:sp>
        <p:nvSpPr>
          <p:cNvPr id="10505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未来企业管理趋势：数字化、智能化、人性化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未来企业管理挑战：应对不确定性、提高创新能力、培养人才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应对策略：加强战略规划、优化组织结构、推动文化变革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总结：把握趋势，积极应对挑战，提升企业管理水平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对未来员工企划的发展提出建议和展望</a:t>
            </a:r>
            <a:endParaRPr altLang="en-US" lang="zh-CN"/>
          </a:p>
        </p:txBody>
      </p:sp>
      <p:sp>
        <p:nvSpPr>
          <p:cNvPr id="105061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2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2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2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2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2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3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3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3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3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3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4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4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4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4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4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5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5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5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建立完善的员工企划体系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加强与外部合作伙伴的交流与合作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引入先进的管理理念和技术手段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提升员工参与度与满意度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4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69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6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2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7*m_i*1_1"/>
  <p:tag name="KSO_WM_TEMPLATE_CATEGORY" val="diagram"/>
  <p:tag name="KSO_WM_TEMPLATE_INDEX" val="20230965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i"/>
  <p:tag name="KSO_WM_UNIT_INDEX" val="1_1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7*m_h_i*1_2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2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2_1"/>
  <p:tag name="KSO_WM_UNIT_ID" val="diagram20230965_7*m_h_f*1_2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7*m_h_i*1_4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4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4_1"/>
  <p:tag name="KSO_WM_UNIT_ID" val="diagram20230965_7*m_h_f*1_4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7*m_h_i*1_6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6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6_1"/>
  <p:tag name="KSO_WM_UNIT_ID" val="diagram20230965_7*m_h_f*1_6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7*m_h_i*1_8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8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8_1"/>
  <p:tag name="KSO_WM_UNIT_ID" val="diagram20230965_7*m_h_f*1_8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7*m_h_i*1_1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1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0965_7*m_h_f*1_1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7*m_h_i*1_3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3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3_1"/>
  <p:tag name="KSO_WM_UNIT_ID" val="diagram20230965_7*m_h_f*1_3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7*m_h_i*1_5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5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5_1"/>
  <p:tag name="KSO_WM_UNIT_ID" val="diagram20230965_7*m_h_f*1_5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7*m_h_i*1_7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7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7_1"/>
  <p:tag name="KSO_WM_UNIT_ID" val="diagram20230965_7*m_h_f*1_7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7*m_h_i*1_2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2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7*m_h_i*1_4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4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7*m_h_i*1_6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6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7*m_h_i*1_8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8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7*m_h_i*1_1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1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7*m_h_i*1_3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3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7*m_h_i*1_5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5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7*m_h_i*1_7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7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2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6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4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42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47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475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2023-12-20T14:09:40Z</dcterms:created>
  <dcterms:modified xsi:type="dcterms:W3CDTF">2023-12-20T14:09:40Z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b0a861a9c9f2419e841f58c459201733_21</vt:lpwstr>
  </property>
</Properties>
</file>