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85" r:id="rId1"/>
    <p:sldMasterId id="2147489222" r:id="rId2"/>
  </p:sldMasterIdLst>
  <p:notesMasterIdLst>
    <p:notesMasterId r:id="rId3"/>
  </p:notesMasterIdLst>
  <p:sldIdLst>
    <p:sldId id="2812" r:id="rId4"/>
    <p:sldId id="2816" r:id="rId5"/>
    <p:sldId id="2821" r:id="rId6"/>
    <p:sldId id="2826" r:id="rId7"/>
    <p:sldId id="2833" r:id="rId9"/>
    <p:sldId id="2836" r:id="rId10"/>
    <p:sldId id="2839" r:id="rId11"/>
    <p:sldId id="2842" r:id="rId12"/>
    <p:sldId id="2846" r:id="rId13"/>
    <p:sldId id="2853" r:id="rId15"/>
    <p:sldId id="2856" r:id="rId16"/>
    <p:sldId id="2859" r:id="rId17"/>
    <p:sldId id="2862" r:id="rId18"/>
    <p:sldId id="2866" r:id="rId19"/>
    <p:sldId id="2873" r:id="rId21"/>
    <p:sldId id="2876" r:id="rId22"/>
    <p:sldId id="2879" r:id="rId23"/>
    <p:sldId id="2882" r:id="rId24"/>
    <p:sldId id="2886" r:id="rId25"/>
    <p:sldId id="2893" r:id="rId27"/>
    <p:sldId id="2896" r:id="rId28"/>
    <p:sldId id="2899" r:id="rId29"/>
    <p:sldId id="2902" r:id="rId30"/>
    <p:sldId id="2906" r:id="rId31"/>
    <p:sldId id="2913" r:id="rId33"/>
    <p:sldId id="2916" r:id="rId34"/>
    <p:sldId id="2919" r:id="rId35"/>
    <p:sldId id="292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86" r:id="rId1"/>
    <p:sldLayoutId id="2147489187" r:id="rId2"/>
    <p:sldLayoutId id="2147489188" r:id="rId3"/>
    <p:sldLayoutId id="2147489189" r:id="rId4"/>
    <p:sldLayoutId id="2147489190" r:id="rId5"/>
    <p:sldLayoutId id="2147489191" r:id="rId6"/>
    <p:sldLayoutId id="2147489192" r:id="rId7"/>
    <p:sldLayoutId id="2147489193" r:id="rId8"/>
    <p:sldLayoutId id="2147489194" r:id="rId9"/>
    <p:sldLayoutId id="2147489195" r:id="rId10"/>
    <p:sldLayoutId id="21474891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23" r:id="rId1"/>
    <p:sldLayoutId id="2147489224" r:id="rId2"/>
    <p:sldLayoutId id="2147489225" r:id="rId3"/>
    <p:sldLayoutId id="2147489226" r:id="rId4"/>
    <p:sldLayoutId id="2147489227" r:id="rId5"/>
    <p:sldLayoutId id="2147489228" r:id="rId6"/>
    <p:sldLayoutId id="2147489229" r:id="rId7"/>
    <p:sldLayoutId id="2147489230" r:id="rId8"/>
    <p:sldLayoutId id="2147489231" r:id="rId9"/>
    <p:sldLayoutId id="2147489232" r:id="rId10"/>
    <p:sldLayoutId id="21474892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2024年研发部门工作总结与展望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研发部门工作总结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技术能力提升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产品研发与优化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未来发展规划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研发部门工作总结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2024年工作成果</a:t>
            </a:r>
            <a:endParaRPr altLang="en-US" lang="zh-CN"/>
          </a:p>
        </p:txBody>
      </p:sp>
      <p:sp>
        <p:nvSpPr>
          <p:cNvPr id="10489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完成多个研发项目，提升产品竞争力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优化研发流程，提高工作效率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培养和引进优秀人才，增强团队实力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获得多项专利和奖项，提升公司声誉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研发项目进展情况</a:t>
            </a:r>
            <a:endParaRPr altLang="en-US" lang="zh-CN"/>
          </a:p>
        </p:txBody>
      </p:sp>
      <p:sp>
        <p:nvSpPr>
          <p:cNvPr id="10490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在研项目：介绍当前正在进行的项目名称、时间、进展情况和遇到的问题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已完成项目：介绍已完成项目的名称、时间、成果和影响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计划开展项目：介绍未来计划开展的项目名称、时间、目标和预期成果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研发部门工作亮点：总结研发部门在项目进展方面的亮点和优势，如团队协作、技术创新等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1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新产品研发：研发部门在2024年推出了哪些新产品，并介绍了这些产品的技术创新和突破点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技术难题攻克：研发部门在2024年解决了哪些技术难题，并介绍了这些难题的解决方案和突破点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专利申请：研发部门在2024年申请了哪些专利，并介绍了这些专利的技术创新和突破点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合作与交流：研发部门在2024年与其他企业或机构进行了哪些合作与交流，并介绍了这些合作与交流的技术创新和突破点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1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沟通效果：有效沟通，减少误解和冲突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团队协作：高效协作，共同完成项目目标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沟通方式：采用多种沟通方式，确保信息畅通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团队协作与沟通的重要性：提高工作效率，促进项目成功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技术能力提升</a:t>
            </a:r>
            <a:endParaRPr altLang="en-US" dirty="0" lang="zh-CN"/>
          </a:p>
        </p:txBody>
      </p:sp>
      <p:sp>
        <p:nvSpPr>
          <p:cNvPr id="10492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技能培训与知识分享</a:t>
            </a:r>
            <a:endParaRPr altLang="en-US" lang="zh-CN"/>
          </a:p>
        </p:txBody>
      </p:sp>
      <p:sp>
        <p:nvSpPr>
          <p:cNvPr id="10493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知识分享：鼓励员工之间进行知识分享，促进团队成员之间的交流与合作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培训内容：针对研发部门的需求，提供针对性的技能培训课程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培训方式：线上+线下，定期组织内部培训和外部培训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培训效果评估：通过考试、实践等方式对培训效果进行评估，确保培训成果的有效性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外部合作与交流</a:t>
            </a:r>
            <a:endParaRPr altLang="en-US" lang="zh-CN"/>
          </a:p>
        </p:txBody>
      </p:sp>
      <p:sp>
        <p:nvSpPr>
          <p:cNvPr id="10493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引进外部先进技术，提升自身技术水平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建立外部合作伙伴关系，共同推动行业发展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与高校、科研机构合作，共同开展技术研发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参加行业会议、技术研讨会，加强与同行的交流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技术难题解决经验</a:t>
            </a:r>
            <a:endParaRPr altLang="en-US" lang="zh-CN"/>
          </a:p>
        </p:txBody>
      </p:sp>
      <p:sp>
        <p:nvSpPr>
          <p:cNvPr id="1049426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遇到的技术难题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30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经验教训和改进方向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34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采取的解决措施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38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取得的成果和效果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人才梯队建设成果</a:t>
            </a:r>
            <a:endParaRPr altLang="en-US" lang="zh-CN"/>
          </a:p>
        </p:txBody>
      </p:sp>
      <p:sp>
        <p:nvSpPr>
          <p:cNvPr id="10494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人才梯队建设成果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未来人才梯队建设规划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人才梯队建设背景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人才梯队建设目标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产品研发与优化</a:t>
            </a:r>
            <a:endParaRPr altLang="en-US" dirty="0" lang="zh-CN"/>
          </a:p>
        </p:txBody>
      </p:sp>
      <p:sp>
        <p:nvSpPr>
          <p:cNvPr id="10495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新产品研发情况</a:t>
            </a:r>
            <a:endParaRPr altLang="en-US" lang="zh-CN"/>
          </a:p>
        </p:txBody>
      </p:sp>
      <p:sp>
        <p:nvSpPr>
          <p:cNvPr id="10496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新产品研发成果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新产品研发展望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新产品研发背景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新产品研发过程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现有产品改进建议</a:t>
            </a:r>
            <a:endParaRPr altLang="en-US" lang="zh-CN"/>
          </a:p>
        </p:txBody>
      </p:sp>
      <p:sp>
        <p:nvSpPr>
          <p:cNvPr id="10496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针对现有产品进行深入分析，找出存在的问题和不足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针对问题提出具体的改进措施和建议，提高产品的质量和用户体验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针对改进措施进行详细的规划和实施，确保改进工作的顺利进行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定期对改进后的产品进行评估和反馈，不断优化和改进产品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客户需求与反馈处理</a:t>
            </a:r>
            <a:endParaRPr altLang="en-US" lang="zh-CN"/>
          </a:p>
        </p:txBody>
      </p:sp>
      <p:sp>
        <p:nvSpPr>
          <p:cNvPr id="10497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客户需求收集：通过市场调研、用户反馈等途径，及时了解客户需求和意见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需求分析：对收集到的客户需求进行分类、整理和分析，找出共性和差异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产品研发与优化：根据客户需求和反馈，对产品进行持续的研发和优化，提高产品质量和用户体验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反馈处理：对客户反馈的问题和建议进行及时响应和处理，确保客户满意度和忠诚度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产品竞争力提升策略</a:t>
            </a:r>
            <a:endParaRPr altLang="en-US" lang="zh-CN"/>
          </a:p>
        </p:txBody>
      </p:sp>
      <p:sp>
        <p:nvSpPr>
          <p:cNvPr id="10497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优化产品设计：提高产品性能、功能和外观设计，满足客户需求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创新技术应用：引入新技术、新工艺，提高产品技术含量和附加值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降低成本：通过优化生产流程、降低原材料采购成本等方式，提高产品性价比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加强品牌建设：提高品牌知名度、美誉度和忠诚度，增强产品竞争力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未来发展规划</a:t>
            </a:r>
            <a:endParaRPr altLang="en-US" dirty="0" lang="zh-CN"/>
          </a:p>
        </p:txBody>
      </p:sp>
      <p:sp>
        <p:nvSpPr>
          <p:cNvPr id="1049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技术创新方向预测</a:t>
            </a:r>
            <a:endParaRPr altLang="en-US" lang="zh-CN"/>
          </a:p>
        </p:txBody>
      </p:sp>
      <p:sp>
        <p:nvSpPr>
          <p:cNvPr id="10498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云计算与大数据技术：实现数据驱动的研发决策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人工智能与机器学习技术：提高研发效率和降低成本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5G与物联网技术：推动智能硬件和智能制造发展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区块链技术：保障研发数据安全和知识产权保护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研发部门组织结构调整建议</a:t>
            </a:r>
            <a:endParaRPr altLang="en-US" lang="zh-CN"/>
          </a:p>
        </p:txBody>
      </p:sp>
      <p:sp>
        <p:nvSpPr>
          <p:cNvPr id="10499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优化人员配置，根据项目需求灵活调整人员规模和技能要求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建立扁平化组织结构，提高决策效率和响应速度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加强跨部门协作，打破部门壁垒，促进信息共享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建立激励机制，激发员工创新热情和积极性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人才培养与引进计划</a:t>
            </a:r>
            <a:endParaRPr altLang="en-US" lang="zh-CN"/>
          </a:p>
        </p:txBody>
      </p:sp>
      <p:sp>
        <p:nvSpPr>
          <p:cNvPr id="10500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制定人才培养计划：针对不同岗位和技能需求，制定个性化的培养方案，提高员工的专业素质和综合能力。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加强内部培训：通过定期组织内部培训、研讨会等活动，提高员工的知识水平和技能水平，增强员工的归属感和凝聚力。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引进优秀人才：积极引进具有创新精神、实践经验和专业技能的优秀人才，为公司的未来发展注入新的活力和动力。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建立激励机制：通过设立奖励机制、晋升机制等方式，激励员工积极进取、不断创新，提高员工的工作积极性和创造力。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行业趋势与应对策略</a:t>
            </a:r>
            <a:endParaRPr altLang="en-US" lang="zh-CN"/>
          </a:p>
        </p:txBody>
      </p:sp>
      <p:sp>
        <p:nvSpPr>
          <p:cNvPr id="105006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行业趋势：分析当前行业的发展趋势，包括技术、市场、竞争等方面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应对策略：根据行业趋势，制定相应的应对策略，包括技术创新、市场拓展、人才培养等方面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未来发展规划：根据行业趋势和应对策略，制定未来几年的发展规划，包括产品研发、市场拓展、人才培养等方面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实施计划：详细说明未来发展规划的实施计划，包括时间表、责任人、资源投入等方面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1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2024年研发部门工作亮点总结</a:t>
            </a:r>
            <a:endParaRPr altLang="en-US" lang="zh-CN"/>
          </a:p>
        </p:txBody>
      </p:sp>
      <p:sp>
        <p:nvSpPr>
          <p:cNvPr id="10501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成功推出多款创新产品，获得市场认可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优化研发流程，提高工作效率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加强团队协作，形成良好工作氛围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积极应对市场变化，调整研发策略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未来发展目标与期望</a:t>
            </a:r>
            <a:endParaRPr altLang="en-US" lang="zh-CN"/>
          </a:p>
        </p:txBody>
      </p:sp>
      <p:sp>
        <p:nvSpPr>
          <p:cNvPr id="10502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拓展市场份额：扩大销售渠道，提高市场占有率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提升研发能力：加强技术研发，提高产品竞争力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培养人才队伍：加强人才培养，提高团队整体素质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推动创新发展：鼓励创新思维，推动技术进步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持续改进与创新动力来源</a:t>
            </a:r>
            <a:endParaRPr altLang="en-US" lang="zh-CN"/>
          </a:p>
        </p:txBody>
      </p:sp>
      <p:sp>
        <p:nvSpPr>
          <p:cNvPr id="10502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总结：回顾2024年研发部门的工作成果和经验教训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持续改进：通过不断优化和改进产品和服务，提高客户满意度和竞争力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创新动力来源：分析市场需求和技术趋势，寻找创新点和突破口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展望：展望未来，提出持续改进和创新的动力来源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6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7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7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5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2023-12-19T07:15:22Z</dcterms:created>
  <dcterms:modified xsi:type="dcterms:W3CDTF">2023-12-19T07:15:22Z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be712204661d4a0dbada84e672b4f7bd_21</vt:lpwstr>
  </property>
</Properties>
</file>