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1144" r:id="rId1"/>
    <p:sldMasterId id="2147511181" r:id="rId2"/>
  </p:sldMasterIdLst>
  <p:notesMasterIdLst>
    <p:notesMasterId r:id="rId3"/>
  </p:notesMasterIdLst>
  <p:sldIdLst>
    <p:sldId id="12328" r:id="rId4"/>
    <p:sldId id="12333" r:id="rId5"/>
    <p:sldId id="12337" r:id="rId6"/>
    <p:sldId id="12340" r:id="rId7"/>
    <p:sldId id="12343" r:id="rId8"/>
    <p:sldId id="12346" r:id="rId9"/>
    <p:sldId id="12349" r:id="rId10"/>
    <p:sldId id="12352" r:id="rId11"/>
    <p:sldId id="12355" r:id="rId12"/>
    <p:sldId id="12358" r:id="rId13"/>
    <p:sldId id="12361" r:id="rId14"/>
    <p:sldId id="12364" r:id="rId15"/>
    <p:sldId id="12367" r:id="rId16"/>
    <p:sldId id="12370" r:id="rId17"/>
    <p:sldId id="12373" r:id="rId18"/>
    <p:sldId id="12376" r:id="rId19"/>
    <p:sldId id="12379" r:id="rId20"/>
    <p:sldId id="12382" r:id="rId21"/>
    <p:sldId id="12385" r:id="rId22"/>
    <p:sldId id="12388" r:id="rId23"/>
    <p:sldId id="12391" r:id="rId24"/>
    <p:sldId id="12394" r:id="rId25"/>
    <p:sldId id="12397" r:id="rId26"/>
    <p:sldId id="12400" r:id="rId27"/>
    <p:sldId id="12403" r:id="rId28"/>
    <p:sldId id="12406" r:id="rId29"/>
    <p:sldId id="12409" r:id="rId30"/>
    <p:sldId id="12412"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1145" r:id="rId1"/>
    <p:sldLayoutId id="2147511146" r:id="rId2"/>
    <p:sldLayoutId id="2147511147" r:id="rId3"/>
    <p:sldLayoutId id="2147511148" r:id="rId4"/>
    <p:sldLayoutId id="2147511149" r:id="rId5"/>
    <p:sldLayoutId id="2147511150" r:id="rId6"/>
    <p:sldLayoutId id="2147511151" r:id="rId7"/>
    <p:sldLayoutId id="2147511152" r:id="rId8"/>
    <p:sldLayoutId id="2147511153" r:id="rId9"/>
    <p:sldLayoutId id="2147511154" r:id="rId10"/>
    <p:sldLayoutId id="214751115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511182" r:id="rId1"/>
    <p:sldLayoutId id="2147511183" r:id="rId2"/>
    <p:sldLayoutId id="2147511184" r:id="rId3"/>
    <p:sldLayoutId id="2147511185" r:id="rId4"/>
    <p:sldLayoutId id="2147511186" r:id="rId5"/>
    <p:sldLayoutId id="2147511187" r:id="rId6"/>
    <p:sldLayoutId id="2147511188" r:id="rId7"/>
    <p:sldLayoutId id="2147511189" r:id="rId8"/>
    <p:sldLayoutId id="2147511190" r:id="rId9"/>
    <p:sldLayoutId id="2147511191" r:id="rId10"/>
    <p:sldLayoutId id="2147511192"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tags" Target="../tags/tag153.xml"/><Relationship Id="rId16" Type="http://schemas.openxmlformats.org/officeDocument/2006/relationships/tags" Target="../tags/tag154.xml"/><Relationship Id="rId17" Type="http://schemas.openxmlformats.org/officeDocument/2006/relationships/tags" Target="../tags/tag155.xml"/><Relationship Id="rId18" Type="http://schemas.openxmlformats.org/officeDocument/2006/relationships/tags" Target="../tags/tag156.xml"/><Relationship Id="rId19" Type="http://schemas.openxmlformats.org/officeDocument/2006/relationships/tags" Target="../tags/tag157.xml"/><Relationship Id="rId20" Type="http://schemas.openxmlformats.org/officeDocument/2006/relationships/tags" Target="../tags/tag158.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tags" Target="../tags/tag171.xml"/><Relationship Id="rId14" Type="http://schemas.openxmlformats.org/officeDocument/2006/relationships/tags" Target="../tags/tag172.xml"/><Relationship Id="rId15" Type="http://schemas.openxmlformats.org/officeDocument/2006/relationships/tags" Target="../tags/tag173.xml"/><Relationship Id="rId16" Type="http://schemas.openxmlformats.org/officeDocument/2006/relationships/tags" Target="../tags/tag174.xml"/><Relationship Id="rId17" Type="http://schemas.openxmlformats.org/officeDocument/2006/relationships/tags" Target="../tags/tag175.xml"/><Relationship Id="rId18" Type="http://schemas.openxmlformats.org/officeDocument/2006/relationships/tags" Target="../tags/tag176.xml"/><Relationship Id="rId19" Type="http://schemas.openxmlformats.org/officeDocument/2006/relationships/tags" Target="../tags/tag177.xml"/><Relationship Id="rId20" Type="http://schemas.openxmlformats.org/officeDocument/2006/relationships/tags" Target="../tags/tag178.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tags" Target="../tags/tag267.xml"/><Relationship Id="rId18" Type="http://schemas.openxmlformats.org/officeDocument/2006/relationships/tags" Target="../tags/tag268.xml"/><Relationship Id="rId19" Type="http://schemas.openxmlformats.org/officeDocument/2006/relationships/tags" Target="../tags/tag269.xml"/><Relationship Id="rId20" Type="http://schemas.openxmlformats.org/officeDocument/2006/relationships/tags" Target="../tags/tag270.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tags" Target="../tags/tag283.xml"/><Relationship Id="rId14" Type="http://schemas.openxmlformats.org/officeDocument/2006/relationships/tags" Target="../tags/tag284.xml"/><Relationship Id="rId15" Type="http://schemas.openxmlformats.org/officeDocument/2006/relationships/tags" Target="../tags/tag285.xml"/><Relationship Id="rId16" Type="http://schemas.openxmlformats.org/officeDocument/2006/relationships/tags" Target="../tags/tag286.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tags" Target="../tags/tag379.xml"/><Relationship Id="rId14" Type="http://schemas.openxmlformats.org/officeDocument/2006/relationships/tags" Target="../tags/tag380.xml"/><Relationship Id="rId15" Type="http://schemas.openxmlformats.org/officeDocument/2006/relationships/tags" Target="../tags/tag381.xml"/><Relationship Id="rId16" Type="http://schemas.openxmlformats.org/officeDocument/2006/relationships/tags" Target="../tags/tag382.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tags" Target="../tags/tag391.xml"/><Relationship Id="rId10" Type="http://schemas.openxmlformats.org/officeDocument/2006/relationships/tags" Target="../tags/tag392.xml"/><Relationship Id="rId11" Type="http://schemas.openxmlformats.org/officeDocument/2006/relationships/tags" Target="../tags/tag393.xml"/><Relationship Id="rId12" Type="http://schemas.openxmlformats.org/officeDocument/2006/relationships/tags" Target="../tags/tag39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p>
            <a:r>
              <a:rPr altLang="en-US" lang="zh-CN"/>
              <a:t>学校双减的重要意义</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2500" lang="zh-CN">
                <a:solidFill>
                  <a:schemeClr val="accent1">
                    <a:lumMod val="75000"/>
                  </a:schemeClr>
                </a:solidFill>
                <a:latin typeface="+mj-ea"/>
                <a:ea typeface="+mj-ea"/>
                <a:cs typeface="MiSans Normal" panose="00000500000000000000" charset="-122"/>
                <a:sym typeface="+mn-ea"/>
              </a:rPr>
              <a:t>减轻学生学业负担</a:t>
            </a:r>
            <a:endParaRPr altLang="en-US" dirty="0" sz="25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2500" lang="zh-CN">
                <a:solidFill>
                  <a:schemeClr val="accent1">
                    <a:lumMod val="75000"/>
                  </a:schemeClr>
                </a:solidFill>
                <a:latin typeface="+mj-ea"/>
                <a:ea typeface="+mj-ea"/>
                <a:cs typeface="MiSans Normal" panose="00000500000000000000" charset="-122"/>
                <a:sym typeface="+mn-ea"/>
              </a:rPr>
              <a:t>推进教育公平和均衡发展</a:t>
            </a:r>
            <a:endParaRPr altLang="en-US" dirty="0" sz="25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fontScale="90000"/>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优化教育生态和提高教育质量</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90000"/>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促进学生身心健康和个性发展</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90000"/>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增强教师职业素养和专业能力</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减轻学生学业负担</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降低课业压力</a:t>
            </a:r>
            <a:endParaRPr altLang="en-US" lang="zh-CN"/>
          </a:p>
        </p:txBody>
      </p:sp>
      <p:sp>
        <p:nvSpPr>
          <p:cNvPr id="104896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减少作业量，减轻学生课业负担</a:t>
            </a:r>
            <a:endParaRPr altLang="en-US" dirty="0" sz="1200" lang="zh-CN" spc="150">
              <a:solidFill>
                <a:schemeClr val="tx1">
                  <a:lumMod val="65000"/>
                  <a:lumOff val="35000"/>
                </a:schemeClr>
              </a:solidFill>
              <a:latin typeface="+mn-ea"/>
              <a:sym typeface="+mn-ea"/>
            </a:endParaRPr>
          </a:p>
        </p:txBody>
      </p:sp>
      <p:sp>
        <p:nvSpPr>
          <p:cNvPr id="104897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优化课程设置，提高课堂教学质量</a:t>
            </a:r>
            <a:endParaRPr altLang="en-US" dirty="0" sz="1200" lang="zh-CN" spc="150">
              <a:solidFill>
                <a:schemeClr val="tx1">
                  <a:lumMod val="65000"/>
                  <a:lumOff val="35000"/>
                </a:schemeClr>
              </a:solidFill>
              <a:latin typeface="+mn-ea"/>
              <a:sym typeface="+mn-ea"/>
            </a:endParaRPr>
          </a:p>
        </p:txBody>
      </p:sp>
      <p:sp>
        <p:nvSpPr>
          <p:cNvPr id="104897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开展课外活动，促进学生全面发展</a:t>
            </a:r>
            <a:endParaRPr altLang="en-US" dirty="0" sz="1200" lang="zh-CN" spc="150">
              <a:solidFill>
                <a:schemeClr val="tx1">
                  <a:lumMod val="65000"/>
                  <a:lumOff val="35000"/>
                </a:schemeClr>
              </a:solidFill>
              <a:latin typeface="+mn-ea"/>
              <a:sym typeface="+mn-ea"/>
            </a:endParaRPr>
          </a:p>
        </p:txBody>
      </p:sp>
      <p:sp>
        <p:nvSpPr>
          <p:cNvPr id="104897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减轻考试压力，建立多元评价体系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8" name="标题 1"/>
          <p:cNvSpPr>
            <a:spLocks noGrp="1"/>
          </p:cNvSpPr>
          <p:nvPr>
            <p:ph type="title" idx="3"/>
          </p:nvPr>
        </p:nvSpPr>
        <p:spPr/>
        <p:txBody>
          <a:bodyPr/>
          <a:p>
            <a:r>
              <a:rPr altLang="en-US" lang="zh-CN"/>
              <a:t>增加学生休息和运动时间</a:t>
            </a:r>
            <a:endParaRPr altLang="en-US" lang="zh-CN"/>
          </a:p>
        </p:txBody>
      </p:sp>
      <p:sp>
        <p:nvSpPr>
          <p:cNvPr id="104901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保证学生每天有足够的睡眠时间，有助于身体健康和精力充沛。</a:t>
            </a:r>
            <a:endParaRPr altLang="en-US" dirty="0" sz="1200" lang="zh-CN" spc="150">
              <a:solidFill>
                <a:schemeClr val="tx1">
                  <a:lumMod val="65000"/>
                  <a:lumOff val="35000"/>
                </a:schemeClr>
              </a:solidFill>
              <a:latin typeface="+mn-ea"/>
              <a:sym typeface="+mn-ea"/>
            </a:endParaRPr>
          </a:p>
        </p:txBody>
      </p:sp>
      <p:sp>
        <p:nvSpPr>
          <p:cNvPr id="104901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增加学生运动时间，有助于提高身体素质和免疫力，减少疾病的发生。</a:t>
            </a:r>
            <a:endParaRPr altLang="en-US" dirty="0" sz="1200" lang="zh-CN" spc="150">
              <a:solidFill>
                <a:schemeClr val="tx1">
                  <a:lumMod val="65000"/>
                  <a:lumOff val="35000"/>
                </a:schemeClr>
              </a:solidFill>
              <a:latin typeface="+mn-ea"/>
              <a:sym typeface="+mn-ea"/>
            </a:endParaRPr>
          </a:p>
        </p:txBody>
      </p:sp>
      <p:sp>
        <p:nvSpPr>
          <p:cNvPr id="104901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休息和运动是学生全面发展的基础，有助于提高学生的创造力和学习能力。</a:t>
            </a:r>
            <a:endParaRPr altLang="en-US" dirty="0" sz="1200" lang="zh-CN" spc="150">
              <a:solidFill>
                <a:schemeClr val="tx1">
                  <a:lumMod val="65000"/>
                  <a:lumOff val="35000"/>
                </a:schemeClr>
              </a:solidFill>
              <a:latin typeface="+mn-ea"/>
              <a:sym typeface="+mn-ea"/>
            </a:endParaRPr>
          </a:p>
        </p:txBody>
      </p:sp>
      <p:sp>
        <p:nvSpPr>
          <p:cNvPr id="104901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减轻学业负担，可以让学生有更多的时间参与兴趣爱好和社交活动，促进个性发展和人际交往能力的提升。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0" name="标题 1"/>
          <p:cNvSpPr>
            <a:spLocks noGrp="1"/>
          </p:cNvSpPr>
          <p:nvPr>
            <p:ph type="title" idx="3"/>
          </p:nvPr>
        </p:nvSpPr>
        <p:spPr/>
        <p:txBody>
          <a:bodyPr/>
          <a:p>
            <a:r>
              <a:rPr altLang="en-US" lang="zh-CN"/>
              <a:t>促进学生全面发展</a:t>
            </a:r>
            <a:endParaRPr altLang="en-US" lang="zh-CN"/>
          </a:p>
        </p:txBody>
      </p:sp>
      <p:sp>
        <p:nvSpPr>
          <p:cNvPr id="104905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减轻学生学业负担，增加学生自主发展的时间与空间</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激发学生兴趣爱好，培养学生创新精神和实践能力</a:t>
            </a:r>
            <a:endParaRPr dirty="0" sz="2000" err="1">
              <a:solidFill>
                <a:schemeClr val="tx1">
                  <a:lumMod val="75000"/>
                  <a:lumOff val="25000"/>
                </a:schemeClr>
              </a:solidFill>
              <a:latin typeface="+mn-ea"/>
              <a:ea typeface="+mn-ea"/>
              <a:cs typeface="+mn-ea"/>
              <a:sym typeface="+mn-lt"/>
            </a:endParaRPr>
          </a:p>
        </p:txBody>
      </p:sp>
      <p:sp>
        <p:nvSpPr>
          <p:cNvPr id="104907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7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增强学生社会责任感，提高学生团队协作能力</a:t>
            </a:r>
            <a:endParaRPr dirty="0" sz="2000" err="1">
              <a:solidFill>
                <a:schemeClr val="tx1">
                  <a:lumMod val="75000"/>
                  <a:lumOff val="25000"/>
                </a:schemeClr>
              </a:solidFill>
              <a:latin typeface="+mn-ea"/>
              <a:ea typeface="+mn-ea"/>
              <a:cs typeface="+mn-ea"/>
              <a:sym typeface="+mn-lt"/>
            </a:endParaRPr>
          </a:p>
        </p:txBody>
      </p:sp>
      <p:sp>
        <p:nvSpPr>
          <p:cNvPr id="10490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提升学生综合素质，促进学生全面发展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4" name="标题 1"/>
          <p:cNvSpPr>
            <a:spLocks noGrp="1"/>
          </p:cNvSpPr>
          <p:nvPr>
            <p:ph type="title" idx="3"/>
          </p:nvPr>
        </p:nvSpPr>
        <p:spPr/>
        <p:txBody>
          <a:bodyPr/>
          <a:p>
            <a:r>
              <a:rPr altLang="en-US" lang="zh-CN"/>
              <a:t>提高学生学习兴趣和动力</a:t>
            </a:r>
            <a:endParaRPr altLang="en-US" lang="zh-CN"/>
          </a:p>
        </p:txBody>
      </p:sp>
      <p:sp>
        <p:nvSpPr>
          <p:cNvPr id="104912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减轻学业负担，让学生有更多时间发展兴趣爱好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增加学生自主学习的机会，培养创新能力和实践能力</a:t>
            </a:r>
            <a:endParaRPr dirty="0" sz="2000" err="1">
              <a:solidFill>
                <a:schemeClr val="tx1">
                  <a:lumMod val="75000"/>
                  <a:lumOff val="25000"/>
                </a:schemeClr>
              </a:solidFill>
              <a:latin typeface="+mn-ea"/>
              <a:ea typeface="+mn-ea"/>
              <a:cs typeface="+mn-ea"/>
              <a:sym typeface="+mn-lt"/>
            </a:endParaRPr>
          </a:p>
        </p:txBody>
      </p:sp>
      <p:sp>
        <p:nvSpPr>
          <p:cNvPr id="104914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5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促进教师改进教学方法，提高教学质量</a:t>
            </a:r>
            <a:endParaRPr dirty="0" sz="2000" err="1">
              <a:solidFill>
                <a:schemeClr val="tx1">
                  <a:lumMod val="75000"/>
                  <a:lumOff val="25000"/>
                </a:schemeClr>
              </a:solidFill>
              <a:latin typeface="+mn-ea"/>
              <a:ea typeface="+mn-ea"/>
              <a:cs typeface="+mn-ea"/>
              <a:sym typeface="+mn-lt"/>
            </a:endParaRPr>
          </a:p>
        </p:txBody>
      </p:sp>
      <p:sp>
        <p:nvSpPr>
          <p:cNvPr id="10491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减轻心理压力，让学生更加自信和乐观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8" name="标题 1"/>
          <p:cNvSpPr>
            <a:spLocks noGrp="1"/>
          </p:cNvSpPr>
          <p:nvPr>
            <p:ph type="title" idx="4"/>
            <p:custDataLst>
              <p:tags r:id="rId1"/>
            </p:custDataLst>
          </p:nvPr>
        </p:nvSpPr>
        <p:spPr/>
        <p:txBody>
          <a:bodyPr>
            <a:normAutofit fontScale="90000"/>
          </a:bodyPr>
          <a:p>
            <a:r>
              <a:rPr altLang="en-US" lang="zh-CN"/>
              <a:t>推进教育公平和均衡发展</a:t>
            </a:r>
            <a:endParaRPr altLang="en-US" lang="zh-CN"/>
          </a:p>
        </p:txBody>
      </p:sp>
      <p:sp>
        <p:nvSpPr>
          <p:cNvPr id="104920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202"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4" name="标题 1"/>
          <p:cNvSpPr>
            <a:spLocks noGrp="1"/>
          </p:cNvSpPr>
          <p:nvPr>
            <p:ph type="title" idx="3"/>
          </p:nvPr>
        </p:nvSpPr>
        <p:spPr/>
        <p:txBody>
          <a:bodyPr/>
          <a:p>
            <a:r>
              <a:rPr altLang="en-US" lang="zh-CN"/>
              <a:t>减少教育资源过度集中</a:t>
            </a:r>
            <a:endParaRPr altLang="en-US" lang="zh-CN"/>
          </a:p>
        </p:txBody>
      </p:sp>
      <p:sp>
        <p:nvSpPr>
          <p:cNvPr id="104924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4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均衡发展：通过减少教育资源过度集中，推动各地区教育的均衡发展，缩小城乡、区域之间的教育差距。</a:t>
            </a:r>
            <a:endParaRPr altLang="en-US" sz="1400" lang="zh-CN" spc="150">
              <a:solidFill>
                <a:schemeClr val="tx1"/>
              </a:solidFill>
              <a:effectLst/>
              <a:latin typeface="+mn-ea"/>
              <a:sym typeface="+mn-ea"/>
            </a:endParaRPr>
          </a:p>
        </p:txBody>
      </p:sp>
      <p:sp>
        <p:nvSpPr>
          <p:cNvPr id="104925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促进教育公平：减少优质教育资源的过度集中，让更多的学生有机会享受到优质教育资源。</a:t>
            </a:r>
            <a:endParaRPr altLang="en-US" dirty="0" sz="1400" lang="zh-CN" spc="150">
              <a:solidFill>
                <a:schemeClr val="tx1"/>
              </a:solidFill>
              <a:effectLst/>
              <a:latin typeface="+mn-ea"/>
              <a:sym typeface="+mn-ea"/>
            </a:endParaRPr>
          </a:p>
        </p:txBody>
      </p:sp>
      <p:sp>
        <p:nvSpPr>
          <p:cNvPr id="104925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提高教育质量：减少教育资源过度集中有助于提高整体教育质量，促进教育水平的提升。</a:t>
            </a:r>
            <a:endParaRPr altLang="en-US" sz="1400" lang="zh-CN" spc="150">
              <a:solidFill>
                <a:schemeClr val="tx1"/>
              </a:solidFill>
              <a:effectLst/>
              <a:latin typeface="+mn-ea"/>
              <a:sym typeface="+mn-ea"/>
            </a:endParaRPr>
          </a:p>
        </p:txBody>
      </p:sp>
      <p:sp>
        <p:nvSpPr>
          <p:cNvPr id="1049260"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培养多元化人才：减少教育资源过度集中有利于培养具有创新精神和实践能力的多元化人才，满足社会发展的需求。</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4" name="标题 1"/>
          <p:cNvSpPr>
            <a:spLocks noGrp="1"/>
          </p:cNvSpPr>
          <p:nvPr>
            <p:ph type="title" idx="3"/>
          </p:nvPr>
        </p:nvSpPr>
        <p:spPr/>
        <p:txBody>
          <a:bodyPr/>
          <a:p>
            <a:r>
              <a:rPr altLang="en-US" lang="zh-CN"/>
              <a:t>缩小城乡教育差距</a:t>
            </a:r>
            <a:endParaRPr altLang="en-US" lang="zh-CN"/>
          </a:p>
        </p:txBody>
      </p:sp>
      <p:sp>
        <p:nvSpPr>
          <p:cNvPr id="104929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优化教师资源配置，促进城乡教师交流与合作</a:t>
            </a:r>
            <a:endParaRPr altLang="en-US" sz="1400" lang="zh-CN" spc="150">
              <a:solidFill>
                <a:schemeClr val="tx1"/>
              </a:solidFill>
              <a:effectLst/>
              <a:latin typeface="+mn-ea"/>
              <a:sym typeface="+mn-ea"/>
            </a:endParaRPr>
          </a:p>
        </p:txBody>
      </p:sp>
      <p:sp>
        <p:nvSpPr>
          <p:cNvPr id="104930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加强农村学校基础设施建设，提高教育资源供给水平</a:t>
            </a:r>
            <a:endParaRPr altLang="en-US" dirty="0" sz="1400" lang="zh-CN" spc="150">
              <a:solidFill>
                <a:schemeClr val="tx1"/>
              </a:solidFill>
              <a:effectLst/>
              <a:latin typeface="+mn-ea"/>
              <a:sym typeface="+mn-ea"/>
            </a:endParaRPr>
          </a:p>
        </p:txBody>
      </p:sp>
      <p:sp>
        <p:nvSpPr>
          <p:cNvPr id="104930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推进数字化教育资源建设，实现优质资源共享</a:t>
            </a:r>
            <a:endParaRPr altLang="en-US" sz="1400" lang="zh-CN" spc="150">
              <a:solidFill>
                <a:schemeClr val="tx1"/>
              </a:solidFill>
              <a:effectLst/>
              <a:latin typeface="+mn-ea"/>
              <a:sym typeface="+mn-ea"/>
            </a:endParaRPr>
          </a:p>
        </p:txBody>
      </p:sp>
      <p:sp>
        <p:nvSpPr>
          <p:cNvPr id="104931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完善教育资助体系，减轻农村家庭经济负担</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44" name="标题 1"/>
          <p:cNvSpPr>
            <a:spLocks noGrp="1"/>
          </p:cNvSpPr>
          <p:nvPr>
            <p:ph type="title" idx="3"/>
          </p:nvPr>
        </p:nvSpPr>
        <p:spPr/>
        <p:txBody>
          <a:bodyPr/>
          <a:p>
            <a:r>
              <a:rPr altLang="en-US" lang="zh-CN"/>
              <a:t>促进区域教育协调发展</a:t>
            </a:r>
            <a:endParaRPr altLang="en-US" lang="zh-CN"/>
          </a:p>
        </p:txBody>
      </p:sp>
      <p:sp>
        <p:nvSpPr>
          <p:cNvPr id="104934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鼓励社会力量参与办学，增加优质教育资源供给，满足多样化教育需求</a:t>
            </a:r>
            <a:endParaRPr altLang="zh-CN" dirty="0" sz="1600" lang="en-US">
              <a:solidFill>
                <a:schemeClr val="dk1">
                  <a:lumMod val="80000"/>
                  <a:lumOff val="20000"/>
                </a:schemeClr>
              </a:solidFill>
              <a:latin typeface="+mn-ea"/>
              <a:sym typeface="+mn-ea"/>
            </a:endParaRPr>
          </a:p>
        </p:txBody>
      </p:sp>
      <p:sp>
        <p:nvSpPr>
          <p:cNvPr id="104935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优化教育资源配置，缩小城乡、区域之间的教育差距</a:t>
            </a:r>
            <a:endParaRPr altLang="en-US" dirty="0" sz="1600" lang="zh-CN">
              <a:solidFill>
                <a:schemeClr val="dk1">
                  <a:lumMod val="80000"/>
                  <a:lumOff val="20000"/>
                </a:schemeClr>
              </a:solidFill>
              <a:latin typeface="+mn-ea"/>
              <a:sym typeface="+mn-ea"/>
            </a:endParaRPr>
          </a:p>
        </p:txBody>
      </p:sp>
      <p:sp>
        <p:nvSpPr>
          <p:cNvPr id="104936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推进义务教育优质均衡发展，保障适龄儿童享有公平、优质的教育机会</a:t>
            </a:r>
            <a:endParaRPr altLang="en-US" dirty="0" sz="1600" lang="zh-CN">
              <a:solidFill>
                <a:schemeClr val="dk1">
                  <a:lumMod val="80000"/>
                  <a:lumOff val="20000"/>
                </a:schemeClr>
              </a:solidFill>
              <a:latin typeface="+mn-ea"/>
              <a:sym typeface="+mn-ea"/>
            </a:endParaRPr>
          </a:p>
        </p:txBody>
      </p:sp>
      <p:sp>
        <p:nvSpPr>
          <p:cNvPr id="104937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强化政府监管职责，建立健全教育质量监测与评价体系，保障教育公平和均衡发展的持续推进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0" name="标题 1"/>
          <p:cNvSpPr>
            <a:spLocks noGrp="1"/>
          </p:cNvSpPr>
          <p:nvPr>
            <p:ph type="title" idx="3"/>
          </p:nvPr>
        </p:nvSpPr>
        <p:spPr/>
        <p:txBody>
          <a:bodyPr/>
          <a:p>
            <a:r>
              <a:rPr altLang="en-US" lang="zh-CN"/>
              <a:t>保障学生平等受教育权利</a:t>
            </a:r>
            <a:endParaRPr altLang="en-US" lang="zh-CN"/>
          </a:p>
        </p:txBody>
      </p:sp>
      <p:sp>
        <p:nvSpPr>
          <p:cNvPr id="104941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减轻学生和家长负担，促进教育均衡发展</a:t>
            </a:r>
            <a:endParaRPr altLang="zh-CN" dirty="0" lang="en-US">
              <a:solidFill>
                <a:schemeClr val="dk1">
                  <a:lumMod val="80000"/>
                  <a:lumOff val="20000"/>
                </a:schemeClr>
              </a:solidFill>
              <a:latin typeface="+mn-ea"/>
              <a:sym typeface="+mn-ea"/>
            </a:endParaRPr>
          </a:p>
        </p:txBody>
      </p:sp>
      <p:sp>
        <p:nvSpPr>
          <p:cNvPr id="104942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确保每个学生都能接受优质教育资源</a:t>
            </a:r>
            <a:endParaRPr altLang="en-US" dirty="0" lang="zh-CN">
              <a:solidFill>
                <a:schemeClr val="dk1">
                  <a:lumMod val="80000"/>
                  <a:lumOff val="20000"/>
                </a:schemeClr>
              </a:solidFill>
              <a:latin typeface="+mn-ea"/>
              <a:sym typeface="+mn-ea"/>
            </a:endParaRPr>
          </a:p>
        </p:txBody>
      </p:sp>
      <p:sp>
        <p:nvSpPr>
          <p:cNvPr id="104942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消除地域差异，实现教育公平</a:t>
            </a:r>
            <a:endParaRPr altLang="en-US" dirty="0" lang="zh-CN">
              <a:solidFill>
                <a:schemeClr val="dk1">
                  <a:lumMod val="80000"/>
                  <a:lumOff val="20000"/>
                </a:schemeClr>
              </a:solidFill>
              <a:latin typeface="+mn-ea"/>
              <a:sym typeface="+mn-ea"/>
            </a:endParaRPr>
          </a:p>
        </p:txBody>
      </p:sp>
      <p:sp>
        <p:nvSpPr>
          <p:cNvPr id="104943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促进教育资源的合理配置和使用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6" name="标题 1"/>
          <p:cNvSpPr>
            <a:spLocks noGrp="1"/>
          </p:cNvSpPr>
          <p:nvPr>
            <p:ph type="title" idx="4"/>
            <p:custDataLst>
              <p:tags r:id="rId1"/>
            </p:custDataLst>
          </p:nvPr>
        </p:nvSpPr>
        <p:spPr/>
        <p:txBody>
          <a:bodyPr>
            <a:normAutofit fontScale="90000"/>
          </a:bodyPr>
          <a:p>
            <a:r>
              <a:rPr altLang="en-US" lang="zh-CN"/>
              <a:t>优化教育生态和提高教育质量</a:t>
            </a:r>
            <a:endParaRPr altLang="en-US" lang="zh-CN"/>
          </a:p>
        </p:txBody>
      </p:sp>
      <p:sp>
        <p:nvSpPr>
          <p:cNvPr id="104947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8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2" name="标题 1"/>
          <p:cNvSpPr>
            <a:spLocks noGrp="1"/>
          </p:cNvSpPr>
          <p:nvPr>
            <p:ph type="title" idx="3"/>
          </p:nvPr>
        </p:nvSpPr>
        <p:spPr/>
        <p:txBody>
          <a:bodyPr/>
          <a:p>
            <a:r>
              <a:rPr altLang="en-US" lang="zh-CN"/>
              <a:t>加强学校教育和家庭教育协同</a:t>
            </a:r>
            <a:endParaRPr altLang="en-US" lang="zh-CN"/>
          </a:p>
        </p:txBody>
      </p:sp>
      <p:sp>
        <p:nvSpPr>
          <p:cNvPr id="10495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定期开展家长会，加强沟通与交流</a:t>
            </a:r>
            <a:endParaRPr altLang="zh-CN" dirty="0" lang="en-US">
              <a:solidFill>
                <a:schemeClr val="dk1">
                  <a:lumMod val="80000"/>
                  <a:lumOff val="20000"/>
                </a:schemeClr>
              </a:solidFill>
              <a:latin typeface="+mn-ea"/>
              <a:sym typeface="+mn-ea"/>
            </a:endParaRPr>
          </a:p>
        </p:txBody>
      </p:sp>
      <p:sp>
        <p:nvSpPr>
          <p:cNvPr id="10495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学校和家庭共同参与，形成教育合力</a:t>
            </a:r>
            <a:endParaRPr altLang="en-US" dirty="0" lang="zh-CN">
              <a:solidFill>
                <a:schemeClr val="dk1">
                  <a:lumMod val="80000"/>
                  <a:lumOff val="20000"/>
                </a:schemeClr>
              </a:solidFill>
              <a:latin typeface="+mn-ea"/>
              <a:sym typeface="+mn-ea"/>
            </a:endParaRPr>
          </a:p>
        </p:txBody>
      </p:sp>
      <p:sp>
        <p:nvSpPr>
          <p:cNvPr id="10495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家长与教师密切配合，关注学生全面发展</a:t>
            </a:r>
            <a:endParaRPr altLang="en-US" dirty="0" lang="zh-CN">
              <a:solidFill>
                <a:schemeClr val="dk1">
                  <a:lumMod val="80000"/>
                  <a:lumOff val="20000"/>
                </a:schemeClr>
              </a:solidFill>
              <a:latin typeface="+mn-ea"/>
              <a:sym typeface="+mn-ea"/>
            </a:endParaRPr>
          </a:p>
        </p:txBody>
      </p:sp>
      <p:sp>
        <p:nvSpPr>
          <p:cNvPr id="10495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建立家校联系机制，及时反馈学生情况</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8" name="标题 1"/>
          <p:cNvSpPr>
            <a:spLocks noGrp="1"/>
          </p:cNvSpPr>
          <p:nvPr>
            <p:ph type="title" idx="3"/>
          </p:nvPr>
        </p:nvSpPr>
        <p:spPr/>
        <p:txBody>
          <a:bodyPr/>
          <a:p>
            <a:r>
              <a:rPr altLang="en-US" lang="zh-CN"/>
              <a:t>规范校外培训市场</a:t>
            </a:r>
            <a:endParaRPr altLang="en-US" lang="zh-CN"/>
          </a:p>
        </p:txBody>
      </p:sp>
      <p:sp>
        <p:nvSpPr>
          <p:cNvPr id="104959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校外培训机构的治理和整顿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加强对校外培训机构的监管和评估</a:t>
            </a:r>
            <a:endParaRPr dirty="0" sz="2000" err="1">
              <a:solidFill>
                <a:schemeClr val="tx1">
                  <a:lumMod val="75000"/>
                  <a:lumOff val="25000"/>
                </a:schemeClr>
              </a:solidFill>
              <a:latin typeface="+mn-ea"/>
              <a:ea typeface="+mn-ea"/>
              <a:cs typeface="+mn-ea"/>
              <a:sym typeface="+mn-lt"/>
            </a:endParaRPr>
          </a:p>
        </p:txBody>
      </p:sp>
      <p:sp>
        <p:nvSpPr>
          <p:cNvPr id="104961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1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鼓励和引导优质教育资源进入校外培训机构</a:t>
            </a:r>
            <a:endParaRPr dirty="0" sz="2000" err="1">
              <a:solidFill>
                <a:schemeClr val="tx1">
                  <a:lumMod val="75000"/>
                  <a:lumOff val="25000"/>
                </a:schemeClr>
              </a:solidFill>
              <a:latin typeface="+mn-ea"/>
              <a:ea typeface="+mn-ea"/>
              <a:cs typeface="+mn-ea"/>
              <a:sym typeface="+mn-lt"/>
            </a:endParaRPr>
          </a:p>
        </p:txBody>
      </p:sp>
      <p:sp>
        <p:nvSpPr>
          <p:cNvPr id="10496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禁止超前超纲教学和应试教育倾向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62" name="标题 1"/>
          <p:cNvSpPr>
            <a:spLocks noGrp="1"/>
          </p:cNvSpPr>
          <p:nvPr>
            <p:ph type="title" idx="3"/>
          </p:nvPr>
        </p:nvSpPr>
        <p:spPr/>
        <p:txBody>
          <a:bodyPr/>
          <a:p>
            <a:r>
              <a:rPr altLang="en-US" lang="zh-CN"/>
              <a:t>提升学校教学质量和管理水平</a:t>
            </a:r>
            <a:endParaRPr altLang="en-US" lang="zh-CN"/>
          </a:p>
        </p:txBody>
      </p:sp>
      <p:sp>
        <p:nvSpPr>
          <p:cNvPr id="104966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推进课程改革和教学创新，探索符合学生实际的教学方法和手段。</a:t>
            </a:r>
            <a:endParaRPr altLang="zh-CN" dirty="0" lang="en-US">
              <a:solidFill>
                <a:schemeClr val="dk1">
                  <a:lumMod val="80000"/>
                  <a:lumOff val="20000"/>
                </a:schemeClr>
              </a:solidFill>
              <a:latin typeface="+mn-ea"/>
              <a:sym typeface="+mn-ea"/>
            </a:endParaRPr>
          </a:p>
        </p:txBody>
      </p:sp>
      <p:sp>
        <p:nvSpPr>
          <p:cNvPr id="104967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加强教师培训，提高教师的教学水平和专业素养。</a:t>
            </a:r>
            <a:endParaRPr altLang="en-US" dirty="0" lang="zh-CN">
              <a:solidFill>
                <a:schemeClr val="dk1">
                  <a:lumMod val="80000"/>
                  <a:lumOff val="20000"/>
                </a:schemeClr>
              </a:solidFill>
              <a:latin typeface="+mn-ea"/>
              <a:sym typeface="+mn-ea"/>
            </a:endParaRPr>
          </a:p>
        </p:txBody>
      </p:sp>
      <p:sp>
        <p:nvSpPr>
          <p:cNvPr id="104968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完善教学设施和教学资源，为教师教学和学生自主学习提供更好的条件。</a:t>
            </a:r>
            <a:endParaRPr altLang="en-US" dirty="0" lang="zh-CN">
              <a:solidFill>
                <a:schemeClr val="dk1">
                  <a:lumMod val="80000"/>
                  <a:lumOff val="20000"/>
                </a:schemeClr>
              </a:solidFill>
              <a:latin typeface="+mn-ea"/>
              <a:sym typeface="+mn-ea"/>
            </a:endParaRPr>
          </a:p>
        </p:txBody>
      </p:sp>
      <p:sp>
        <p:nvSpPr>
          <p:cNvPr id="104968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强化教学管理和质量监控，建立科学、规范的教学管理体系。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28" name="标题 1"/>
          <p:cNvSpPr>
            <a:spLocks noGrp="1"/>
          </p:cNvSpPr>
          <p:nvPr>
            <p:ph type="title" idx="3"/>
          </p:nvPr>
        </p:nvSpPr>
        <p:spPr/>
        <p:txBody>
          <a:bodyPr/>
          <a:p>
            <a:r>
              <a:rPr altLang="en-US" lang="zh-CN"/>
              <a:t>培养创新精神和实践能力</a:t>
            </a:r>
            <a:endParaRPr altLang="en-US" lang="zh-CN"/>
          </a:p>
        </p:txBody>
      </p:sp>
      <p:sp>
        <p:nvSpPr>
          <p:cNvPr id="104973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3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3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优化教育生态：减少机械重复和应试教育，增加学生自主探究和实践的机会</a:t>
            </a:r>
            <a:endParaRPr altLang="en-US" dirty="0" sz="2000" lang="zh-CN" spc="200">
              <a:solidFill>
                <a:schemeClr val="tx1">
                  <a:lumMod val="85000"/>
                  <a:lumOff val="15000"/>
                </a:schemeClr>
              </a:solidFill>
              <a:latin typeface="+mn-ea"/>
              <a:sym typeface="+mn-ea"/>
            </a:endParaRPr>
          </a:p>
        </p:txBody>
      </p:sp>
      <p:sp>
        <p:nvSpPr>
          <p:cNvPr id="104973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3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4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提高教育质量：注重学生综合素质和个性化发展，提升教育教学的针对性和实效性</a:t>
            </a:r>
            <a:endParaRPr altLang="en-US" dirty="0" sz="2000" lang="zh-CN" spc="200">
              <a:solidFill>
                <a:schemeClr val="tx1">
                  <a:lumMod val="85000"/>
                  <a:lumOff val="15000"/>
                </a:schemeClr>
              </a:solidFill>
              <a:latin typeface="+mn-ea"/>
              <a:sym typeface="+mn-ea"/>
            </a:endParaRPr>
          </a:p>
        </p:txBody>
      </p:sp>
      <p:sp>
        <p:nvSpPr>
          <p:cNvPr id="104974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4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4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培养创新精神：鼓励学生独立思考、敢于质疑、勇于探索，培养创新意识和创造力</a:t>
            </a:r>
            <a:endParaRPr altLang="en-US" dirty="0" sz="2000" lang="zh-CN" spc="200">
              <a:solidFill>
                <a:schemeClr val="tx1">
                  <a:lumMod val="85000"/>
                  <a:lumOff val="15000"/>
                </a:schemeClr>
              </a:solidFill>
              <a:latin typeface="+mn-ea"/>
              <a:sym typeface="+mn-ea"/>
            </a:endParaRPr>
          </a:p>
        </p:txBody>
      </p:sp>
      <p:sp>
        <p:nvSpPr>
          <p:cNvPr id="104974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5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5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实践能力：加强实践教学环节，提高学生动手能力和解决实际问题的能力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6" name="标题 1"/>
          <p:cNvSpPr>
            <a:spLocks noGrp="1"/>
          </p:cNvSpPr>
          <p:nvPr>
            <p:ph type="title" idx="4"/>
            <p:custDataLst>
              <p:tags r:id="rId1"/>
            </p:custDataLst>
          </p:nvPr>
        </p:nvSpPr>
        <p:spPr/>
        <p:txBody>
          <a:bodyPr>
            <a:normAutofit fontScale="90000"/>
          </a:bodyPr>
          <a:p>
            <a:r>
              <a:rPr altLang="en-US" lang="zh-CN"/>
              <a:t>促进学生身心健康和个性发展</a:t>
            </a:r>
            <a:endParaRPr altLang="en-US" lang="zh-CN"/>
          </a:p>
        </p:txBody>
      </p:sp>
      <p:sp>
        <p:nvSpPr>
          <p:cNvPr id="104978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790"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32" name="标题 1"/>
          <p:cNvSpPr>
            <a:spLocks noGrp="1"/>
          </p:cNvSpPr>
          <p:nvPr>
            <p:ph type="title" idx="3"/>
          </p:nvPr>
        </p:nvSpPr>
        <p:spPr/>
        <p:txBody>
          <a:bodyPr/>
          <a:p>
            <a:r>
              <a:rPr altLang="en-US" lang="zh-CN"/>
              <a:t>加强学生体育锻炼</a:t>
            </a:r>
            <a:endParaRPr altLang="en-US" lang="zh-CN"/>
          </a:p>
        </p:txBody>
      </p:sp>
      <p:sp>
        <p:nvSpPr>
          <p:cNvPr id="104983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增强学生体质，提高免疫力</a:t>
            </a:r>
            <a:endParaRPr altLang="en-US" dirty="0" sz="2000" lang="zh-CN" spc="150">
              <a:solidFill>
                <a:schemeClr val="tx1">
                  <a:lumMod val="85000"/>
                  <a:lumOff val="15000"/>
                </a:schemeClr>
              </a:solidFill>
              <a:latin typeface="+mn-ea"/>
              <a:sym typeface="+mn-ea"/>
            </a:endParaRPr>
          </a:p>
        </p:txBody>
      </p:sp>
      <p:sp>
        <p:nvSpPr>
          <p:cNvPr id="104984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促进学生的身心健康</a:t>
            </a:r>
            <a:endParaRPr altLang="en-US" dirty="0" sz="2000" lang="zh-CN" spc="150">
              <a:solidFill>
                <a:schemeClr val="tx1">
                  <a:lumMod val="85000"/>
                  <a:lumOff val="15000"/>
                </a:schemeClr>
              </a:solidFill>
              <a:latin typeface="+mn-ea"/>
              <a:sym typeface="+mn-ea"/>
            </a:endParaRPr>
          </a:p>
        </p:txBody>
      </p:sp>
      <p:sp>
        <p:nvSpPr>
          <p:cNvPr id="104984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培养学生的团队协作能力</a:t>
            </a:r>
            <a:endParaRPr altLang="en-US" dirty="0" sz="2000" lang="zh-CN" spc="150">
              <a:solidFill>
                <a:schemeClr val="tx1">
                  <a:lumMod val="85000"/>
                  <a:lumOff val="15000"/>
                </a:schemeClr>
              </a:solidFill>
              <a:latin typeface="+mn-ea"/>
              <a:sym typeface="+mn-ea"/>
            </a:endParaRPr>
          </a:p>
        </p:txBody>
      </p:sp>
      <p:sp>
        <p:nvSpPr>
          <p:cNvPr id="104985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增强学生的自信心和自尊心</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90" name="标题 1"/>
          <p:cNvSpPr>
            <a:spLocks noGrp="1"/>
          </p:cNvSpPr>
          <p:nvPr>
            <p:ph type="title" idx="3"/>
          </p:nvPr>
        </p:nvSpPr>
        <p:spPr/>
        <p:txBody>
          <a:bodyPr/>
          <a:p>
            <a:r>
              <a:rPr altLang="en-US" lang="zh-CN"/>
              <a:t>丰富校园文化生活</a:t>
            </a:r>
            <a:endParaRPr altLang="en-US" lang="zh-CN"/>
          </a:p>
        </p:txBody>
      </p:sp>
      <p:sp>
        <p:nvSpPr>
          <p:cNvPr id="104989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开展校园文化节，展示学生才艺和个性</a:t>
            </a:r>
            <a:endParaRPr altLang="en-US" sz="1400" lang="zh-CN" spc="150">
              <a:solidFill>
                <a:schemeClr val="tx1"/>
              </a:solidFill>
              <a:effectLst/>
              <a:latin typeface="+mn-ea"/>
              <a:sym typeface="+mn-ea"/>
            </a:endParaRPr>
          </a:p>
        </p:txBody>
      </p:sp>
      <p:sp>
        <p:nvSpPr>
          <p:cNvPr id="104990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组织多样化的文体活动，促进学生全面发展</a:t>
            </a:r>
            <a:endParaRPr altLang="en-US" dirty="0" sz="1400" lang="zh-CN" spc="150">
              <a:solidFill>
                <a:schemeClr val="tx1"/>
              </a:solidFill>
              <a:effectLst/>
              <a:latin typeface="+mn-ea"/>
              <a:sym typeface="+mn-ea"/>
            </a:endParaRPr>
          </a:p>
        </p:txBody>
      </p:sp>
      <p:sp>
        <p:nvSpPr>
          <p:cNvPr id="104990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鼓励学生参与社团活动，培养兴趣爱好和领导能力</a:t>
            </a:r>
            <a:endParaRPr altLang="en-US" sz="1400" lang="zh-CN" spc="150">
              <a:solidFill>
                <a:schemeClr val="tx1"/>
              </a:solidFill>
              <a:effectLst/>
              <a:latin typeface="+mn-ea"/>
              <a:sym typeface="+mn-ea"/>
            </a:endParaRPr>
          </a:p>
        </p:txBody>
      </p:sp>
      <p:sp>
        <p:nvSpPr>
          <p:cNvPr id="104990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举办运动会、艺术比赛等，增强学生团队协作和竞争意识</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40" name="标题 1"/>
          <p:cNvSpPr>
            <a:spLocks noGrp="1"/>
          </p:cNvSpPr>
          <p:nvPr>
            <p:ph type="title" idx="3"/>
          </p:nvPr>
        </p:nvSpPr>
        <p:spPr/>
        <p:txBody>
          <a:bodyPr/>
          <a:p>
            <a:r>
              <a:rPr altLang="en-US" lang="zh-CN"/>
              <a:t>关注学生心理健康</a:t>
            </a:r>
            <a:endParaRPr altLang="en-US" lang="zh-CN"/>
          </a:p>
        </p:txBody>
      </p:sp>
      <p:sp>
        <p:nvSpPr>
          <p:cNvPr id="104994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双减政策有利于减轻学生的学习压力，减少心理负担。</a:t>
            </a:r>
            <a:endParaRPr altLang="en-US" dirty="0" sz="2000" lang="zh-CN" spc="150">
              <a:solidFill>
                <a:schemeClr val="tx1">
                  <a:lumMod val="75000"/>
                  <a:lumOff val="25000"/>
                </a:schemeClr>
              </a:solidFill>
              <a:latin typeface="+mn-ea"/>
              <a:sym typeface="+mn-ea"/>
            </a:endParaRPr>
          </a:p>
        </p:txBody>
      </p:sp>
      <p:sp>
        <p:nvSpPr>
          <p:cNvPr id="104994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双减政策强调学生的个性化发展，关注学生的兴趣和特长。</a:t>
            </a:r>
            <a:endParaRPr altLang="en-US" dirty="0" sz="2000" lang="zh-CN" spc="150">
              <a:solidFill>
                <a:schemeClr val="tx1">
                  <a:lumMod val="75000"/>
                  <a:lumOff val="25000"/>
                </a:schemeClr>
              </a:solidFill>
              <a:latin typeface="+mn-ea"/>
              <a:sym typeface="+mn-ea"/>
            </a:endParaRPr>
          </a:p>
        </p:txBody>
      </p:sp>
      <p:sp>
        <p:nvSpPr>
          <p:cNvPr id="104995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双减政策有利于培养学生的创新精神和实践能力，促进心理健康发展。</a:t>
            </a:r>
            <a:endParaRPr altLang="en-US" dirty="0" sz="2000" lang="zh-CN" spc="150">
              <a:solidFill>
                <a:schemeClr val="tx1">
                  <a:lumMod val="75000"/>
                  <a:lumOff val="25000"/>
                </a:schemeClr>
              </a:solidFill>
              <a:latin typeface="+mn-ea"/>
              <a:sym typeface="+mn-ea"/>
            </a:endParaRPr>
          </a:p>
        </p:txBody>
      </p:sp>
      <p:sp>
        <p:nvSpPr>
          <p:cNvPr id="104995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双减政策有利于促进学校与家庭、社会之间的协同育人，营造良好的成长环境。</a:t>
            </a:r>
            <a:endParaRPr altLang="en-US" dirty="0" sz="2000" lang="zh-CN" spc="150">
              <a:solidFill>
                <a:schemeClr val="tx1">
                  <a:lumMod val="75000"/>
                  <a:lumOff val="25000"/>
                </a:schemeClr>
              </a:solidFill>
              <a:latin typeface="+mn-ea"/>
              <a:sym typeface="+mn-ea"/>
            </a:endParaRPr>
          </a:p>
        </p:txBody>
      </p:sp>
      <p:sp>
        <p:nvSpPr>
          <p:cNvPr id="104996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98" name="标题 1"/>
          <p:cNvSpPr>
            <a:spLocks noGrp="1"/>
          </p:cNvSpPr>
          <p:nvPr>
            <p:ph type="title" idx="3"/>
          </p:nvPr>
        </p:nvSpPr>
        <p:spPr/>
        <p:txBody>
          <a:bodyPr/>
          <a:p>
            <a:r>
              <a:rPr altLang="en-US" lang="zh-CN"/>
              <a:t>培养学生个性和特长</a:t>
            </a:r>
            <a:endParaRPr altLang="en-US" lang="zh-CN"/>
          </a:p>
        </p:txBody>
      </p:sp>
      <p:sp>
        <p:nvSpPr>
          <p:cNvPr id="105000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学校双减政策有利于减轻学生的学习负担，让他们有更多时间发展自己的兴趣和特长。</a:t>
            </a:r>
            <a:endParaRPr altLang="en-US" dirty="0" sz="1200" lang="zh-CN" spc="150">
              <a:solidFill>
                <a:schemeClr val="tx1">
                  <a:lumMod val="65000"/>
                  <a:lumOff val="35000"/>
                </a:schemeClr>
              </a:solidFill>
              <a:latin typeface="+mn-ea"/>
              <a:sym typeface="+mn-ea"/>
            </a:endParaRPr>
          </a:p>
        </p:txBody>
      </p:sp>
      <p:sp>
        <p:nvSpPr>
          <p:cNvPr id="105000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在双减政策下，学生可以参加各种课外活动，提高自己的综合素质，培养自己的个性和特长。</a:t>
            </a:r>
            <a:endParaRPr altLang="en-US" dirty="0" sz="1200" lang="zh-CN" spc="150">
              <a:solidFill>
                <a:schemeClr val="tx1">
                  <a:lumMod val="65000"/>
                  <a:lumOff val="35000"/>
                </a:schemeClr>
              </a:solidFill>
              <a:latin typeface="+mn-ea"/>
              <a:sym typeface="+mn-ea"/>
            </a:endParaRPr>
          </a:p>
        </p:txBody>
      </p:sp>
      <p:sp>
        <p:nvSpPr>
          <p:cNvPr id="105000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学校双减政策有利于营造一个更加宽松的学习环境，让学生更加自由地发挥自己的创造力，培养自己的个性和特长。</a:t>
            </a:r>
            <a:endParaRPr altLang="en-US" dirty="0" sz="1200" lang="zh-CN" spc="150">
              <a:solidFill>
                <a:schemeClr val="tx1">
                  <a:lumMod val="65000"/>
                  <a:lumOff val="35000"/>
                </a:schemeClr>
              </a:solidFill>
              <a:latin typeface="+mn-ea"/>
              <a:sym typeface="+mn-ea"/>
            </a:endParaRPr>
          </a:p>
        </p:txBody>
      </p:sp>
      <p:sp>
        <p:nvSpPr>
          <p:cNvPr id="105000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学校双减政策可以促进学生的全面发展，让他们在各个领域都能够发挥自己的优势，培养自己的个性和特长。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40" name="标题 1"/>
          <p:cNvSpPr>
            <a:spLocks noGrp="1"/>
          </p:cNvSpPr>
          <p:nvPr>
            <p:ph type="title" idx="4"/>
            <p:custDataLst>
              <p:tags r:id="rId1"/>
            </p:custDataLst>
          </p:nvPr>
        </p:nvSpPr>
        <p:spPr/>
        <p:txBody>
          <a:bodyPr>
            <a:normAutofit fontScale="90000"/>
          </a:bodyPr>
          <a:p>
            <a:r>
              <a:rPr altLang="en-US" lang="zh-CN"/>
              <a:t>增强教师职业素养和专业能力</a:t>
            </a:r>
            <a:endParaRPr altLang="en-US" lang="zh-CN"/>
          </a:p>
        </p:txBody>
      </p:sp>
      <p:sp>
        <p:nvSpPr>
          <p:cNvPr id="105004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044"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86" name="标题 1"/>
          <p:cNvSpPr>
            <a:spLocks noGrp="1"/>
          </p:cNvSpPr>
          <p:nvPr>
            <p:ph type="title" idx="3"/>
          </p:nvPr>
        </p:nvSpPr>
        <p:spPr/>
        <p:txBody>
          <a:bodyPr/>
          <a:p>
            <a:r>
              <a:rPr altLang="en-US" lang="zh-CN"/>
              <a:t>提高教师教育教学水平</a:t>
            </a:r>
            <a:endParaRPr altLang="en-US" lang="zh-CN"/>
          </a:p>
        </p:txBody>
      </p:sp>
      <p:sp>
        <p:nvSpPr>
          <p:cNvPr id="105008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9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92" name="TextBox 2"/>
          <p:cNvSpPr txBox="1"/>
          <p:nvPr>
            <p:custDataLst>
              <p:tags r:id="rId3"/>
            </p:custDataLst>
          </p:nvPr>
        </p:nvSpPr>
        <p:spPr>
          <a:xfrm>
            <a:off x="763381"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提升教师专业素养：双减政策要求教师提高自身专业素养，不断学习和进步。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9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9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98" name="TextBox 2"/>
          <p:cNvSpPr txBox="1"/>
          <p:nvPr>
            <p:custDataLst>
              <p:tags r:id="rId6"/>
            </p:custDataLst>
          </p:nvPr>
        </p:nvSpPr>
        <p:spPr>
          <a:xfrm>
            <a:off x="3561327" y="3137508"/>
            <a:ext cx="2278952" cy="1840235"/>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强化教师实践能力：双减政策鼓励教师将理论知识与实践相结合，提高实践能力。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4"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增强教师创新能力：双减政策要求教师创新教育教学方法，提高教学效果。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0" name="TextBox 2"/>
          <p:cNvSpPr txBox="1"/>
          <p:nvPr>
            <p:custDataLst>
              <p:tags r:id="rId12"/>
            </p:custDataLst>
          </p:nvPr>
        </p:nvSpPr>
        <p:spPr>
          <a:xfrm>
            <a:off x="9144465" y="3137508"/>
            <a:ext cx="2278952" cy="1840235"/>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培养教师责任意识：双减政策强调教师的责任担当，要求教师关注学生全面发展。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4" name="标题 1"/>
          <p:cNvSpPr>
            <a:spLocks noGrp="1"/>
          </p:cNvSpPr>
          <p:nvPr>
            <p:ph type="title" idx="3"/>
          </p:nvPr>
        </p:nvSpPr>
        <p:spPr/>
        <p:txBody>
          <a:bodyPr/>
          <a:p>
            <a:r>
              <a:rPr altLang="en-US" lang="zh-CN"/>
              <a:t>加强教师师德师风建设</a:t>
            </a:r>
            <a:endParaRPr altLang="en-US" lang="zh-CN"/>
          </a:p>
        </p:txBody>
      </p:sp>
      <p:sp>
        <p:nvSpPr>
          <p:cNvPr id="105014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4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培养教师良好的职业道德和行为规范，树立榜样作用。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5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5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强化教师职业责任感和使命感，提高教育教学质量。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5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6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提升教师专业素养和教育教学能力，适应双减政策要求。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6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6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促进教师与学生、家长之间的沟通与交流，形成良好教育生态。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02" name="标题 1"/>
          <p:cNvSpPr>
            <a:spLocks noGrp="1"/>
          </p:cNvSpPr>
          <p:nvPr>
            <p:ph type="title" idx="3"/>
          </p:nvPr>
        </p:nvSpPr>
        <p:spPr/>
        <p:txBody>
          <a:bodyPr/>
          <a:p>
            <a:r>
              <a:rPr altLang="en-US" lang="zh-CN"/>
              <a:t>增强教师职业幸福感和归属感</a:t>
            </a:r>
            <a:endParaRPr altLang="en-US" lang="zh-CN"/>
          </a:p>
        </p:txBody>
      </p:sp>
      <p:sp>
        <p:nvSpPr>
          <p:cNvPr id="105020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提高教师社会地位：双减政策的实施，有助于提高教师的社会地位，增强教师对自己职业的认同感和自豪感。</a:t>
            </a:r>
            <a:endParaRPr altLang="zh-CN" dirty="0" lang="en-US">
              <a:solidFill>
                <a:schemeClr val="dk1">
                  <a:lumMod val="80000"/>
                  <a:lumOff val="20000"/>
                </a:schemeClr>
              </a:solidFill>
              <a:latin typeface="+mn-ea"/>
              <a:sym typeface="+mn-ea"/>
            </a:endParaRPr>
          </a:p>
        </p:txBody>
      </p:sp>
      <p:sp>
        <p:nvSpPr>
          <p:cNvPr id="105021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提升教师专业素养：双减政策要求教师提高自身专业能力，增强教学水平，从而提升教师的职业幸福感和归属感。</a:t>
            </a:r>
            <a:endParaRPr altLang="en-US" dirty="0" lang="zh-CN">
              <a:solidFill>
                <a:schemeClr val="dk1">
                  <a:lumMod val="80000"/>
                  <a:lumOff val="20000"/>
                </a:schemeClr>
              </a:solidFill>
              <a:latin typeface="+mn-ea"/>
              <a:sym typeface="+mn-ea"/>
            </a:endParaRPr>
          </a:p>
        </p:txBody>
      </p:sp>
      <p:sp>
        <p:nvSpPr>
          <p:cNvPr id="105022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减轻教师负担：双减政策减轻了教师的负担，让他们有更多的时间和精力关注学生的个性化需求，增强职业满足感。</a:t>
            </a:r>
            <a:endParaRPr altLang="en-US" dirty="0" lang="zh-CN">
              <a:solidFill>
                <a:schemeClr val="dk1">
                  <a:lumMod val="80000"/>
                  <a:lumOff val="20000"/>
                </a:schemeClr>
              </a:solidFill>
              <a:latin typeface="+mn-ea"/>
              <a:sym typeface="+mn-ea"/>
            </a:endParaRPr>
          </a:p>
        </p:txBody>
      </p:sp>
      <p:sp>
        <p:nvSpPr>
          <p:cNvPr id="105022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促进教师心理健康：双减政策通过减轻教师的工作压力，促进教师的心理健康，增强教师的职业幸福感和归属感。</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68" name="标题 1"/>
          <p:cNvSpPr>
            <a:spLocks noGrp="1"/>
          </p:cNvSpPr>
          <p:nvPr>
            <p:ph type="title" idx="3"/>
          </p:nvPr>
        </p:nvSpPr>
        <p:spPr/>
        <p:txBody>
          <a:bodyPr/>
          <a:p>
            <a:r>
              <a:rPr altLang="en-US" lang="zh-CN"/>
              <a:t>培养教师创新意识和实践能力</a:t>
            </a:r>
            <a:endParaRPr altLang="en-US" lang="zh-CN"/>
          </a:p>
        </p:txBody>
      </p:sp>
      <p:sp>
        <p:nvSpPr>
          <p:cNvPr id="105027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4"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鼓励教师开展创新性教学，探索多样化的教学方法和手段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7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培养教师的实践能力，提高解决实际问题的能力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6"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促进教师之间的交流与合作，共同提升职业素养和专业能力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2"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激发教师的创新精神，为学校双减工作注入新的活力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26"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328"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8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8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3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3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0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30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4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4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97.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2024-01-05T10:07:00Z</dcterms:created>
  <dcterms:modified xsi:type="dcterms:W3CDTF">2024-01-05T10:07:00Z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17a382a1f92b4d88b847e60547bcb504_21</vt:lpwstr>
  </property>
</Properties>
</file>