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391" r:id="rId1"/>
    <p:sldMasterId id="2147505428" r:id="rId2"/>
  </p:sldMasterIdLst>
  <p:notesMasterIdLst>
    <p:notesMasterId r:id="rId3"/>
  </p:notesMasterIdLst>
  <p:sldIdLst>
    <p:sldId id="9740" r:id="rId4"/>
    <p:sldId id="9745" r:id="rId5"/>
    <p:sldId id="9750" r:id="rId6"/>
    <p:sldId id="9754" r:id="rId7"/>
    <p:sldId id="9757" r:id="rId8"/>
    <p:sldId id="9760" r:id="rId9"/>
    <p:sldId id="9763" r:id="rId10"/>
    <p:sldId id="9767" r:id="rId11"/>
    <p:sldId id="9771" r:id="rId12"/>
    <p:sldId id="9774" r:id="rId13"/>
    <p:sldId id="9777" r:id="rId14"/>
    <p:sldId id="9780" r:id="rId15"/>
    <p:sldId id="9784" r:id="rId16"/>
    <p:sldId id="9788" r:id="rId17"/>
    <p:sldId id="9791" r:id="rId18"/>
    <p:sldId id="9794" r:id="rId19"/>
    <p:sldId id="9797" r:id="rId20"/>
    <p:sldId id="9801" r:id="rId21"/>
    <p:sldId id="9805" r:id="rId22"/>
    <p:sldId id="9808" r:id="rId23"/>
    <p:sldId id="9811" r:id="rId24"/>
    <p:sldId id="9814" r:id="rId25"/>
    <p:sldId id="981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392" r:id="rId1"/>
    <p:sldLayoutId id="2147505393" r:id="rId2"/>
    <p:sldLayoutId id="2147505394" r:id="rId3"/>
    <p:sldLayoutId id="2147505395" r:id="rId4"/>
    <p:sldLayoutId id="2147505396" r:id="rId5"/>
    <p:sldLayoutId id="2147505397" r:id="rId6"/>
    <p:sldLayoutId id="2147505398" r:id="rId7"/>
    <p:sldLayoutId id="2147505399" r:id="rId8"/>
    <p:sldLayoutId id="2147505400" r:id="rId9"/>
    <p:sldLayoutId id="2147505401" r:id="rId10"/>
    <p:sldLayoutId id="21475054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429" r:id="rId1"/>
    <p:sldLayoutId id="2147505430" r:id="rId2"/>
    <p:sldLayoutId id="2147505431" r:id="rId3"/>
    <p:sldLayoutId id="2147505432" r:id="rId4"/>
    <p:sldLayoutId id="2147505433" r:id="rId5"/>
    <p:sldLayoutId id="2147505434" r:id="rId6"/>
    <p:sldLayoutId id="2147505435" r:id="rId7"/>
    <p:sldLayoutId id="2147505436" r:id="rId8"/>
    <p:sldLayoutId id="2147505437" r:id="rId9"/>
    <p:sldLayoutId id="2147505438" r:id="rId10"/>
    <p:sldLayoutId id="214750543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tags" Target="../tags/tag242.xml"/><Relationship Id="rId22" Type="http://schemas.openxmlformats.org/officeDocument/2006/relationships/tags" Target="../tags/tag243.xml"/><Relationship Id="rId23" Type="http://schemas.openxmlformats.org/officeDocument/2006/relationships/tags" Target="../tags/tag244.xml"/><Relationship Id="rId24" Type="http://schemas.openxmlformats.org/officeDocument/2006/relationships/tags" Target="../tags/tag245.xml"/><Relationship Id="rId25" Type="http://schemas.openxmlformats.org/officeDocument/2006/relationships/tags" Target="../tags/tag246.xml"/><Relationship Id="rId26" Type="http://schemas.openxmlformats.org/officeDocument/2006/relationships/tags" Target="../tags/tag247.xml"/><Relationship Id="rId27" Type="http://schemas.openxmlformats.org/officeDocument/2006/relationships/tags" Target="../tags/tag248.xml"/><Relationship Id="rId28" Type="http://schemas.openxmlformats.org/officeDocument/2006/relationships/tags" Target="../tags/tag249.xml"/><Relationship Id="rId29" Type="http://schemas.openxmlformats.org/officeDocument/2006/relationships/tags" Target="../tags/tag25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小学生社会实践教育的意义与教学方法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小学生社会实践教育的意义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小学生社会实践教育的教学方法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小学生社会实践教育的实施建议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小学生社会实践教育的案例分析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小学生社会实践教育的意义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培养社会责任感</a:t>
            </a:r>
            <a:endParaRPr altLang="en-US" lang="zh-CN"/>
          </a:p>
        </p:txBody>
      </p:sp>
      <p:sp>
        <p:nvSpPr>
          <p:cNvPr id="104891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小学生社会实践教育能够帮助学生了解社会，增强社会认知能力。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通过参与社会实践活动，学生可以学习如何与人交往、合作和解决问题。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社会实践教育有助于培养学生的社会责任感和公民意识。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在实践中，学生可以亲身感受社会的多样性和复杂性，提高适应社会的能力。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提高综合素质</a:t>
            </a:r>
            <a:endParaRPr altLang="en-US" lang="zh-CN"/>
          </a:p>
        </p:txBody>
      </p:sp>
      <p:sp>
        <p:nvSpPr>
          <p:cNvPr id="1048956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促进小学生的身心健康和全面发展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6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增强小学生的实践能力和创新能力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提高小学生的团队协作和沟通能力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78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培养小学生的社会责任感和公民意识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0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小学生社会实践教育有助于培养学生的团队协作意识，让他们学会在集体中发挥自己的作用。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通过社会实践活动的开展，学生们可以学会相互沟通、协调和配合，提高团队协作能力。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在实践中，学生们能够更好地理解团队目标，学会承担责任，为团队的胜利贡献自己的力量。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团队协作能力是未来职业发展中非常重要的能力之一，通过小学生社会实践教育，可以为他们的未来奠定良好的基础。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促进个人成长</a:t>
            </a:r>
            <a:endParaRPr altLang="en-US" lang="zh-CN"/>
          </a:p>
        </p:txBody>
      </p:sp>
      <p:sp>
        <p:nvSpPr>
          <p:cNvPr id="10490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8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培养小学生的社会责任感和公民意识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4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提高小学生的自我认知和自我管理能力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促进小学生的团队协作和沟通协调能力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小学生社会实践教育的教学方法</a:t>
            </a:r>
            <a:endParaRPr altLang="en-US" dirty="0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情境模拟法</a:t>
            </a:r>
            <a:endParaRPr altLang="en-US" lang="zh-CN"/>
          </a:p>
        </p:txBody>
      </p:sp>
      <p:sp>
        <p:nvSpPr>
          <p:cNvPr id="104918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793443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8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877451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8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879991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8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3966539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19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054992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3969079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4" name="正文"/>
          <p:cNvSpPr txBox="1"/>
          <p:nvPr>
            <p:custDataLst>
              <p:tags r:id="rId7"/>
            </p:custDataLst>
          </p:nvPr>
        </p:nvSpPr>
        <p:spPr>
          <a:xfrm>
            <a:off x="2836674" y="1705173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定义：通过模拟真实情境，让学生扮演不同角色，体验社会实践活动的场景和过程。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2836674" y="2801882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目的：帮助学生更好地理解和掌握社会实践活动的意义和价值，提高实际操作能力和团队协作能力。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9"/>
            </p:custDataLst>
          </p:nvPr>
        </p:nvSpPr>
        <p:spPr>
          <a:xfrm>
            <a:off x="2836674" y="3898590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实施步骤：设计情境模拟方案、准备道具和场景、分组和角色分配、模拟实施、总结评价。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10"/>
            </p:custDataLst>
          </p:nvPr>
        </p:nvSpPr>
        <p:spPr>
          <a:xfrm>
            <a:off x="2836674" y="4995299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注意事项：情境模拟要尽可能真实，道具和场景要符合实际；教师要注意引导和调控，保证模拟效果；总结评价要客观公正，帮助学生发现问题和不足，促进反思和改进。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770582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实地考察法</a:t>
            </a:r>
            <a:endParaRPr altLang="en-US" lang="zh-CN"/>
          </a:p>
        </p:txBody>
      </p:sp>
      <p:sp>
        <p:nvSpPr>
          <p:cNvPr id="104923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定义：组织小学生实地考察，观察社会现象，了解社会实际。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目的：增强小学生的感性认识，提高实践能力。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方法：选择合适的考察地点，制定详细的考察计划，确保安全。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效果：有助于小学生更好地理解社会，提高综合素质。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项目式学习法</a:t>
            </a:r>
            <a:endParaRPr altLang="en-US" lang="zh-CN"/>
          </a:p>
        </p:txBody>
      </p:sp>
      <p:sp>
        <p:nvSpPr>
          <p:cNvPr id="104929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定义：学生通过完成实际项目来学习知识和技能的教学方法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特点：以问题解决为导向，学生自主探究，强调团队合作和实践操作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实施步骤：选定项目、制定计划、实施项目、成果展示与评价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优势：激发学生的学习兴趣和主动性，培养解决问题和创新的能力，促进跨学科知识的整合和应用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角色扮演法</a:t>
            </a:r>
            <a:endParaRPr altLang="en-US" lang="zh-CN"/>
          </a:p>
        </p:txBody>
      </p:sp>
      <p:sp>
        <p:nvSpPr>
          <p:cNvPr id="104935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定义：让学生扮演社会实践中的各种角色，通过模拟情境来体验和学习社会实践知识。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目的：帮助学生更好地理解社会实践的意义和价值，提高参与度和实践能力。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实施方式：教师可以根据实际情况，设计不同的角色扮演情境，让学生参与其中。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效果：角色扮演法能够激发学生的学习兴趣和积极性，增强学生的社会实践能力和团队协作精神。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小学生社会实践教育的实施建议</a:t>
            </a:r>
            <a:endParaRPr altLang="en-US" dirty="0" lang="zh-CN"/>
          </a:p>
        </p:txBody>
      </p:sp>
      <p:sp>
        <p:nvSpPr>
          <p:cNvPr id="104941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制定科学的教学计划</a:t>
            </a:r>
            <a:endParaRPr altLang="en-US" lang="zh-CN"/>
          </a:p>
        </p:txBody>
      </p:sp>
      <p:sp>
        <p:nvSpPr>
          <p:cNvPr id="104946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设计教学内容：根据小学生的年龄和认知水平，选择合适的社会实践项目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确定教学目标：明确社会实践教育的目的和预期成果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安排教学时间：合理规划课时，确保学生有足够的时间参与实践活动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制定评价标准：建立科学的评价体系，以客观、公正地评价学生的学习成果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注重实践与理论相结合</a:t>
            </a:r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实践活动设计：根据小学生的年龄和兴趣特点，设计具有教育意义的实践活动，如社区服务、环保活动等。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理论知识传授：在实践活动中，结合相关的理论知识进行讲解，帮助学生更好地理解活动的意义和价值。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实践与理论相结合的方法：通过案例分析、小组讨论等形式，引导学生将理论知识与实践活动相结合，提高其分析和解决问题的能力。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教师的作用：教师需要具备实践和理论相结合的能力，能够灵活运用各种教学方法，引导学生积极参与实践活动并从中学习到相关知识。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加强师资培训与资源整合</a:t>
            </a:r>
            <a:endParaRPr altLang="en-US" lang="zh-CN"/>
          </a:p>
        </p:txBody>
      </p:sp>
      <p:sp>
        <p:nvSpPr>
          <p:cNvPr id="104955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培训教师：提供专业培训，提高教师的社会实践教育能力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完善评价体系：建立科学的评价体系，激励教师积极参与社会实践教育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建立合作机制：与企事业单位建立合作关系，共同推进社会实践教育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资源整合：整合校内外资源，为学生提供更丰富的社会实践机会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建立有效的评价机制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评价方式：观察、问卷调查、小组讨论等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评价目标：确保学生在社会实践中获得实际收益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评价内容：学生的参与度、团队合作能力、实践成果等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反馈机制：及时向学生和教师提供评价结果，以便调整教学方法和策略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小学生社会实践教育的案例分析</a:t>
            </a:r>
            <a:endParaRPr altLang="en-US" dirty="0" lang="zh-CN"/>
          </a:p>
        </p:txBody>
      </p:sp>
      <p:sp>
        <p:nvSpPr>
          <p:cNvPr id="10496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社区服务类实践活动的案例分析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社区老年人关爱服务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社区安全宣传与维护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社区环境卫生清理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社区文化活动组织与策划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环保类实践活动的案例分析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案例名称：垃圾分类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实施学校：某小学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活动内容：组织学生参与垃圾分类，宣传环保知识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实施效果：学生环保意识增强，垃圾分类知识得到普及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公益类实践活动的案例分析</a:t>
            </a:r>
            <a:endParaRPr altLang="en-US" lang="zh-CN"/>
          </a:p>
        </p:txBody>
      </p:sp>
      <p:sp>
        <p:nvSpPr>
          <p:cNvPr id="104986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案例名称：环保志愿者活动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案例简介：组织小学生参与环保志愿者活动，如垃圾分类、植树造林等，培养他们的环保意识和责任感。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案例效果：通过参与活动，小学生们能够更加关注环境问题，养成爱护环境的习惯，同时培养团队合作和社会责任感。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案例启示：公益类实践活动能够让小学生们更好地了解社会、关注社会问题，培养他们的社会责任感和公民意识，促进其全面发展。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企业参观类实践活动的案例分析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案例目标：培养小学生的实践能力和社会责任感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案例名称：某小学企业参观活动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案例简介：组织小学生参观当地企业，了解企业生产流程、管理方式等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案例实施过程：提前联系企业、制定参观计划、组织学生参观、进行互动交流等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98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24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2024-01-03T13:28:35Z</dcterms:created>
  <dcterms:modified xsi:type="dcterms:W3CDTF">2024-01-03T13:28:35Z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723fa18510ac47b0b58654b397b53fc8_21</vt:lpwstr>
  </property>
</Properties>
</file>