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446" r:id="rId1"/>
    <p:sldMasterId id="2147498483" r:id="rId2"/>
  </p:sldMasterIdLst>
  <p:notesMasterIdLst>
    <p:notesMasterId r:id="rId3"/>
  </p:notesMasterIdLst>
  <p:sldIdLst>
    <p:sldId id="6886" r:id="rId4"/>
    <p:sldId id="6889" r:id="rId5"/>
    <p:sldId id="6892" r:id="rId6"/>
    <p:sldId id="6895" r:id="rId7"/>
    <p:sldId id="6898" r:id="rId8"/>
    <p:sldId id="6901" r:id="rId9"/>
    <p:sldId id="6904" r:id="rId10"/>
    <p:sldId id="6907" r:id="rId11"/>
    <p:sldId id="6910" r:id="rId12"/>
    <p:sldId id="6913" r:id="rId13"/>
    <p:sldId id="6916" r:id="rId14"/>
    <p:sldId id="6919" r:id="rId15"/>
    <p:sldId id="6922" r:id="rId16"/>
    <p:sldId id="6925" r:id="rId17"/>
    <p:sldId id="6928" r:id="rId18"/>
    <p:sldId id="6931" r:id="rId19"/>
    <p:sldId id="6934" r:id="rId20"/>
    <p:sldId id="6937" r:id="rId21"/>
    <p:sldId id="6940" r:id="rId22"/>
    <p:sldId id="6943" r:id="rId23"/>
    <p:sldId id="6946" r:id="rId24"/>
    <p:sldId id="6949" r:id="rId25"/>
    <p:sldId id="6952" r:id="rId26"/>
    <p:sldId id="6955" r:id="rId27"/>
    <p:sldId id="6958" r:id="rId28"/>
    <p:sldId id="6961" r:id="rId29"/>
    <p:sldId id="6964" r:id="rId30"/>
    <p:sldId id="696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447" r:id="rId1"/>
    <p:sldLayoutId id="2147498448" r:id="rId2"/>
    <p:sldLayoutId id="2147498449" r:id="rId3"/>
    <p:sldLayoutId id="2147498450" r:id="rId4"/>
    <p:sldLayoutId id="2147498451" r:id="rId5"/>
    <p:sldLayoutId id="2147498452" r:id="rId6"/>
    <p:sldLayoutId id="2147498453" r:id="rId7"/>
    <p:sldLayoutId id="2147498454" r:id="rId8"/>
    <p:sldLayoutId id="2147498455" r:id="rId9"/>
    <p:sldLayoutId id="2147498456" r:id="rId10"/>
    <p:sldLayoutId id="214749845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98484" r:id="rId1"/>
    <p:sldLayoutId id="2147498485" r:id="rId2"/>
    <p:sldLayoutId id="2147498486" r:id="rId3"/>
    <p:sldLayoutId id="2147498487" r:id="rId4"/>
    <p:sldLayoutId id="2147498488" r:id="rId5"/>
    <p:sldLayoutId id="2147498489" r:id="rId6"/>
    <p:sldLayoutId id="2147498490" r:id="rId7"/>
    <p:sldLayoutId id="2147498491" r:id="rId8"/>
    <p:sldLayoutId id="2147498492" r:id="rId9"/>
    <p:sldLayoutId id="2147498493" r:id="rId10"/>
    <p:sldLayoutId id="2147498494"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tags" Target="../tags/tag140.xml"/><Relationship Id="rId18" Type="http://schemas.openxmlformats.org/officeDocument/2006/relationships/tags" Target="../tags/tag141.xml"/><Relationship Id="rId19" Type="http://schemas.openxmlformats.org/officeDocument/2006/relationships/tags" Target="../tags/tag142.xml"/><Relationship Id="rId20" Type="http://schemas.openxmlformats.org/officeDocument/2006/relationships/tags" Target="../tags/tag143.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tags" Target="../tags/tag183.xml"/><Relationship Id="rId14" Type="http://schemas.openxmlformats.org/officeDocument/2006/relationships/tags" Target="../tags/tag184.xml"/><Relationship Id="rId15" Type="http://schemas.openxmlformats.org/officeDocument/2006/relationships/tags" Target="../tags/tag185.xml"/><Relationship Id="rId16" Type="http://schemas.openxmlformats.org/officeDocument/2006/relationships/tags" Target="../tags/tag186.xml"/><Relationship Id="rId17" Type="http://schemas.openxmlformats.org/officeDocument/2006/relationships/tags" Target="../tags/tag187.xml"/><Relationship Id="rId18" Type="http://schemas.openxmlformats.org/officeDocument/2006/relationships/tags" Target="../tags/tag188.xml"/><Relationship Id="rId19" Type="http://schemas.openxmlformats.org/officeDocument/2006/relationships/tags" Target="../tags/tag189.xml"/><Relationship Id="rId20" Type="http://schemas.openxmlformats.org/officeDocument/2006/relationships/tags" Target="../tags/tag190.xml"/><Relationship Id="rId21" Type="http://schemas.openxmlformats.org/officeDocument/2006/relationships/tags" Target="../tags/tag191.xml"/><Relationship Id="rId22" Type="http://schemas.openxmlformats.org/officeDocument/2006/relationships/tags" Target="../tags/tag192.xml"/><Relationship Id="rId23" Type="http://schemas.openxmlformats.org/officeDocument/2006/relationships/tags" Target="../tags/tag193.xml"/><Relationship Id="rId24" Type="http://schemas.openxmlformats.org/officeDocument/2006/relationships/tags" Target="../tags/tag194.xml"/><Relationship Id="rId25" Type="http://schemas.openxmlformats.org/officeDocument/2006/relationships/tags" Target="../tags/tag195.xml"/><Relationship Id="rId26" Type="http://schemas.openxmlformats.org/officeDocument/2006/relationships/tags" Target="../tags/tag196.xml"/><Relationship Id="rId27" Type="http://schemas.openxmlformats.org/officeDocument/2006/relationships/tags" Target="../tags/tag197.xml"/><Relationship Id="rId28" Type="http://schemas.openxmlformats.org/officeDocument/2006/relationships/tags" Target="../tags/tag198.xml"/><Relationship Id="rId29" Type="http://schemas.openxmlformats.org/officeDocument/2006/relationships/tags" Target="../tags/tag199.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tags" Target="../tags/tag241.xml"/><Relationship Id="rId16" Type="http://schemas.openxmlformats.org/officeDocument/2006/relationships/tags" Target="../tags/tag242.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tags" Target="../tags/tag282.xml"/><Relationship Id="rId14" Type="http://schemas.openxmlformats.org/officeDocument/2006/relationships/tags" Target="../tags/tag283.xml"/><Relationship Id="rId15" Type="http://schemas.openxmlformats.org/officeDocument/2006/relationships/tags" Target="../tags/tag284.xml"/><Relationship Id="rId16" Type="http://schemas.openxmlformats.org/officeDocument/2006/relationships/tags" Target="../tags/tag285.xml"/><Relationship Id="rId17" Type="http://schemas.openxmlformats.org/officeDocument/2006/relationships/tags" Target="../tags/tag286.xml"/><Relationship Id="rId18" Type="http://schemas.openxmlformats.org/officeDocument/2006/relationships/tags" Target="../tags/tag287.xml"/><Relationship Id="rId19" Type="http://schemas.openxmlformats.org/officeDocument/2006/relationships/tags" Target="../tags/tag288.xml"/><Relationship Id="rId20" Type="http://schemas.openxmlformats.org/officeDocument/2006/relationships/tags" Target="../tags/tag289.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初中学生自主适应能力的培养与实践</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初中学生自主适应能力的重要性</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初中学生自主适应能力的现状</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初中学生自主适应能力的培养方法</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初中学生自主适应能力的实践案例</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初中学生自主适应能力的评估与反馈</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初中学生自主适应能力培养的未来展望</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fontScale="90000"/>
          </a:bodyPr>
          <a:p>
            <a:r>
              <a:rPr altLang="en-US" lang="zh-CN"/>
              <a:t>初中学生自主适应能力的重要性</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适应初中生活变化</a:t>
            </a:r>
            <a:endParaRPr altLang="en-US" lang="zh-CN"/>
          </a:p>
        </p:txBody>
      </p:sp>
      <p:sp>
        <p:nvSpPr>
          <p:cNvPr id="104890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初中学生自主适应能力的重要性</a:t>
            </a:r>
            <a:endParaRPr altLang="en-US" dirty="0" sz="2000" lang="zh-CN" spc="150">
              <a:solidFill>
                <a:schemeClr val="tx1">
                  <a:lumMod val="85000"/>
                  <a:lumOff val="15000"/>
                </a:schemeClr>
              </a:solidFill>
              <a:latin typeface="+mn-ea"/>
              <a:sym typeface="+mn-ea"/>
            </a:endParaRPr>
          </a:p>
        </p:txBody>
      </p:sp>
      <p:sp>
        <p:nvSpPr>
          <p:cNvPr id="104890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适应学习环境的变化</a:t>
            </a:r>
            <a:endParaRPr altLang="en-US" dirty="0" sz="2000" lang="zh-CN" spc="150">
              <a:solidFill>
                <a:schemeClr val="tx1">
                  <a:lumMod val="85000"/>
                  <a:lumOff val="15000"/>
                </a:schemeClr>
              </a:solidFill>
              <a:latin typeface="+mn-ea"/>
              <a:sym typeface="+mn-ea"/>
            </a:endParaRPr>
          </a:p>
        </p:txBody>
      </p:sp>
      <p:sp>
        <p:nvSpPr>
          <p:cNvPr id="104891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适应人际关系的变化</a:t>
            </a:r>
            <a:endParaRPr altLang="en-US" dirty="0" sz="2000" lang="zh-CN" spc="150">
              <a:solidFill>
                <a:schemeClr val="tx1">
                  <a:lumMod val="85000"/>
                  <a:lumOff val="15000"/>
                </a:schemeClr>
              </a:solidFill>
              <a:latin typeface="+mn-ea"/>
              <a:sym typeface="+mn-ea"/>
            </a:endParaRPr>
          </a:p>
        </p:txBody>
      </p:sp>
      <p:sp>
        <p:nvSpPr>
          <p:cNvPr id="104892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适应自身角色的变化</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2"/>
          <p:cNvSpPr>
            <a:spLocks noGrp="1"/>
          </p:cNvSpPr>
          <p:nvPr>
            <p:ph type="title" idx="1"/>
          </p:nvPr>
        </p:nvSpPr>
        <p:spPr/>
        <p:txBody>
          <a:bodyPr/>
          <a:p>
            <a:r>
              <a:rPr altLang="en-US" lang="zh-CN"/>
              <a:t>提高学习效果</a:t>
            </a:r>
            <a:endParaRPr altLang="en-US" lang="zh-CN"/>
          </a:p>
        </p:txBody>
      </p:sp>
      <p:sp>
        <p:nvSpPr>
          <p:cNvPr id="104896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自主适应能力能够帮助学生更好地应对学习中的挑战和变化，提高学习效率和成绩。</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自主适应能力有助于学生更好地应对考试压力和焦虑情绪，提高学习效果。</a:t>
            </a:r>
            <a:endParaRPr dirty="0" sz="2000" err="1">
              <a:solidFill>
                <a:schemeClr val="tx1">
                  <a:lumMod val="75000"/>
                  <a:lumOff val="25000"/>
                </a:schemeClr>
              </a:solidFill>
              <a:latin typeface="+mn-ea"/>
              <a:ea typeface="+mn-ea"/>
              <a:cs typeface="+mn-ea"/>
              <a:sym typeface="+mn-lt"/>
            </a:endParaRPr>
          </a:p>
        </p:txBody>
      </p:sp>
      <p:sp>
        <p:nvSpPr>
          <p:cNvPr id="104898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9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自主适应能力能够帮助学生更好地适应不同的学习环境和教师风格，提高学习效果。</a:t>
            </a:r>
            <a:endParaRPr dirty="0" sz="2000" err="1">
              <a:solidFill>
                <a:schemeClr val="tx1">
                  <a:lumMod val="75000"/>
                  <a:lumOff val="25000"/>
                </a:schemeClr>
              </a:solidFill>
              <a:latin typeface="+mn-ea"/>
              <a:ea typeface="+mn-ea"/>
              <a:cs typeface="+mn-ea"/>
              <a:sym typeface="+mn-lt"/>
            </a:endParaRPr>
          </a:p>
        </p:txBody>
      </p:sp>
      <p:sp>
        <p:nvSpPr>
          <p:cNvPr id="10490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具备自主适应能力的学生能够更好地掌握学习方法和策略，提高学习效果。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4" name="标题 2"/>
          <p:cNvSpPr>
            <a:spLocks noGrp="1"/>
          </p:cNvSpPr>
          <p:nvPr>
            <p:ph type="title" idx="1"/>
          </p:nvPr>
        </p:nvSpPr>
        <p:spPr/>
        <p:txBody>
          <a:bodyPr/>
          <a:p>
            <a:r>
              <a:rPr altLang="en-US" lang="zh-CN"/>
              <a:t>培养独立自主能力</a:t>
            </a:r>
            <a:endParaRPr altLang="en-US" lang="zh-CN"/>
          </a:p>
        </p:txBody>
      </p:sp>
      <p:sp>
        <p:nvSpPr>
          <p:cNvPr id="104904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初中学生自主适应能力的重要性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5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独立自主能力对个人成长的影响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5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6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培养独立自主能力的途径和方法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6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实践案例：如何在实际生活中应用独立自主能力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108" name="文本占位符 4"/>
          <p:cNvSpPr>
            <a:spLocks noGrp="1"/>
          </p:cNvSpPr>
          <p:nvPr>
            <p:ph type="body" idx="2"/>
            <p:custDataLst>
              <p:tags r:id="rId1"/>
            </p:custDataLst>
          </p:nvPr>
        </p:nvSpPr>
        <p:spPr/>
        <p:txBody>
          <a:bodyPr/>
          <a:p>
            <a:r>
              <a:rPr altLang="en-US" lang="zh-CN"/>
              <a:t>Part Two</a:t>
            </a:r>
            <a:endParaRPr altLang="en-US" lang="zh-CN"/>
          </a:p>
        </p:txBody>
      </p:sp>
      <p:sp>
        <p:nvSpPr>
          <p:cNvPr id="1049110" name="标题 5"/>
          <p:cNvSpPr>
            <a:spLocks noGrp="1"/>
          </p:cNvSpPr>
          <p:nvPr>
            <p:ph type="title" idx="1"/>
            <p:custDataLst>
              <p:tags r:id="rId2"/>
            </p:custDataLst>
          </p:nvPr>
        </p:nvSpPr>
        <p:spPr/>
        <p:txBody>
          <a:bodyPr>
            <a:normAutofit fontScale="90000"/>
          </a:bodyPr>
          <a:p>
            <a:r>
              <a:rPr altLang="en-US" lang="zh-CN"/>
              <a:t>初中学生自主适应能力的现状</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6" name="标题 2"/>
          <p:cNvSpPr>
            <a:spLocks noGrp="1"/>
          </p:cNvSpPr>
          <p:nvPr>
            <p:ph type="title" idx="1"/>
          </p:nvPr>
        </p:nvSpPr>
        <p:spPr/>
        <p:txBody>
          <a:bodyPr/>
          <a:p>
            <a:r>
              <a:rPr altLang="en-US" lang="zh-CN"/>
              <a:t>适应不良的表现</a:t>
            </a:r>
            <a:endParaRPr altLang="en-US" lang="zh-CN"/>
          </a:p>
        </p:txBody>
      </p:sp>
      <p:sp>
        <p:nvSpPr>
          <p:cNvPr id="104914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学习困难：无法适应新的学习环境和课程要求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5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5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社交焦虑：难以融入新的社交群体，害怕与同学交往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6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心理压力大：面对新的环境和挑战时，容易产生焦虑和压力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6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6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生活自理能力差：无法独立处理日常生活问题，如洗衣、做饭等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0" name="标题 2"/>
          <p:cNvSpPr>
            <a:spLocks noGrp="1"/>
          </p:cNvSpPr>
          <p:nvPr>
            <p:ph type="title" idx="1"/>
          </p:nvPr>
        </p:nvSpPr>
        <p:spPr/>
        <p:txBody>
          <a:bodyPr/>
          <a:p>
            <a:r>
              <a:rPr altLang="en-US" lang="zh-CN"/>
              <a:t>影响因素分析</a:t>
            </a:r>
            <a:endParaRPr altLang="en-US" lang="zh-CN"/>
          </a:p>
        </p:txBody>
      </p:sp>
      <p:sp>
        <p:nvSpPr>
          <p:cNvPr id="104921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8"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家庭因素：家庭环境、家庭教育方式等对初中学生自主适应能力的影响</a:t>
            </a:r>
            <a:endParaRPr altLang="en-US" dirty="0" sz="1200" lang="zh-CN" spc="150">
              <a:solidFill>
                <a:schemeClr val="tx1">
                  <a:lumMod val="65000"/>
                  <a:lumOff val="35000"/>
                </a:schemeClr>
              </a:solidFill>
              <a:latin typeface="+mn-ea"/>
              <a:sym typeface="+mn-ea"/>
            </a:endParaRPr>
          </a:p>
        </p:txBody>
      </p:sp>
      <p:sp>
        <p:nvSpPr>
          <p:cNvPr id="104925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个人因素：个人性格、兴趣爱好等对初中学生自主适应能力的影响</a:t>
            </a:r>
            <a:endParaRPr altLang="en-US" dirty="0" sz="1200" lang="zh-CN" spc="150">
              <a:solidFill>
                <a:schemeClr val="tx1">
                  <a:lumMod val="65000"/>
                  <a:lumOff val="35000"/>
                </a:schemeClr>
              </a:solidFill>
              <a:latin typeface="+mn-ea"/>
              <a:sym typeface="+mn-ea"/>
            </a:endParaRPr>
          </a:p>
        </p:txBody>
      </p:sp>
      <p:sp>
        <p:nvSpPr>
          <p:cNvPr id="1049252"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社会因素：社会环境、网络信息等对初中学生自主适应能力的影响</a:t>
            </a:r>
            <a:endParaRPr altLang="en-US" dirty="0" sz="1200" lang="zh-CN" spc="150">
              <a:solidFill>
                <a:schemeClr val="tx1">
                  <a:lumMod val="65000"/>
                  <a:lumOff val="35000"/>
                </a:schemeClr>
              </a:solidFill>
              <a:latin typeface="+mn-ea"/>
              <a:sym typeface="+mn-ea"/>
            </a:endParaRPr>
          </a:p>
        </p:txBody>
      </p:sp>
      <p:sp>
        <p:nvSpPr>
          <p:cNvPr id="104925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学校因素：学校教育方式、师生关系等对初中学生自主适应能力的影响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4" name="标题 2"/>
          <p:cNvSpPr>
            <a:spLocks noGrp="1"/>
          </p:cNvSpPr>
          <p:nvPr>
            <p:ph type="title" idx="1"/>
          </p:nvPr>
        </p:nvSpPr>
        <p:spPr/>
        <p:txBody>
          <a:bodyPr/>
          <a:p>
            <a:r>
              <a:rPr altLang="en-US" lang="zh-CN"/>
              <a:t>应对策略探讨</a:t>
            </a:r>
            <a:endParaRPr altLang="en-US" lang="zh-CN"/>
          </a:p>
        </p:txBody>
      </p:sp>
      <p:sp>
        <p:nvSpPr>
          <p:cNvPr id="104929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9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建立良好的师生关系，加强沟通与理解</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0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0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开展心理健康教育，提高学生心理素质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0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1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实施分层教学，满足不同学生的需求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1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1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创设良好的学习环境，促进学生的自主发展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29" name=""/>
        <p:cNvGrpSpPr/>
        <p:nvPr/>
      </p:nvGrpSpPr>
      <p:grpSpPr>
        <a:xfrm>
          <a:off x="0" y="0"/>
          <a:ext cx="0" cy="0"/>
          <a:chOff x="0" y="0"/>
          <a:chExt cx="0" cy="0"/>
        </a:xfrm>
      </p:grpSpPr>
      <p:sp>
        <p:nvSpPr>
          <p:cNvPr id="1049358"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60" name="标题 5"/>
          <p:cNvSpPr>
            <a:spLocks noGrp="1"/>
          </p:cNvSpPr>
          <p:nvPr>
            <p:ph type="title" idx="1"/>
            <p:custDataLst>
              <p:tags r:id="rId2"/>
            </p:custDataLst>
          </p:nvPr>
        </p:nvSpPr>
        <p:spPr/>
        <p:txBody>
          <a:bodyPr>
            <a:normAutofit fontScale="90000"/>
          </a:bodyPr>
          <a:p>
            <a:r>
              <a:rPr altLang="en-US" lang="zh-CN"/>
              <a:t>初中学生自主适应能力的培养方法</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6" name="标题 2"/>
          <p:cNvSpPr>
            <a:spLocks noGrp="1"/>
          </p:cNvSpPr>
          <p:nvPr>
            <p:ph type="title" idx="1"/>
          </p:nvPr>
        </p:nvSpPr>
        <p:spPr/>
        <p:txBody>
          <a:bodyPr/>
          <a:p>
            <a:r>
              <a:rPr altLang="en-US" lang="zh-CN"/>
              <a:t>家庭教育引导</a:t>
            </a:r>
            <a:endParaRPr altLang="en-US" lang="zh-CN"/>
          </a:p>
        </p:txBody>
      </p:sp>
      <p:sp>
        <p:nvSpPr>
          <p:cNvPr id="10493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建立良好的家庭氛围，促进孩子的自主性发展。</a:t>
            </a:r>
            <a:endParaRPr altLang="en-US" dirty="0" sz="2000" lang="zh-CN" spc="150">
              <a:solidFill>
                <a:schemeClr val="tx1">
                  <a:lumMod val="85000"/>
                  <a:lumOff val="15000"/>
                </a:schemeClr>
              </a:solidFill>
              <a:latin typeface="+mn-ea"/>
              <a:sym typeface="+mn-ea"/>
            </a:endParaRPr>
          </a:p>
        </p:txBody>
      </p:sp>
      <p:sp>
        <p:nvSpPr>
          <p:cNvPr id="10494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培养孩子的独立生活能力，让他们学会自我管理和规划。</a:t>
            </a:r>
            <a:endParaRPr altLang="en-US" dirty="0" sz="2000" lang="zh-CN" spc="150">
              <a:solidFill>
                <a:schemeClr val="tx1">
                  <a:lumMod val="85000"/>
                  <a:lumOff val="15000"/>
                </a:schemeClr>
              </a:solidFill>
              <a:latin typeface="+mn-ea"/>
              <a:sym typeface="+mn-ea"/>
            </a:endParaRPr>
          </a:p>
        </p:txBody>
      </p:sp>
      <p:sp>
        <p:nvSpPr>
          <p:cNvPr id="10494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鼓励孩子参与家庭决策，提高他们的责任感和自主性。</a:t>
            </a:r>
            <a:endParaRPr altLang="en-US" dirty="0" sz="2000" lang="zh-CN" spc="150">
              <a:solidFill>
                <a:schemeClr val="tx1">
                  <a:lumMod val="85000"/>
                  <a:lumOff val="15000"/>
                </a:schemeClr>
              </a:solidFill>
              <a:latin typeface="+mn-ea"/>
              <a:sym typeface="+mn-ea"/>
            </a:endParaRPr>
          </a:p>
        </p:txBody>
      </p:sp>
      <p:sp>
        <p:nvSpPr>
          <p:cNvPr id="10494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关注孩子的兴趣和特长，引导他们自主选择适合自己的发展方向。</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0" name="标题 2"/>
          <p:cNvSpPr>
            <a:spLocks noGrp="1"/>
          </p:cNvSpPr>
          <p:nvPr>
            <p:ph type="title" idx="1"/>
          </p:nvPr>
        </p:nvSpPr>
        <p:spPr/>
        <p:txBody>
          <a:bodyPr/>
          <a:p>
            <a:r>
              <a:rPr altLang="en-US" lang="zh-CN"/>
              <a:t>学校教育引导</a:t>
            </a:r>
            <a:endParaRPr altLang="en-US" lang="zh-CN"/>
          </a:p>
        </p:txBody>
      </p:sp>
      <p:sp>
        <p:nvSpPr>
          <p:cNvPr id="10494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建立师生互动机制，关注学生心理健康，及时发现和解决学生的心理问题。</a:t>
            </a:r>
            <a:endParaRPr altLang="zh-CN" dirty="0" lang="en-US">
              <a:solidFill>
                <a:schemeClr val="dk1">
                  <a:lumMod val="80000"/>
                  <a:lumOff val="20000"/>
                </a:schemeClr>
              </a:solidFill>
              <a:latin typeface="+mn-ea"/>
              <a:sym typeface="+mn-ea"/>
            </a:endParaRPr>
          </a:p>
        </p:txBody>
      </p:sp>
      <p:sp>
        <p:nvSpPr>
          <p:cNvPr id="10494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开设心理健康教育课程，引导学生认识自我，增强自我调节能力。</a:t>
            </a:r>
            <a:endParaRPr altLang="en-US" dirty="0" lang="zh-CN">
              <a:solidFill>
                <a:schemeClr val="dk1">
                  <a:lumMod val="80000"/>
                  <a:lumOff val="20000"/>
                </a:schemeClr>
              </a:solidFill>
              <a:latin typeface="+mn-ea"/>
              <a:sym typeface="+mn-ea"/>
            </a:endParaRPr>
          </a:p>
        </p:txBody>
      </p:sp>
      <p:sp>
        <p:nvSpPr>
          <p:cNvPr id="10494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开展多样化的课外活动，增强学生的团队协作能力和社会适应能力。</a:t>
            </a:r>
            <a:endParaRPr altLang="en-US" dirty="0" lang="zh-CN">
              <a:solidFill>
                <a:schemeClr val="dk1">
                  <a:lumMod val="80000"/>
                  <a:lumOff val="20000"/>
                </a:schemeClr>
              </a:solidFill>
              <a:latin typeface="+mn-ea"/>
              <a:sym typeface="+mn-ea"/>
            </a:endParaRPr>
          </a:p>
        </p:txBody>
      </p:sp>
      <p:sp>
        <p:nvSpPr>
          <p:cNvPr id="10494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营造良好的校园文化氛围，培养学生的自主意识和创新能力。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32" name="标题 2"/>
          <p:cNvSpPr>
            <a:spLocks noGrp="1"/>
          </p:cNvSpPr>
          <p:nvPr>
            <p:ph type="title" idx="1"/>
          </p:nvPr>
        </p:nvSpPr>
        <p:spPr/>
        <p:txBody>
          <a:bodyPr/>
          <a:p>
            <a:r>
              <a:rPr altLang="en-US" lang="zh-CN"/>
              <a:t>社会环境支持</a:t>
            </a:r>
            <a:endParaRPr altLang="en-US" lang="zh-CN"/>
          </a:p>
        </p:txBody>
      </p:sp>
      <p:sp>
        <p:nvSpPr>
          <p:cNvPr id="104953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学校提供心理辅导和咨询</a:t>
            </a:r>
            <a:endParaRPr altLang="en-US" dirty="0" sz="1200" lang="zh-CN" spc="150">
              <a:solidFill>
                <a:schemeClr val="tx1">
                  <a:lumMod val="65000"/>
                  <a:lumOff val="35000"/>
                </a:schemeClr>
              </a:solidFill>
              <a:latin typeface="+mn-ea"/>
              <a:sym typeface="+mn-ea"/>
            </a:endParaRPr>
          </a:p>
        </p:txBody>
      </p:sp>
      <p:sp>
        <p:nvSpPr>
          <p:cNvPr id="104953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家长参与学校教育和家庭支持</a:t>
            </a:r>
            <a:endParaRPr altLang="en-US" dirty="0" sz="1200" lang="zh-CN" spc="150">
              <a:solidFill>
                <a:schemeClr val="tx1">
                  <a:lumMod val="65000"/>
                  <a:lumOff val="35000"/>
                </a:schemeClr>
              </a:solidFill>
              <a:latin typeface="+mn-ea"/>
              <a:sym typeface="+mn-ea"/>
            </a:endParaRPr>
          </a:p>
        </p:txBody>
      </p:sp>
      <p:sp>
        <p:nvSpPr>
          <p:cNvPr id="104953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社会组织和机构提供相关培训和活动</a:t>
            </a:r>
            <a:endParaRPr altLang="en-US" dirty="0" sz="1200" lang="zh-CN" spc="150">
              <a:solidFill>
                <a:schemeClr val="tx1">
                  <a:lumMod val="65000"/>
                  <a:lumOff val="35000"/>
                </a:schemeClr>
              </a:solidFill>
              <a:latin typeface="+mn-ea"/>
              <a:sym typeface="+mn-ea"/>
            </a:endParaRPr>
          </a:p>
        </p:txBody>
      </p:sp>
      <p:sp>
        <p:nvSpPr>
          <p:cNvPr id="104954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社区资源利用和社区支持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0" name="标题 2"/>
          <p:cNvSpPr>
            <a:spLocks noGrp="1"/>
          </p:cNvSpPr>
          <p:nvPr>
            <p:ph type="title" idx="1"/>
          </p:nvPr>
        </p:nvSpPr>
        <p:spPr/>
        <p:txBody>
          <a:bodyPr/>
          <a:p>
            <a:r>
              <a:rPr altLang="en-US" lang="zh-CN"/>
              <a:t>学生自我管理</a:t>
            </a:r>
            <a:endParaRPr altLang="en-US" lang="zh-CN"/>
          </a:p>
        </p:txBody>
      </p:sp>
      <p:sp>
        <p:nvSpPr>
          <p:cNvPr id="104958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独立思考能力：学生应学会独立思考，培养自主解决问题的能力。</a:t>
            </a:r>
            <a:endParaRPr altLang="zh-CN" dirty="0" sz="1600" lang="en-US">
              <a:solidFill>
                <a:schemeClr val="dk1">
                  <a:lumMod val="80000"/>
                  <a:lumOff val="20000"/>
                </a:schemeClr>
              </a:solidFill>
              <a:latin typeface="+mn-ea"/>
              <a:sym typeface="+mn-ea"/>
            </a:endParaRPr>
          </a:p>
        </p:txBody>
      </p:sp>
      <p:sp>
        <p:nvSpPr>
          <p:cNvPr id="104959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制定学习计划：学生应合理安排学习时间，制定明确的学习计划，提高学习效率。</a:t>
            </a:r>
            <a:endParaRPr altLang="en-US" dirty="0" sz="1600" lang="zh-CN">
              <a:solidFill>
                <a:schemeClr val="dk1">
                  <a:lumMod val="80000"/>
                  <a:lumOff val="20000"/>
                </a:schemeClr>
              </a:solidFill>
              <a:latin typeface="+mn-ea"/>
              <a:sym typeface="+mn-ea"/>
            </a:endParaRPr>
          </a:p>
        </p:txBody>
      </p:sp>
      <p:sp>
        <p:nvSpPr>
          <p:cNvPr id="104959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培养时间观念：学生应学会合理规划时间，充分利用每一分每一秒的时间。</a:t>
            </a:r>
            <a:endParaRPr altLang="en-US" dirty="0" sz="1600" lang="zh-CN">
              <a:solidFill>
                <a:schemeClr val="dk1">
                  <a:lumMod val="80000"/>
                  <a:lumOff val="20000"/>
                </a:schemeClr>
              </a:solidFill>
              <a:latin typeface="+mn-ea"/>
              <a:sym typeface="+mn-ea"/>
            </a:endParaRPr>
          </a:p>
        </p:txBody>
      </p:sp>
      <p:sp>
        <p:nvSpPr>
          <p:cNvPr id="104960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自我反思与总结：学生应定期反思自己的学习状况，总结经验教训，不断完善自我。</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69" name=""/>
        <p:cNvGrpSpPr/>
        <p:nvPr/>
      </p:nvGrpSpPr>
      <p:grpSpPr>
        <a:xfrm>
          <a:off x="0" y="0"/>
          <a:ext cx="0" cy="0"/>
          <a:chOff x="0" y="0"/>
          <a:chExt cx="0" cy="0"/>
        </a:xfrm>
      </p:grpSpPr>
      <p:sp>
        <p:nvSpPr>
          <p:cNvPr id="1049652" name="文本占位符 4"/>
          <p:cNvSpPr>
            <a:spLocks noGrp="1"/>
          </p:cNvSpPr>
          <p:nvPr>
            <p:ph type="body" idx="2"/>
            <p:custDataLst>
              <p:tags r:id="rId1"/>
            </p:custDataLst>
          </p:nvPr>
        </p:nvSpPr>
        <p:spPr/>
        <p:txBody>
          <a:bodyPr/>
          <a:p>
            <a:r>
              <a:rPr altLang="en-US" lang="zh-CN"/>
              <a:t>Part Four</a:t>
            </a:r>
            <a:endParaRPr altLang="en-US" lang="zh-CN"/>
          </a:p>
        </p:txBody>
      </p:sp>
      <p:sp>
        <p:nvSpPr>
          <p:cNvPr id="1049654" name="标题 5"/>
          <p:cNvSpPr>
            <a:spLocks noGrp="1"/>
          </p:cNvSpPr>
          <p:nvPr>
            <p:ph type="title" idx="1"/>
            <p:custDataLst>
              <p:tags r:id="rId2"/>
            </p:custDataLst>
          </p:nvPr>
        </p:nvSpPr>
        <p:spPr/>
        <p:txBody>
          <a:bodyPr>
            <a:normAutofit fontScale="90000"/>
          </a:bodyPr>
          <a:p>
            <a:r>
              <a:rPr altLang="en-US" lang="zh-CN"/>
              <a:t>初中学生自主适应能力的实践案例</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90" name="标题 2"/>
          <p:cNvSpPr>
            <a:spLocks noGrp="1"/>
          </p:cNvSpPr>
          <p:nvPr>
            <p:ph type="title" idx="1"/>
          </p:nvPr>
        </p:nvSpPr>
        <p:spPr/>
        <p:txBody>
          <a:bodyPr/>
          <a:p>
            <a:r>
              <a:rPr altLang="en-US" lang="zh-CN"/>
              <a:t>成功案例分享</a:t>
            </a:r>
            <a:endParaRPr altLang="en-US" lang="zh-CN"/>
          </a:p>
        </p:txBody>
      </p:sp>
      <p:sp>
        <p:nvSpPr>
          <p:cNvPr id="104969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案例名称：学生自主管理班级</a:t>
            </a:r>
            <a:endParaRPr altLang="en-US" dirty="0" sz="1200" lang="zh-CN" spc="150">
              <a:solidFill>
                <a:schemeClr val="tx1">
                  <a:lumMod val="65000"/>
                  <a:lumOff val="35000"/>
                </a:schemeClr>
              </a:solidFill>
              <a:latin typeface="+mn-ea"/>
              <a:sym typeface="+mn-ea"/>
            </a:endParaRPr>
          </a:p>
        </p:txBody>
      </p:sp>
      <p:sp>
        <p:nvSpPr>
          <p:cNvPr id="104969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案例简介：某初中班级通过学生自主管理，提高班级凝聚力和学生自主适应能力</a:t>
            </a:r>
            <a:endParaRPr altLang="en-US" dirty="0" sz="1200" lang="zh-CN" spc="150">
              <a:solidFill>
                <a:schemeClr val="tx1">
                  <a:lumMod val="65000"/>
                  <a:lumOff val="35000"/>
                </a:schemeClr>
              </a:solidFill>
              <a:latin typeface="+mn-ea"/>
              <a:sym typeface="+mn-ea"/>
            </a:endParaRPr>
          </a:p>
        </p:txBody>
      </p:sp>
      <p:sp>
        <p:nvSpPr>
          <p:cNvPr id="104969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实施过程：班主任引导学生制定班级规则，分工合作，互相监督</a:t>
            </a:r>
            <a:endParaRPr altLang="en-US" dirty="0" sz="1200" lang="zh-CN" spc="150">
              <a:solidFill>
                <a:schemeClr val="tx1">
                  <a:lumMod val="65000"/>
                  <a:lumOff val="35000"/>
                </a:schemeClr>
              </a:solidFill>
              <a:latin typeface="+mn-ea"/>
              <a:sym typeface="+mn-ea"/>
            </a:endParaRPr>
          </a:p>
        </p:txBody>
      </p:sp>
      <p:sp>
        <p:nvSpPr>
          <p:cNvPr id="104969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实施效果：班级秩序井然，学生自主管理能力显著提高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8" name="标题 2"/>
          <p:cNvSpPr>
            <a:spLocks noGrp="1"/>
          </p:cNvSpPr>
          <p:nvPr>
            <p:ph type="title" idx="1"/>
          </p:nvPr>
        </p:nvSpPr>
        <p:spPr/>
        <p:txBody>
          <a:bodyPr/>
          <a:p>
            <a:r>
              <a:rPr altLang="en-US" lang="zh-CN"/>
              <a:t>实践经验总结</a:t>
            </a:r>
            <a:endParaRPr altLang="en-US" lang="zh-CN"/>
          </a:p>
        </p:txBody>
      </p:sp>
      <p:sp>
        <p:nvSpPr>
          <p:cNvPr id="10497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案例选择：选择具有代表性的实践案例，如某初中学校的成功经验。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经验总结：总结实践案例中的成功经验和教训，以及对于初中学生自主适应能力培养的启示。</a:t>
            </a:r>
            <a:endParaRPr dirty="0" sz="2000" err="1">
              <a:solidFill>
                <a:schemeClr val="tx1">
                  <a:lumMod val="75000"/>
                  <a:lumOff val="25000"/>
                </a:schemeClr>
              </a:solidFill>
              <a:latin typeface="+mn-ea"/>
              <a:ea typeface="+mn-ea"/>
              <a:cs typeface="+mn-ea"/>
              <a:sym typeface="+mn-lt"/>
            </a:endParaRPr>
          </a:p>
        </p:txBody>
      </p:sp>
      <p:sp>
        <p:nvSpPr>
          <p:cNvPr id="10497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实践应用：探讨如何将实践经验应用到其他初中学校，推广初中学生自主适应能力的培养。</a:t>
            </a:r>
            <a:endParaRPr dirty="0" sz="2000" err="1">
              <a:solidFill>
                <a:schemeClr val="tx1">
                  <a:lumMod val="75000"/>
                  <a:lumOff val="25000"/>
                </a:schemeClr>
              </a:solidFill>
              <a:latin typeface="+mn-ea"/>
              <a:ea typeface="+mn-ea"/>
              <a:cs typeface="+mn-ea"/>
              <a:sym typeface="+mn-lt"/>
            </a:endParaRPr>
          </a:p>
        </p:txBody>
      </p:sp>
      <p:sp>
        <p:nvSpPr>
          <p:cNvPr id="1049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案例分析：分析案例中初中学生自主适应能力的培养方法和实践过程。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8" name="标题 2"/>
          <p:cNvSpPr>
            <a:spLocks noGrp="1"/>
          </p:cNvSpPr>
          <p:nvPr>
            <p:ph type="title" idx="1"/>
          </p:nvPr>
        </p:nvSpPr>
        <p:spPr/>
        <p:txBody>
          <a:bodyPr/>
          <a:p>
            <a:r>
              <a:rPr altLang="en-US" lang="zh-CN"/>
              <a:t>案例启示与借鉴</a:t>
            </a:r>
            <a:endParaRPr altLang="en-US" lang="zh-CN"/>
          </a:p>
        </p:txBody>
      </p:sp>
      <p:sp>
        <p:nvSpPr>
          <p:cNvPr id="104982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案例一：某初中开展学生自主管理实践，提高学生自主适应能力</a:t>
            </a:r>
            <a:endParaRPr altLang="en-US" dirty="0" sz="1200" lang="zh-CN" spc="150">
              <a:solidFill>
                <a:schemeClr val="tx1">
                  <a:lumMod val="65000"/>
                  <a:lumOff val="35000"/>
                </a:schemeClr>
              </a:solidFill>
              <a:latin typeface="+mn-ea"/>
              <a:sym typeface="+mn-ea"/>
            </a:endParaRPr>
          </a:p>
        </p:txBody>
      </p:sp>
      <p:sp>
        <p:nvSpPr>
          <p:cNvPr id="104982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案例二：某初中实施个性化教育，帮助学生发掘自身潜力，提高自主适应能力</a:t>
            </a:r>
            <a:endParaRPr altLang="en-US" dirty="0" sz="1200" lang="zh-CN" spc="150">
              <a:solidFill>
                <a:schemeClr val="tx1">
                  <a:lumMod val="65000"/>
                  <a:lumOff val="35000"/>
                </a:schemeClr>
              </a:solidFill>
              <a:latin typeface="+mn-ea"/>
              <a:sym typeface="+mn-ea"/>
            </a:endParaRPr>
          </a:p>
        </p:txBody>
      </p:sp>
      <p:sp>
        <p:nvSpPr>
          <p:cNvPr id="104982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案例三：某初中推行合作学习，培养学生团队协作和自主解决问题的能力，提升自主适应能力</a:t>
            </a:r>
            <a:endParaRPr altLang="en-US" dirty="0" sz="1200" lang="zh-CN" spc="150">
              <a:solidFill>
                <a:schemeClr val="tx1">
                  <a:lumMod val="65000"/>
                  <a:lumOff val="35000"/>
                </a:schemeClr>
              </a:solidFill>
              <a:latin typeface="+mn-ea"/>
              <a:sym typeface="+mn-ea"/>
            </a:endParaRPr>
          </a:p>
        </p:txBody>
      </p:sp>
      <p:sp>
        <p:nvSpPr>
          <p:cNvPr id="104982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案例四：某初中重视心理健康教育，通过心理咨询和辅导，帮助学生调整心态，适应初中生活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01" name=""/>
        <p:cNvGrpSpPr/>
        <p:nvPr/>
      </p:nvGrpSpPr>
      <p:grpSpPr>
        <a:xfrm>
          <a:off x="0" y="0"/>
          <a:ext cx="0" cy="0"/>
          <a:chOff x="0" y="0"/>
          <a:chExt cx="0" cy="0"/>
        </a:xfrm>
      </p:grpSpPr>
      <p:sp>
        <p:nvSpPr>
          <p:cNvPr id="1049866" name="文本占位符 4"/>
          <p:cNvSpPr>
            <a:spLocks noGrp="1"/>
          </p:cNvSpPr>
          <p:nvPr>
            <p:ph type="body" idx="2"/>
            <p:custDataLst>
              <p:tags r:id="rId1"/>
            </p:custDataLst>
          </p:nvPr>
        </p:nvSpPr>
        <p:spPr/>
        <p:txBody>
          <a:bodyPr/>
          <a:p>
            <a:r>
              <a:rPr altLang="en-US" lang="zh-CN"/>
              <a:t>Part Five</a:t>
            </a:r>
            <a:endParaRPr altLang="en-US" lang="zh-CN"/>
          </a:p>
        </p:txBody>
      </p:sp>
      <p:sp>
        <p:nvSpPr>
          <p:cNvPr id="1049868" name="标题 5"/>
          <p:cNvSpPr>
            <a:spLocks noGrp="1"/>
          </p:cNvSpPr>
          <p:nvPr>
            <p:ph type="title" idx="1"/>
            <p:custDataLst>
              <p:tags r:id="rId2"/>
            </p:custDataLst>
          </p:nvPr>
        </p:nvSpPr>
        <p:spPr/>
        <p:txBody>
          <a:bodyPr>
            <a:normAutofit fontScale="90000"/>
          </a:bodyPr>
          <a:p>
            <a:r>
              <a:rPr altLang="en-US" lang="zh-CN"/>
              <a:t>初中学生自主适应能力的评估与反馈</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4" name="标题 2"/>
          <p:cNvSpPr>
            <a:spLocks noGrp="1"/>
          </p:cNvSpPr>
          <p:nvPr>
            <p:ph type="title" idx="1"/>
          </p:nvPr>
        </p:nvSpPr>
        <p:spPr/>
        <p:txBody>
          <a:bodyPr/>
          <a:p>
            <a:r>
              <a:rPr altLang="en-US" lang="zh-CN"/>
              <a:t>评估指标体系建立</a:t>
            </a:r>
            <a:endParaRPr altLang="en-US" lang="zh-CN"/>
          </a:p>
        </p:txBody>
      </p:sp>
      <p:sp>
        <p:nvSpPr>
          <p:cNvPr id="104990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评估内容：学习、生活、人际交往等方面</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评估标准：根据实际情况制定，可量化、可操作</a:t>
            </a:r>
            <a:endParaRPr dirty="0" sz="2000" err="1">
              <a:solidFill>
                <a:schemeClr val="tx1">
                  <a:lumMod val="75000"/>
                  <a:lumOff val="25000"/>
                </a:schemeClr>
              </a:solidFill>
              <a:latin typeface="+mn-ea"/>
              <a:ea typeface="+mn-ea"/>
              <a:cs typeface="+mn-ea"/>
              <a:sym typeface="+mn-lt"/>
            </a:endParaRPr>
          </a:p>
        </p:txBody>
      </p:sp>
      <p:sp>
        <p:nvSpPr>
          <p:cNvPr id="104992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3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反馈机制：及时给予学生反馈，指导学生改进</a:t>
            </a:r>
            <a:endParaRPr dirty="0" sz="2000" err="1">
              <a:solidFill>
                <a:schemeClr val="tx1">
                  <a:lumMod val="75000"/>
                  <a:lumOff val="25000"/>
                </a:schemeClr>
              </a:solidFill>
              <a:latin typeface="+mn-ea"/>
              <a:ea typeface="+mn-ea"/>
              <a:cs typeface="+mn-ea"/>
              <a:sym typeface="+mn-lt"/>
            </a:endParaRPr>
          </a:p>
        </p:txBody>
      </p:sp>
      <p:sp>
        <p:nvSpPr>
          <p:cNvPr id="10499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评估方式：观察、问卷调查、测试等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84" name="标题 2"/>
          <p:cNvSpPr>
            <a:spLocks noGrp="1"/>
          </p:cNvSpPr>
          <p:nvPr>
            <p:ph type="title" idx="1"/>
          </p:nvPr>
        </p:nvSpPr>
        <p:spPr/>
        <p:txBody>
          <a:bodyPr/>
          <a:p>
            <a:r>
              <a:rPr altLang="en-US" lang="zh-CN"/>
              <a:t>评估方法选择与应用</a:t>
            </a:r>
            <a:endParaRPr altLang="en-US" lang="zh-CN"/>
          </a:p>
        </p:txBody>
      </p:sp>
      <p:sp>
        <p:nvSpPr>
          <p:cNvPr id="104998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问卷调查法：设计问卷调查，了解学生对新环境的适应情况。</a:t>
            </a:r>
            <a:endParaRPr altLang="en-US" sz="1400" lang="zh-CN" spc="150">
              <a:solidFill>
                <a:schemeClr val="tx1"/>
              </a:solidFill>
              <a:effectLst/>
              <a:latin typeface="+mn-ea"/>
              <a:sym typeface="+mn-ea"/>
            </a:endParaRPr>
          </a:p>
        </p:txBody>
      </p:sp>
      <p:sp>
        <p:nvSpPr>
          <p:cNvPr id="104999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观察法：通过观察学生的行为表现，评估其适应能力。</a:t>
            </a:r>
            <a:endParaRPr altLang="en-US" dirty="0" sz="1400" lang="zh-CN" spc="150">
              <a:solidFill>
                <a:schemeClr val="tx1"/>
              </a:solidFill>
              <a:effectLst/>
              <a:latin typeface="+mn-ea"/>
              <a:sym typeface="+mn-ea"/>
            </a:endParaRPr>
          </a:p>
        </p:txBody>
      </p:sp>
      <p:sp>
        <p:nvSpPr>
          <p:cNvPr id="104999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测试法：通过心理测试和智力测试，评估学生的适应能力。</a:t>
            </a:r>
            <a:endParaRPr altLang="en-US" sz="1400" lang="zh-CN" spc="150">
              <a:solidFill>
                <a:schemeClr val="tx1"/>
              </a:solidFill>
              <a:effectLst/>
              <a:latin typeface="+mn-ea"/>
              <a:sym typeface="+mn-ea"/>
            </a:endParaRPr>
          </a:p>
        </p:txBody>
      </p:sp>
      <p:sp>
        <p:nvSpPr>
          <p:cNvPr id="105000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反馈法：定期向学生和家长反馈适应情况，促进家校合作。</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40" name="标题 2"/>
          <p:cNvSpPr>
            <a:spLocks noGrp="1"/>
          </p:cNvSpPr>
          <p:nvPr>
            <p:ph type="title" idx="1"/>
          </p:nvPr>
        </p:nvSpPr>
        <p:spPr/>
        <p:txBody>
          <a:bodyPr/>
          <a:p>
            <a:r>
              <a:rPr altLang="en-US" lang="zh-CN"/>
              <a:t>评估结果反馈与改进</a:t>
            </a:r>
            <a:endParaRPr altLang="en-US" lang="zh-CN"/>
          </a:p>
        </p:txBody>
      </p:sp>
      <p:sp>
        <p:nvSpPr>
          <p:cNvPr id="105004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跟踪与监测：定期跟进学生的改进情况，及时调整改进计划和方案</a:t>
            </a:r>
            <a:endParaRPr altLang="zh-CN" dirty="0" lang="en-US">
              <a:solidFill>
                <a:schemeClr val="dk1">
                  <a:lumMod val="80000"/>
                  <a:lumOff val="20000"/>
                </a:schemeClr>
              </a:solidFill>
              <a:latin typeface="+mn-ea"/>
              <a:sym typeface="+mn-ea"/>
            </a:endParaRPr>
          </a:p>
        </p:txBody>
      </p:sp>
      <p:sp>
        <p:nvSpPr>
          <p:cNvPr id="105005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评估结果：根据学生的表现和成绩，提供具体的评估结果和反馈意见</a:t>
            </a:r>
            <a:endParaRPr altLang="en-US" dirty="0" lang="zh-CN">
              <a:solidFill>
                <a:schemeClr val="dk1">
                  <a:lumMod val="80000"/>
                  <a:lumOff val="20000"/>
                </a:schemeClr>
              </a:solidFill>
              <a:latin typeface="+mn-ea"/>
              <a:sym typeface="+mn-ea"/>
            </a:endParaRPr>
          </a:p>
        </p:txBody>
      </p:sp>
      <p:sp>
        <p:nvSpPr>
          <p:cNvPr id="105005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改进措施：针对学生的不足和问题，制定个性化的改进计划和方案</a:t>
            </a:r>
            <a:endParaRPr altLang="en-US" dirty="0" lang="zh-CN">
              <a:solidFill>
                <a:schemeClr val="dk1">
                  <a:lumMod val="80000"/>
                  <a:lumOff val="20000"/>
                </a:schemeClr>
              </a:solidFill>
              <a:latin typeface="+mn-ea"/>
              <a:sym typeface="+mn-ea"/>
            </a:endParaRPr>
          </a:p>
        </p:txBody>
      </p:sp>
      <p:sp>
        <p:nvSpPr>
          <p:cNvPr id="105006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激励与奖励：对于取得明显进步的学生，给予适当的激励和奖励</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33" name=""/>
        <p:cNvGrpSpPr/>
        <p:nvPr/>
      </p:nvGrpSpPr>
      <p:grpSpPr>
        <a:xfrm>
          <a:off x="0" y="0"/>
          <a:ext cx="0" cy="0"/>
          <a:chOff x="0" y="0"/>
          <a:chExt cx="0" cy="0"/>
        </a:xfrm>
      </p:grpSpPr>
      <p:sp>
        <p:nvSpPr>
          <p:cNvPr id="1050112" name="文本占位符 4"/>
          <p:cNvSpPr>
            <a:spLocks noGrp="1"/>
          </p:cNvSpPr>
          <p:nvPr>
            <p:ph type="body" idx="2"/>
            <p:custDataLst>
              <p:tags r:id="rId1"/>
            </p:custDataLst>
          </p:nvPr>
        </p:nvSpPr>
        <p:spPr/>
        <p:txBody>
          <a:bodyPr/>
          <a:p>
            <a:r>
              <a:rPr altLang="en-US" lang="zh-CN"/>
              <a:t>Part Six</a:t>
            </a:r>
            <a:endParaRPr altLang="en-US" lang="zh-CN"/>
          </a:p>
        </p:txBody>
      </p:sp>
      <p:sp>
        <p:nvSpPr>
          <p:cNvPr id="1050114" name="标题 5"/>
          <p:cNvSpPr>
            <a:spLocks noGrp="1"/>
          </p:cNvSpPr>
          <p:nvPr>
            <p:ph type="title" idx="1"/>
            <p:custDataLst>
              <p:tags r:id="rId2"/>
            </p:custDataLst>
          </p:nvPr>
        </p:nvSpPr>
        <p:spPr/>
        <p:txBody>
          <a:bodyPr>
            <a:normAutofit fontScale="90000"/>
          </a:bodyPr>
          <a:p>
            <a:r>
              <a:rPr altLang="en-US" lang="zh-CN"/>
              <a:t>初中学生自主适应能力培养的未来展望</a:t>
            </a:r>
            <a:endParaRPr altLang="en-US"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50" name="标题 2"/>
          <p:cNvSpPr>
            <a:spLocks noGrp="1"/>
          </p:cNvSpPr>
          <p:nvPr>
            <p:ph type="title" idx="1"/>
          </p:nvPr>
        </p:nvSpPr>
        <p:spPr/>
        <p:txBody>
          <a:bodyPr/>
          <a:p>
            <a:r>
              <a:rPr altLang="en-US" lang="zh-CN"/>
              <a:t>教育改革趋势下的新要求</a:t>
            </a:r>
            <a:endParaRPr altLang="en-US" lang="zh-CN"/>
          </a:p>
        </p:txBody>
      </p:sp>
      <p:sp>
        <p:nvSpPr>
          <p:cNvPr id="105015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提倡跨学科融合和创新能力培养</a:t>
            </a:r>
            <a:endParaRPr altLang="en-US" dirty="0" sz="2400" lang="zh-CN">
              <a:latin typeface="+mn-ea"/>
              <a:ea typeface="+mn-ea"/>
            </a:endParaRPr>
          </a:p>
        </p:txBody>
      </p:sp>
      <p:sp>
        <p:nvSpPr>
          <p:cNvPr id="105017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关注学生心理健康和情感教育</a:t>
            </a:r>
            <a:endParaRPr altLang="en-US" dirty="0" sz="2400" lang="zh-CN">
              <a:latin typeface="+mn-ea"/>
              <a:ea typeface="+mn-ea"/>
            </a:endParaRPr>
          </a:p>
        </p:txBody>
      </p:sp>
      <p:sp>
        <p:nvSpPr>
          <p:cNvPr id="105017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注重学生自主适应能力的培养</a:t>
            </a:r>
            <a:endParaRPr altLang="en-US" dirty="0" sz="2400" lang="zh-CN">
              <a:latin typeface="+mn-ea"/>
              <a:ea typeface="+mn-ea"/>
            </a:endParaRPr>
          </a:p>
        </p:txBody>
      </p:sp>
      <p:sp>
        <p:nvSpPr>
          <p:cNvPr id="105017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强调个性化和差异化教学</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14" name="标题 2"/>
          <p:cNvSpPr>
            <a:spLocks noGrp="1"/>
          </p:cNvSpPr>
          <p:nvPr>
            <p:ph type="title" idx="1"/>
          </p:nvPr>
        </p:nvSpPr>
        <p:spPr/>
        <p:txBody>
          <a:bodyPr/>
          <a:p>
            <a:r>
              <a:rPr altLang="en-US" lang="zh-CN"/>
              <a:t>技术创新对自主适应能力培养的促进</a:t>
            </a:r>
            <a:endParaRPr altLang="en-US" lang="zh-CN"/>
          </a:p>
        </p:txBody>
      </p:sp>
      <p:sp>
        <p:nvSpPr>
          <p:cNvPr id="105021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2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技术创新为学生提供更多学习资源，促进自主学习和个性化发展。</a:t>
            </a:r>
            <a:endParaRPr altLang="en-US" dirty="0" sz="2000" lang="zh-CN" spc="200">
              <a:solidFill>
                <a:schemeClr val="tx1">
                  <a:lumMod val="85000"/>
                  <a:lumOff val="15000"/>
                </a:schemeClr>
              </a:solidFill>
              <a:latin typeface="+mn-ea"/>
              <a:sym typeface="+mn-ea"/>
            </a:endParaRPr>
          </a:p>
        </p:txBody>
      </p:sp>
      <p:sp>
        <p:nvSpPr>
          <p:cNvPr id="105022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2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2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借助人工智能、大数据等技术，实现精准评估和个性化指导，提升学生自主适应能力。</a:t>
            </a:r>
            <a:endParaRPr altLang="en-US" dirty="0" sz="2000" lang="zh-CN" spc="200">
              <a:solidFill>
                <a:schemeClr val="tx1">
                  <a:lumMod val="85000"/>
                  <a:lumOff val="15000"/>
                </a:schemeClr>
              </a:solidFill>
              <a:latin typeface="+mn-ea"/>
              <a:sym typeface="+mn-ea"/>
            </a:endParaRPr>
          </a:p>
        </p:txBody>
      </p:sp>
      <p:sp>
        <p:nvSpPr>
          <p:cNvPr id="105022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3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在线学习平台和虚拟现实技术等为学生提供沉浸式学习体验，帮助学生更好地适应学习环境。</a:t>
            </a:r>
            <a:endParaRPr altLang="en-US" dirty="0" sz="2000" lang="zh-CN" spc="200">
              <a:solidFill>
                <a:schemeClr val="tx1">
                  <a:lumMod val="85000"/>
                  <a:lumOff val="15000"/>
                </a:schemeClr>
              </a:solidFill>
              <a:latin typeface="+mn-ea"/>
              <a:sym typeface="+mn-ea"/>
            </a:endParaRPr>
          </a:p>
        </p:txBody>
      </p:sp>
      <p:sp>
        <p:nvSpPr>
          <p:cNvPr id="105023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3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技术创新将推动教育模式的变革，为学生提供更多实践机会，促进自主适应能力的提升。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78" name="标题 2"/>
          <p:cNvSpPr>
            <a:spLocks noGrp="1"/>
          </p:cNvSpPr>
          <p:nvPr>
            <p:ph type="title" idx="1"/>
          </p:nvPr>
        </p:nvSpPr>
        <p:spPr/>
        <p:txBody>
          <a:bodyPr/>
          <a:p>
            <a:r>
              <a:rPr altLang="en-US" lang="zh-CN"/>
              <a:t>社会环境变化对自主适应能力培养的影响</a:t>
            </a:r>
            <a:endParaRPr altLang="en-US" lang="zh-CN"/>
          </a:p>
        </p:txBody>
      </p:sp>
      <p:sp>
        <p:nvSpPr>
          <p:cNvPr id="105028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技术发展：人工智能、大数据等新技术将为学生自主适应能力的培养提供更多机会和挑战。</a:t>
            </a:r>
            <a:endParaRPr altLang="en-US" dirty="0" sz="1200" lang="zh-CN" spc="150">
              <a:solidFill>
                <a:schemeClr val="tx1">
                  <a:lumMod val="85000"/>
                  <a:lumOff val="15000"/>
                </a:schemeClr>
              </a:solidFill>
              <a:latin typeface="+mn-ea"/>
              <a:sym typeface="+mn-ea"/>
            </a:endParaRPr>
          </a:p>
        </p:txBody>
      </p:sp>
      <p:sp>
        <p:nvSpPr>
          <p:cNvPr id="105028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8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8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社会变迁：经济全球化、文化多样性等社会变迁将要求学生具备更强的跨文化交流和适应能力。</a:t>
            </a:r>
            <a:endParaRPr altLang="en-US" dirty="0" sz="1200" lang="zh-CN" spc="150">
              <a:solidFill>
                <a:schemeClr val="tx1">
                  <a:lumMod val="85000"/>
                  <a:lumOff val="15000"/>
                </a:schemeClr>
              </a:solidFill>
              <a:latin typeface="+mn-ea"/>
              <a:sym typeface="+mn-ea"/>
            </a:endParaRPr>
          </a:p>
        </p:txBody>
      </p:sp>
      <p:sp>
        <p:nvSpPr>
          <p:cNvPr id="105028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9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9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教育改革：教育信息化、个性化教育等改革将进一步推动学生自主适应能力的培养。</a:t>
            </a:r>
            <a:endParaRPr altLang="en-US" dirty="0" sz="1200" lang="zh-CN" spc="150">
              <a:solidFill>
                <a:schemeClr val="tx1">
                  <a:lumMod val="85000"/>
                  <a:lumOff val="15000"/>
                </a:schemeClr>
              </a:solidFill>
              <a:latin typeface="+mn-ea"/>
              <a:sym typeface="+mn-ea"/>
            </a:endParaRPr>
          </a:p>
        </p:txBody>
      </p:sp>
      <p:sp>
        <p:nvSpPr>
          <p:cNvPr id="105029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9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9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家庭环境：家庭结构、家庭教育方式等家庭环境因素将影响学生自主适应能力的培养和发展。</a:t>
            </a:r>
            <a:endParaRPr altLang="en-US" dirty="0" sz="1200" lang="zh-CN" spc="150">
              <a:solidFill>
                <a:schemeClr val="tx1">
                  <a:lumMod val="85000"/>
                  <a:lumOff val="15000"/>
                </a:schemeClr>
              </a:solidFill>
              <a:latin typeface="+mn-ea"/>
              <a:sym typeface="+mn-ea"/>
            </a:endParaRPr>
          </a:p>
        </p:txBody>
      </p:sp>
      <p:sp>
        <p:nvSpPr>
          <p:cNvPr id="105030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0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65" name=""/>
        <p:cNvGrpSpPr/>
        <p:nvPr/>
      </p:nvGrpSpPr>
      <p:grpSpPr>
        <a:xfrm>
          <a:off x="0" y="0"/>
          <a:ext cx="0" cy="0"/>
          <a:chOff x="0" y="0"/>
          <a:chExt cx="0" cy="0"/>
        </a:xfrm>
      </p:grpSpPr>
      <p:sp>
        <p:nvSpPr>
          <p:cNvPr id="1050342" name="标题 2"/>
          <p:cNvSpPr>
            <a:spLocks noGrp="1"/>
          </p:cNvSpPr>
          <p:nvPr>
            <p:ph type="title" idx="2"/>
            <p:custDataLst>
              <p:tags r:id="rId1"/>
            </p:custDataLst>
          </p:nvPr>
        </p:nvSpPr>
        <p:spPr/>
        <p:txBody>
          <a:bodyPr/>
          <a:p>
            <a:r>
              <a:rPr altLang="en-US" lang="zh-CN"/>
              <a:t>感谢观看</a:t>
            </a:r>
            <a:endParaRPr altLang="en-US" lang="zh-CN"/>
          </a:p>
        </p:txBody>
      </p:sp>
      <p:sp>
        <p:nvSpPr>
          <p:cNvPr id="1050344"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5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1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65.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96.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3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43.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8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82.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2023-12-31T14:53:31Z</dcterms:created>
  <dcterms:modified xsi:type="dcterms:W3CDTF">2023-12-31T14:53:31Z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4ef62f23f96f4334866961cf7b4740fe_21</vt:lpwstr>
  </property>
</Properties>
</file>