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961" r:id="rId1"/>
    <p:sldMasterId id="2147506998" r:id="rId2"/>
  </p:sldMasterIdLst>
  <p:notesMasterIdLst>
    <p:notesMasterId r:id="rId3"/>
  </p:notesMasterIdLst>
  <p:sldIdLst>
    <p:sldId id="11409" r:id="rId4"/>
    <p:sldId id="11414" r:id="rId5"/>
    <p:sldId id="11418" r:id="rId6"/>
    <p:sldId id="11421" r:id="rId7"/>
    <p:sldId id="11427" r:id="rId9"/>
    <p:sldId id="11430" r:id="rId10"/>
    <p:sldId id="11433" r:id="rId11"/>
    <p:sldId id="11436" r:id="rId12"/>
    <p:sldId id="11442" r:id="rId14"/>
    <p:sldId id="11445" r:id="rId15"/>
    <p:sldId id="11448" r:id="rId16"/>
    <p:sldId id="11451" r:id="rId17"/>
    <p:sldId id="11454" r:id="rId18"/>
    <p:sldId id="11460" r:id="rId20"/>
    <p:sldId id="11463" r:id="rId21"/>
    <p:sldId id="11466" r:id="rId22"/>
    <p:sldId id="11469" r:id="rId23"/>
    <p:sldId id="11475" r:id="rId25"/>
    <p:sldId id="11478" r:id="rId26"/>
    <p:sldId id="11481" r:id="rId27"/>
    <p:sldId id="11484" r:id="rId28"/>
    <p:sldId id="11487" r:id="rId29"/>
    <p:sldId id="11493" r:id="rId31"/>
    <p:sldId id="11496" r:id="rId32"/>
    <p:sldId id="11499" r:id="rId33"/>
    <p:sldId id="11502" r:id="rId34"/>
    <p:sldId id="11505" r:id="rId35"/>
    <p:sldId id="11511" r:id="rId37"/>
    <p:sldId id="11514" r:id="rId38"/>
    <p:sldId id="11517" r:id="rId39"/>
    <p:sldId id="11521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962" r:id="rId1"/>
    <p:sldLayoutId id="2147506963" r:id="rId2"/>
    <p:sldLayoutId id="2147506964" r:id="rId3"/>
    <p:sldLayoutId id="2147506965" r:id="rId4"/>
    <p:sldLayoutId id="2147506966" r:id="rId5"/>
    <p:sldLayoutId id="2147506967" r:id="rId6"/>
    <p:sldLayoutId id="2147506968" r:id="rId7"/>
    <p:sldLayoutId id="2147506969" r:id="rId8"/>
    <p:sldLayoutId id="2147506970" r:id="rId9"/>
    <p:sldLayoutId id="2147506971" r:id="rId10"/>
    <p:sldLayoutId id="21475069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999" r:id="rId1"/>
    <p:sldLayoutId id="2147507000" r:id="rId2"/>
    <p:sldLayoutId id="2147507001" r:id="rId3"/>
    <p:sldLayoutId id="2147507002" r:id="rId4"/>
    <p:sldLayoutId id="2147507003" r:id="rId5"/>
    <p:sldLayoutId id="2147507004" r:id="rId6"/>
    <p:sldLayoutId id="2147507005" r:id="rId7"/>
    <p:sldLayoutId id="2147507006" r:id="rId8"/>
    <p:sldLayoutId id="2147507007" r:id="rId9"/>
    <p:sldLayoutId id="2147507008" r:id="rId10"/>
    <p:sldLayoutId id="21475070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tags" Target="../tags/tag250.xml"/><Relationship Id="rId22" Type="http://schemas.openxmlformats.org/officeDocument/2006/relationships/tags" Target="../tags/tag251.xml"/><Relationship Id="rId23" Type="http://schemas.openxmlformats.org/officeDocument/2006/relationships/tags" Target="../tags/tag252.xml"/><Relationship Id="rId24" Type="http://schemas.openxmlformats.org/officeDocument/2006/relationships/tags" Target="../tags/tag253.xml"/><Relationship Id="rId25" Type="http://schemas.openxmlformats.org/officeDocument/2006/relationships/tags" Target="../tags/tag254.xml"/><Relationship Id="rId26" Type="http://schemas.openxmlformats.org/officeDocument/2006/relationships/tags" Target="../tags/tag255.xml"/><Relationship Id="rId27" Type="http://schemas.openxmlformats.org/officeDocument/2006/relationships/image" Target="../media/image4.png"/><Relationship Id="rId28" Type="http://schemas.openxmlformats.org/officeDocument/2006/relationships/tags" Target="../tags/tag256.xml"/><Relationship Id="rId29" Type="http://schemas.openxmlformats.org/officeDocument/2006/relationships/image" Target="../media/image5.png"/><Relationship Id="rId30" Type="http://schemas.openxmlformats.org/officeDocument/2006/relationships/tags" Target="../tags/tag257.xml"/><Relationship Id="rId31" Type="http://schemas.openxmlformats.org/officeDocument/2006/relationships/image" Target="../media/image6.png"/><Relationship Id="rId32" Type="http://schemas.openxmlformats.org/officeDocument/2006/relationships/tags" Target="../tags/tag258.xml"/><Relationship Id="rId33" Type="http://schemas.openxmlformats.org/officeDocument/2006/relationships/image" Target="../media/image7.png"/><Relationship Id="rId34" Type="http://schemas.openxmlformats.org/officeDocument/2006/relationships/tags" Target="../tags/tag259.xml"/><Relationship Id="rId35" Type="http://schemas.openxmlformats.org/officeDocument/2006/relationships/image" Target="../media/image8.png"/><Relationship Id="rId3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tags" Target="../tags/tag299.xml"/><Relationship Id="rId22" Type="http://schemas.openxmlformats.org/officeDocument/2006/relationships/tags" Target="../tags/tag300.xml"/><Relationship Id="rId23" Type="http://schemas.openxmlformats.org/officeDocument/2006/relationships/tags" Target="../tags/tag301.xml"/><Relationship Id="rId24" Type="http://schemas.openxmlformats.org/officeDocument/2006/relationships/tags" Target="../tags/tag302.xml"/><Relationship Id="rId25" Type="http://schemas.openxmlformats.org/officeDocument/2006/relationships/tags" Target="../tags/tag303.xml"/><Relationship Id="rId26" Type="http://schemas.openxmlformats.org/officeDocument/2006/relationships/tags" Target="../tags/tag304.xml"/><Relationship Id="rId27" Type="http://schemas.openxmlformats.org/officeDocument/2006/relationships/tags" Target="../tags/tag305.xml"/><Relationship Id="rId28" Type="http://schemas.openxmlformats.org/officeDocument/2006/relationships/tags" Target="../tags/tag306.xml"/><Relationship Id="rId29" Type="http://schemas.openxmlformats.org/officeDocument/2006/relationships/tags" Target="../tags/tag307.xml"/><Relationship Id="rId30" Type="http://schemas.openxmlformats.org/officeDocument/2006/relationships/tags" Target="../tags/tag308.xml"/><Relationship Id="rId3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tags" Target="../tags/tag357.xml"/><Relationship Id="rId22" Type="http://schemas.openxmlformats.org/officeDocument/2006/relationships/tags" Target="../tags/tag358.xml"/><Relationship Id="rId23" Type="http://schemas.openxmlformats.org/officeDocument/2006/relationships/tags" Target="../tags/tag359.xml"/><Relationship Id="rId24" Type="http://schemas.openxmlformats.org/officeDocument/2006/relationships/tags" Target="../tags/tag360.xml"/><Relationship Id="rId25" Type="http://schemas.openxmlformats.org/officeDocument/2006/relationships/tags" Target="../tags/tag361.xml"/><Relationship Id="rId26" Type="http://schemas.openxmlformats.org/officeDocument/2006/relationships/tags" Target="../tags/tag362.xml"/><Relationship Id="rId27" Type="http://schemas.openxmlformats.org/officeDocument/2006/relationships/tags" Target="../tags/tag363.xml"/><Relationship Id="rId28" Type="http://schemas.openxmlformats.org/officeDocument/2006/relationships/tags" Target="../tags/tag364.xml"/><Relationship Id="rId29" Type="http://schemas.openxmlformats.org/officeDocument/2006/relationships/tags" Target="../tags/tag36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tags" Target="../tags/tag397.xml"/><Relationship Id="rId18" Type="http://schemas.openxmlformats.org/officeDocument/2006/relationships/tags" Target="../tags/tag398.xml"/><Relationship Id="rId19" Type="http://schemas.openxmlformats.org/officeDocument/2006/relationships/tags" Target="../tags/tag399.xml"/><Relationship Id="rId20" Type="http://schemas.openxmlformats.org/officeDocument/2006/relationships/tags" Target="../tags/tag400.xml"/><Relationship Id="rId21" Type="http://schemas.openxmlformats.org/officeDocument/2006/relationships/tags" Target="../tags/tag401.xml"/><Relationship Id="rId22" Type="http://schemas.openxmlformats.org/officeDocument/2006/relationships/tags" Target="../tags/tag402.xml"/><Relationship Id="rId23" Type="http://schemas.openxmlformats.org/officeDocument/2006/relationships/tags" Target="../tags/tag403.xml"/><Relationship Id="rId24" Type="http://schemas.openxmlformats.org/officeDocument/2006/relationships/tags" Target="../tags/tag404.xml"/><Relationship Id="rId25" Type="http://schemas.openxmlformats.org/officeDocument/2006/relationships/tags" Target="../tags/tag405.xml"/><Relationship Id="rId26" Type="http://schemas.openxmlformats.org/officeDocument/2006/relationships/tags" Target="../tags/tag406.xml"/><Relationship Id="rId27" Type="http://schemas.openxmlformats.org/officeDocument/2006/relationships/tags" Target="../tags/tag407.xml"/><Relationship Id="rId28" Type="http://schemas.openxmlformats.org/officeDocument/2006/relationships/tags" Target="../tags/tag408.xml"/><Relationship Id="rId29" Type="http://schemas.openxmlformats.org/officeDocument/2006/relationships/tags" Target="../tags/tag409.xml"/><Relationship Id="rId30" Type="http://schemas.openxmlformats.org/officeDocument/2006/relationships/tags" Target="../tags/tag410.xml"/><Relationship Id="rId31" Type="http://schemas.openxmlformats.org/officeDocument/2006/relationships/tags" Target="../tags/tag411.xml"/><Relationship Id="rId32" Type="http://schemas.openxmlformats.org/officeDocument/2006/relationships/tags" Target="../tags/tag412.xml"/><Relationship Id="rId33" Type="http://schemas.openxmlformats.org/officeDocument/2006/relationships/tags" Target="../tags/tag413.xml"/><Relationship Id="rId34" Type="http://schemas.openxmlformats.org/officeDocument/2006/relationships/tags" Target="../tags/tag414.xml"/><Relationship Id="rId35" Type="http://schemas.openxmlformats.org/officeDocument/2006/relationships/tags" Target="../tags/tag415.xml"/><Relationship Id="rId36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企业管理与高绩效管理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高绩效管理的核心要素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企业管理与高绩效管理的关系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如何实现高绩效管理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案例分析：成功企业的管理实践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优化资源配置，提高资源利用效率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制定科学合理的管理制度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培养高素质的管理团队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创新管理理念和方法，适应市场变化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降低经营风险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实现长期目标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增强员工归属感和凝聚力</a:t>
            </a:r>
            <a:endParaRPr altLang="en-US" lang="zh-CN"/>
          </a:p>
        </p:txBody>
      </p:sp>
      <p:sp>
        <p:nvSpPr>
          <p:cNvPr id="10490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员工归属感：让员工感受到企业的关心和重视，增强对企业的认同感和归属感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凝聚力：通过有效的企业管理，提高员工之间的合作和协调，形成强大的团队凝聚力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共同目标：明确企业的愿景和使命，使员工能够共同为之努力，形成强大的合力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企业文化：建立积极向上、富有特色的企业文化，营造良好的工作氛围，提高员工的工作满意度和忠诚度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高绩效管理的核心要素</a:t>
            </a:r>
            <a:endParaRPr altLang="en-US" dirty="0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明确目标与任务</a:t>
            </a:r>
            <a:endParaRPr altLang="en-US" lang="zh-CN"/>
          </a:p>
        </p:txBody>
      </p:sp>
      <p:sp>
        <p:nvSpPr>
          <p:cNvPr id="10491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目标设定：明确、具体、可衡量、可达成、有时限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任务分解：将目标分解为可执行的具体任务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优先级排序：确定任务的重要性和紧急程度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跟进与调整：持续跟进任务进度，及时调整目标与任务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2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明确目标：设定清晰、具体、可衡量的目标，让员工了解自己的工作方向和期望成果。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奖励机制：建立合理的奖励机制，包括物质奖励和精神奖励，激励员工积极工作，提高工作效率。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培训与发展：提供培训和发展机会，帮助员工提升技能和知识水平，增强员工的归属感和忠诚度。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参与决策：让员工参与决策过程，增强员工的责任感和参与感，提高工作积极性和满意度。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强化沟通与协作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沟通是高绩效管理的基石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有效沟通的技巧和方法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建立高效协作机制的途径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</a:t>
            </a:r>
            <a:endParaRPr altLang="en-US" lang="zh-CN"/>
          </a:p>
        </p:txBody>
      </p:sp>
      <p:sp>
        <p:nvSpPr>
          <p:cNvPr id="10493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持续改进：不断寻求改进机会，提高工作效率和质量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创新思维：鼓励员工提出新想法和解决方案，推动企业创新发展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创新实践：将创新思维付诸实践，不断尝试新的管理方法和手段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创新文化：营造鼓励创新、宽容失败的企业文化，激发员工创造力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企业管理与高绩效管理的关系</a:t>
            </a:r>
            <a:endParaRPr altLang="en-US" dirty="0" lang="zh-CN"/>
          </a:p>
        </p:txBody>
      </p:sp>
      <p:sp>
        <p:nvSpPr>
          <p:cNvPr id="1049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高绩效管理是企业管理的重要手段</a:t>
            </a:r>
            <a:endParaRPr altLang="en-US" lang="zh-CN"/>
          </a:p>
        </p:txBody>
      </p:sp>
      <p:sp>
        <p:nvSpPr>
          <p:cNvPr id="10494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高绩效管理能够提高企业的整体绩效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高绩效管理是企业管理的核心目标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高绩效管理需要企业各个部门的协同合作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高绩效管理需要建立科学合理的评价体系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企业管理为高绩效管理提供支持与保障</a:t>
            </a:r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明确目标与战略：企业管理为高绩效管理提供清晰的目标和战略方向，确保团队和个人能够聚焦于关键任务。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优化资源配置：企业管理通过合理分配资源，包括人力、物力、财力等，为高绩效管理提供必要的支持和保障。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建立激励机制：企业管理通过制定合理的激励机制，激发员工的积极性和创造力，提高工作绩效。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强化沟通与协作：企业管理促进内部沟通与协作，打破部门壁垒，形成高效的工作流程，为高绩效管理创造有利条件。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两者相互促进，共同推动企业发展</a:t>
            </a:r>
            <a:endParaRPr altLang="en-US" lang="zh-CN"/>
          </a:p>
        </p:txBody>
      </p:sp>
      <p:sp>
        <p:nvSpPr>
          <p:cNvPr id="1049560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62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64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企业管理与高绩效管理相互依存：企业管理需要高绩效管理作为支撑，而高绩效管理也需要企业管理的支持。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6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68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70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72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企业管理为高绩效管理提供基础：良好的企业管理环境可以为高绩效管理提供基础，包括组织结构、流程、人员素质等方面的支持。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7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76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78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80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高绩效管理推动企业发展：高绩效管理可以提高企业的生产效率、降低成本、提高产品质量，从而推动企业的发展。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8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84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86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88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9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两者相互促进，共同推动企业发展：企业管理与高绩效管理相互促进，共同推动企业的发展。通过不断优化企业管理，提高高绩效管理的水平，可以实现企业的可持续发展。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9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如何实现高绩效管理</a:t>
            </a:r>
            <a:endParaRPr altLang="en-US" dirty="0" lang="zh-CN"/>
          </a:p>
        </p:txBody>
      </p:sp>
      <p:sp>
        <p:nvSpPr>
          <p:cNvPr id="10496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制定科学合理的目标与计划</a:t>
            </a:r>
            <a:endParaRPr altLang="en-US" lang="zh-CN"/>
          </a:p>
        </p:txBody>
      </p:sp>
      <p:sp>
        <p:nvSpPr>
          <p:cNvPr id="104969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明确企业战略目标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制定具体可行的计划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确保计划与实际工作相匹配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及时调整计划以适应变化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建立公正、透明的激励机制</a:t>
            </a:r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"/>
            </p:custDataLst>
          </p:nvPr>
        </p:nvSpPr>
        <p:spPr>
          <a:xfrm>
            <a:off x="9087234" y="159022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明确目标和期望：与员工沟通，明确企业的目标和期望，确保员工了解并认同。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"/>
            </p:custDataLst>
          </p:nvPr>
        </p:nvSpPr>
        <p:spPr>
          <a:xfrm>
            <a:off x="9087234" y="321758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奖励优秀表现：设立奖励机制，对表现优秀的员工给予适当的奖励，激发员工的积极性和创造力。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3"/>
            </p:custDataLst>
          </p:nvPr>
        </p:nvSpPr>
        <p:spPr>
          <a:xfrm>
            <a:off x="9087234" y="481011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营造良好的工作环境：创造一个积极、开放、包容的工作环境，让员工感到被尊重和重视，从而提高工作效率和质量。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4"/>
            </p:custDataLst>
          </p:nvPr>
        </p:nvSpPr>
        <p:spPr>
          <a:xfrm>
            <a:off x="838200" y="4018039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建立晋升机制：为员工提供晋升机会，让员工看到自己的职业发展前景，从而更加努力工作。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5"/>
            </p:custDataLst>
          </p:nvPr>
        </p:nvSpPr>
        <p:spPr>
          <a:xfrm>
            <a:off x="838200" y="2377778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制定合理的薪酬制度：根据员工的工作表现和贡献，制定合理的薪酬制度，激励员工努力工作。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平行四边形 6"/>
          <p:cNvSpPr/>
          <p:nvPr>
            <p:custDataLst>
              <p:tags r:id="rId6"/>
            </p:custDataLst>
          </p:nvPr>
        </p:nvSpPr>
        <p:spPr>
          <a:xfrm rot="16200000">
            <a:off x="4019390" y="503006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5">
                  <a:lumMod val="85000"/>
                </a:schemeClr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0" name="标题"/>
          <p:cNvSpPr/>
          <p:nvPr>
            <p:custDataLst>
              <p:tags r:id="rId7"/>
            </p:custDataLst>
          </p:nvPr>
        </p:nvSpPr>
        <p:spPr>
          <a:xfrm>
            <a:off x="3974884" y="4735290"/>
            <a:ext cx="3421134" cy="621790"/>
          </a:xfrm>
          <a:prstGeom prst="rect"/>
          <a:gradFill>
            <a:gsLst>
              <a:gs pos="20000">
                <a:schemeClr val="accent5"/>
              </a:gs>
              <a:gs pos="80000">
                <a:schemeClr val="accent5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62" name="平行四边形 17"/>
          <p:cNvSpPr/>
          <p:nvPr>
            <p:custDataLst>
              <p:tags r:id="rId8"/>
            </p:custDataLst>
          </p:nvPr>
        </p:nvSpPr>
        <p:spPr>
          <a:xfrm rot="16200000" flipV="1">
            <a:off x="7610161" y="4226377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4" name="标题"/>
          <p:cNvSpPr/>
          <p:nvPr>
            <p:custDataLst>
              <p:tags r:id="rId9"/>
            </p:custDataLst>
          </p:nvPr>
        </p:nvSpPr>
        <p:spPr>
          <a:xfrm>
            <a:off x="4772117" y="3934833"/>
            <a:ext cx="3421134" cy="621790"/>
          </a:xfrm>
          <a:prstGeom prst="rect"/>
          <a:gradFill>
            <a:gsLst>
              <a:gs pos="20000">
                <a:schemeClr val="accent4"/>
              </a:gs>
              <a:gs pos="80000">
                <a:schemeClr val="accent4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66" name="平行四边形 4"/>
          <p:cNvSpPr/>
          <p:nvPr>
            <p:custDataLst>
              <p:tags r:id="rId10"/>
            </p:custDataLst>
          </p:nvPr>
        </p:nvSpPr>
        <p:spPr>
          <a:xfrm rot="16200000">
            <a:off x="4019390" y="343108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68" name="标题"/>
          <p:cNvSpPr/>
          <p:nvPr>
            <p:custDataLst>
              <p:tags r:id="rId11"/>
            </p:custDataLst>
          </p:nvPr>
        </p:nvSpPr>
        <p:spPr>
          <a:xfrm>
            <a:off x="3974239" y="3134375"/>
            <a:ext cx="3421134" cy="621790"/>
          </a:xfrm>
          <a:prstGeom prst="rect"/>
          <a:gradFill>
            <a:gsLst>
              <a:gs pos="20000">
                <a:schemeClr val="accent3"/>
              </a:gs>
              <a:gs pos="80000">
                <a:schemeClr val="accent3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70" name="平行四边形 13"/>
          <p:cNvSpPr/>
          <p:nvPr>
            <p:custDataLst>
              <p:tags r:id="rId12"/>
            </p:custDataLst>
          </p:nvPr>
        </p:nvSpPr>
        <p:spPr>
          <a:xfrm rot="16200000" flipV="1">
            <a:off x="7610161" y="2625462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2" name="标题"/>
          <p:cNvSpPr/>
          <p:nvPr>
            <p:custDataLst>
              <p:tags r:id="rId13"/>
            </p:custDataLst>
          </p:nvPr>
        </p:nvSpPr>
        <p:spPr>
          <a:xfrm>
            <a:off x="4772117" y="2333917"/>
            <a:ext cx="3421779" cy="621790"/>
          </a:xfrm>
          <a:prstGeom prst="rect"/>
          <a:gradFill>
            <a:gsLst>
              <a:gs pos="20000">
                <a:schemeClr val="accent2"/>
              </a:gs>
              <a:gs pos="80000">
                <a:schemeClr val="accent2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74" name="平行四边形 5"/>
          <p:cNvSpPr/>
          <p:nvPr>
            <p:custDataLst>
              <p:tags r:id="rId14"/>
            </p:custDataLst>
          </p:nvPr>
        </p:nvSpPr>
        <p:spPr>
          <a:xfrm rot="16200000">
            <a:off x="4019390" y="1830165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76" name="标题"/>
          <p:cNvSpPr/>
          <p:nvPr>
            <p:custDataLst>
              <p:tags r:id="rId15"/>
            </p:custDataLst>
          </p:nvPr>
        </p:nvSpPr>
        <p:spPr>
          <a:xfrm>
            <a:off x="3976819" y="1541200"/>
            <a:ext cx="3412749" cy="614050"/>
          </a:xfrm>
          <a:prstGeom prst="rect"/>
          <a:gradFill>
            <a:gsLst>
              <a:gs pos="20000">
                <a:schemeClr val="accent1"/>
              </a:gs>
              <a:gs pos="80000">
                <a:schemeClr val="accent1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751" name="直接连接符 27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7458584" y="1823069"/>
            <a:ext cx="980415" cy="0"/>
          </a:xfrm>
          <a:prstGeom prst="line"/>
          <a:ln w="9525">
            <a:solidFill>
              <a:schemeClr val="accent1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3" name="直接连接符 2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458584" y="3466555"/>
            <a:ext cx="980415" cy="0"/>
          </a:xfrm>
          <a:prstGeom prst="line"/>
          <a:ln w="9525">
            <a:solidFill>
              <a:schemeClr val="accent3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5" name="直接连接符 2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458584" y="5070050"/>
            <a:ext cx="980415" cy="0"/>
          </a:xfrm>
          <a:prstGeom prst="line"/>
          <a:ln w="9525">
            <a:solidFill>
              <a:schemeClr val="accent5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778" name="椭圆 32"/>
          <p:cNvSpPr/>
          <p:nvPr>
            <p:custDataLst>
              <p:tags r:id="rId19"/>
            </p:custDataLst>
          </p:nvPr>
        </p:nvSpPr>
        <p:spPr>
          <a:xfrm>
            <a:off x="8508660" y="1625696"/>
            <a:ext cx="394746" cy="394746"/>
          </a:xfrm>
          <a:prstGeom prst="ellipse"/>
          <a:gradFill>
            <a:gsLst>
              <a:gs pos="0">
                <a:schemeClr val="accent1">
                  <a:lumMod val="75000"/>
                  <a:lumOff val="25000"/>
                </a:schemeClr>
              </a:gs>
              <a:gs pos="100000">
                <a:schemeClr val="accent1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3145757" name="直接连接符 3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720105" y="2644812"/>
            <a:ext cx="980415" cy="0"/>
          </a:xfrm>
          <a:prstGeom prst="line"/>
          <a:ln w="9525">
            <a:solidFill>
              <a:schemeClr val="accent2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9" name="直接连接符 35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720105" y="4272173"/>
            <a:ext cx="980415" cy="0"/>
          </a:xfrm>
          <a:prstGeom prst="line"/>
          <a:ln w="9525"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780" name="椭圆 36"/>
          <p:cNvSpPr/>
          <p:nvPr>
            <p:custDataLst>
              <p:tags r:id="rId22"/>
            </p:custDataLst>
          </p:nvPr>
        </p:nvSpPr>
        <p:spPr>
          <a:xfrm>
            <a:off x="8508660" y="3269182"/>
            <a:ext cx="394746" cy="394746"/>
          </a:xfrm>
          <a:prstGeom prst="ellipse"/>
          <a:gradFill>
            <a:gsLst>
              <a:gs pos="0">
                <a:schemeClr val="accent3">
                  <a:lumMod val="75000"/>
                  <a:lumOff val="25000"/>
                </a:schemeClr>
              </a:gs>
              <a:gs pos="100000">
                <a:schemeClr val="accent3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782" name="椭圆 37"/>
          <p:cNvSpPr/>
          <p:nvPr>
            <p:custDataLst>
              <p:tags r:id="rId23"/>
            </p:custDataLst>
          </p:nvPr>
        </p:nvSpPr>
        <p:spPr>
          <a:xfrm>
            <a:off x="8508660" y="4872677"/>
            <a:ext cx="394746" cy="394746"/>
          </a:xfrm>
          <a:prstGeom prst="ellipse"/>
          <a:gradFill>
            <a:gsLst>
              <a:gs pos="0">
                <a:schemeClr val="accent5">
                  <a:lumMod val="75000"/>
                  <a:lumOff val="25000"/>
                </a:schemeClr>
              </a:gs>
              <a:gs pos="100000">
                <a:schemeClr val="accent5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784" name="椭圆 40"/>
          <p:cNvSpPr/>
          <p:nvPr>
            <p:custDataLst>
              <p:tags r:id="rId24"/>
            </p:custDataLst>
          </p:nvPr>
        </p:nvSpPr>
        <p:spPr>
          <a:xfrm>
            <a:off x="3257633" y="2447439"/>
            <a:ext cx="394746" cy="394746"/>
          </a:xfrm>
          <a:prstGeom prst="ellipse"/>
          <a:gradFill>
            <a:gsLst>
              <a:gs pos="0">
                <a:schemeClr val="accent2">
                  <a:lumMod val="75000"/>
                  <a:lumOff val="25000"/>
                </a:schemeClr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9786" name="椭圆 41"/>
          <p:cNvSpPr/>
          <p:nvPr>
            <p:custDataLst>
              <p:tags r:id="rId25"/>
            </p:custDataLst>
          </p:nvPr>
        </p:nvSpPr>
        <p:spPr>
          <a:xfrm>
            <a:off x="3257633" y="4074800"/>
            <a:ext cx="394746" cy="394746"/>
          </a:xfrm>
          <a:prstGeom prst="ellipse"/>
          <a:gradFill>
            <a:gsLst>
              <a:gs pos="0">
                <a:schemeClr val="accent4">
                  <a:lumMod val="75000"/>
                  <a:lumOff val="25000"/>
                </a:schemeClr>
              </a:gs>
              <a:gs pos="100000">
                <a:schemeClr val="accent4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2097187" name="图片 48" descr="343435383036303b343532343134393bcdb7c4d4b7e7b1a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8600252" y="3360774"/>
            <a:ext cx="212092" cy="212092"/>
          </a:xfrm>
          <a:prstGeom prst="rect"/>
        </p:spPr>
      </p:pic>
      <p:pic>
        <p:nvPicPr>
          <p:cNvPr id="2097189" name="图片 108" descr="343439383331313b343532303033303bd2d1b9bad3a6d3c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3367930" y="2548061"/>
            <a:ext cx="189110" cy="193808"/>
          </a:xfrm>
          <a:prstGeom prst="rect"/>
          <a:effectLst/>
        </p:spPr>
      </p:pic>
      <p:pic>
        <p:nvPicPr>
          <p:cNvPr id="2097191" name="图片 49" descr="343439383331313b343532303033313bd3a6d3c3c9ccb3c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8609282" y="4973299"/>
            <a:ext cx="193808" cy="193808"/>
          </a:xfrm>
          <a:prstGeom prst="rect"/>
          <a:effectLst/>
        </p:spPr>
      </p:pic>
      <p:pic>
        <p:nvPicPr>
          <p:cNvPr id="2097193" name="图片 52" descr="343435383038363b343532323339393bd6b4d0d0d5aad2aa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3360835" y="4170261"/>
            <a:ext cx="193808" cy="193808"/>
          </a:xfrm>
          <a:prstGeom prst="rect"/>
          <a:effectLst/>
        </p:spPr>
      </p:pic>
      <p:pic>
        <p:nvPicPr>
          <p:cNvPr id="2097195" name="图形 2" descr="343439383331313b343532303032383bbfcdbba7b9dcc0ed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8600252" y="1717288"/>
            <a:ext cx="212092" cy="212092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加强内部沟通与协作，形成合力</a:t>
            </a:r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建立有效的沟通机制：定期召开会议、采用平等和公正的方式进行沟通，确保信息畅通。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加强团队协作：鼓励团队成员之间的合作，共同解决问题，形成合力。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促进跨部门合作：打破部门壁垒，加强不同部门之间的合作，实现资源共享和优势互补。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建立信任和尊重：营造相互信任、尊重和支持的工作氛围，提高团队凝聚力和执行力。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持续改进，不断提升企业绩效</a:t>
            </a:r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建立持续改进的企业文化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制定明确的绩效目标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不断优化业务流程和管理流程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案例分析：成功企业的管理实践</a:t>
            </a:r>
            <a:endParaRPr altLang="en-US" dirty="0" lang="zh-CN"/>
          </a:p>
        </p:txBody>
      </p:sp>
      <p:sp>
        <p:nvSpPr>
          <p:cNvPr id="10499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阿里巴巴的管理模式与高绩效实践</a:t>
            </a:r>
            <a:endParaRPr altLang="en-US" lang="zh-CN"/>
          </a:p>
        </p:txBody>
      </p:sp>
      <p:sp>
        <p:nvSpPr>
          <p:cNvPr id="10499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阿里巴巴的背景和概况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阿里巴巴的挑战与未来发展：如全球化、技术创新等方面的挑战和应对策略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阿里巴巴的成功案例分析：如淘宝、支付宝等业务的成功经验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阿里巴巴的管理模式：组织架构、决策机制、人才培养等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阿里巴巴的高绩效实践：目标设定、激励机制、团队协作等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华为的激励机制与企业文化建设</a:t>
            </a:r>
            <a:endParaRPr altLang="en-US" lang="zh-CN"/>
          </a:p>
        </p:txBody>
      </p:sp>
      <p:sp>
        <p:nvSpPr>
          <p:cNvPr id="10500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华为激励机制：以市场为导向，通过绩效管理、薪酬激励、股票期权等多种手段，激发员工积极性，提高企业绩效。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华为企业文化建设：强调团队合作、追求卓越、客户至上等价值观，通过培训、活动等方式传承企业文化，提高员工归属感和凝聚力。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华为激励机制与企业文化建设的融合：将激励机制与企业文化建设相结合，形成良性循环，促进企业持续发展。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华为案例分析：通过具体案例分析，探讨华为激励机制与企业文化建设的成功经验，为其他企业提供借鉴和启示。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京东的供应链管理与创新发展</a:t>
            </a:r>
            <a:endParaRPr altLang="en-US" lang="zh-CN"/>
          </a:p>
        </p:txBody>
      </p:sp>
      <p:sp>
        <p:nvSpPr>
          <p:cNvPr id="1050124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26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28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0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2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34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6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38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京东的供应链管理：京东作为中国最大的自营电商平台，其供应链管理是其核心竞争力之一。通过高效的物流网络、智能化的仓储管理以及精准的预测分析，京东实现了对供应链的全面优化，提高了运营效率和客户满意度。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42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4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京东的创新发展：京东在发展过程中，不断进行技术创新和模式创新。例如，京东推出了无人仓库、无人配送车、无人机等先进技术，提高了物流效率和服务质量。同时，京东还通过与供应商、生产商等合作伙伴的协同创新，共同推动整个供应链的数字化转型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46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8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京东的企业管理：京东在企业管理方面也具有独特之处。例如，京东实行全员绩效管理，通过明确的考核指标和激励机制，激发员工的积极性和创造力。此外，京东还注重企业文化建设，倡导诚信、创新、激情和分享的核心价值观，为企业发展提供了强大的精神动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50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52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京东的成功经验：京东的成功经验在于其始终坚持以客户为中心、以技术创新为驱动、以企业文化为基础的发展理念。同时，京东还注重与合作伙伴的协同发展，共同打造共赢的生态系统。这些成功经验对于其他企业具有重要的借鉴意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54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腾讯的产品思维与用户体验优化</a:t>
            </a:r>
            <a:endParaRPr altLang="en-US" lang="zh-CN"/>
          </a:p>
        </p:txBody>
      </p:sp>
      <p:sp>
        <p:nvSpPr>
          <p:cNvPr id="10501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内容1：腾讯的产品思维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内容4：腾讯的成功实践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内容3：产品思维与用户体验优化的结合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内容2：用户体验优化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总结企业管理与高绩效管理的关系及实践经验</a:t>
            </a:r>
            <a:endParaRPr altLang="en-US" lang="zh-CN"/>
          </a:p>
        </p:txBody>
      </p:sp>
      <p:sp>
        <p:nvSpPr>
          <p:cNvPr id="10503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企业管理与高绩效管理的关系：阐述企业管理与高绩效管理之间的联系，包括目标设定、组织结构、员工激励等方面的关系。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实践经验分享：分享一些企业在实践中如何运用高绩效管理的方法和工具，以及取得的成果和经验教训。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未来发展趋势：探讨未来企业管理与高绩效管理的发展趋势，包括数字化转型、人才管理、创新管理等方向。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总结与展望：总结本次分享的主要内容，并展望未来企业管理与高绩效管理的发展前景。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分析当前企业面临的挑战与机遇</a:t>
            </a:r>
            <a:endParaRPr altLang="en-US" lang="zh-CN"/>
          </a:p>
        </p:txBody>
      </p:sp>
      <p:sp>
        <p:nvSpPr>
          <p:cNvPr id="1050390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92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94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96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全球化趋势：企业需要加强全球化战略，以应对全球化趋势带来的挑战和机遇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0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2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404" name="矩形 39"/>
          <p:cNvSpPr/>
          <p:nvPr>
            <p:custDataLst>
              <p:tags r:id="rId8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6" name="矩形 42"/>
          <p:cNvSpPr/>
          <p:nvPr>
            <p:custDataLst>
              <p:tags r:id="rId9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8" name="矩形 43"/>
          <p:cNvSpPr/>
          <p:nvPr>
            <p:custDataLst>
              <p:tags r:id="rId10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10" name="文本框 13"/>
          <p:cNvSpPr txBox="1"/>
          <p:nvPr>
            <p:custDataLst>
              <p:tags r:id="rId11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人才短缺：企业需要加强人才培养和引进，以解决人才短缺的问题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三角形 33"/>
          <p:cNvSpPr/>
          <p:nvPr>
            <p:custDataLst>
              <p:tags r:id="rId12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14" name="三角形 7"/>
          <p:cNvSpPr/>
          <p:nvPr>
            <p:custDataLst>
              <p:tags r:id="rId13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16" name="文本框 61"/>
          <p:cNvSpPr txBox="1"/>
          <p:nvPr>
            <p:custDataLst>
              <p:tags r:id="rId14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418" name="矩形 19"/>
          <p:cNvSpPr/>
          <p:nvPr>
            <p:custDataLst>
              <p:tags r:id="rId15"/>
            </p:custDataLst>
          </p:nvPr>
        </p:nvSpPr>
        <p:spPr>
          <a:xfrm>
            <a:off x="6188691" y="3896621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20" name="矩形 20"/>
          <p:cNvSpPr/>
          <p:nvPr>
            <p:custDataLst>
              <p:tags r:id="rId16"/>
            </p:custDataLst>
          </p:nvPr>
        </p:nvSpPr>
        <p:spPr>
          <a:xfrm>
            <a:off x="6365537" y="4325929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22" name="矩形 21"/>
          <p:cNvSpPr/>
          <p:nvPr>
            <p:custDataLst>
              <p:tags r:id="rId17"/>
            </p:custDataLst>
          </p:nvPr>
        </p:nvSpPr>
        <p:spPr>
          <a:xfrm>
            <a:off x="6310044" y="4284462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24" name="文本框 22"/>
          <p:cNvSpPr txBox="1"/>
          <p:nvPr>
            <p:custDataLst>
              <p:tags r:id="rId18"/>
            </p:custDataLst>
          </p:nvPr>
        </p:nvSpPr>
        <p:spPr>
          <a:xfrm>
            <a:off x="6310654" y="444362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政策法规变化：企业需要关注政策法规的变化，以避免因政策法规变化带来的风险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三角形 33"/>
          <p:cNvSpPr/>
          <p:nvPr>
            <p:custDataLst>
              <p:tags r:id="rId19"/>
            </p:custDataLst>
          </p:nvPr>
        </p:nvSpPr>
        <p:spPr>
          <a:xfrm>
            <a:off x="11128779" y="5092463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28" name="三角形 7"/>
          <p:cNvSpPr/>
          <p:nvPr>
            <p:custDataLst>
              <p:tags r:id="rId20"/>
            </p:custDataLst>
          </p:nvPr>
        </p:nvSpPr>
        <p:spPr>
          <a:xfrm>
            <a:off x="11088532" y="5070510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0" name="文本框 25"/>
          <p:cNvSpPr txBox="1"/>
          <p:nvPr>
            <p:custDataLst>
              <p:tags r:id="rId21"/>
            </p:custDataLst>
          </p:nvPr>
        </p:nvSpPr>
        <p:spPr>
          <a:xfrm>
            <a:off x="6207596" y="386308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432" name="矩形 28"/>
          <p:cNvSpPr/>
          <p:nvPr>
            <p:custDataLst>
              <p:tags r:id="rId22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4" name="矩形 29"/>
          <p:cNvSpPr/>
          <p:nvPr>
            <p:custDataLst>
              <p:tags r:id="rId23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6" name="矩形 30"/>
          <p:cNvSpPr/>
          <p:nvPr>
            <p:custDataLst>
              <p:tags r:id="rId24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8" name="文本框 31"/>
          <p:cNvSpPr txBox="1"/>
          <p:nvPr>
            <p:custDataLst>
              <p:tags r:id="rId25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市场竞争激烈：企业需要不断提高自身竞争力，以应对日益激烈的市场竞争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三角形 33"/>
          <p:cNvSpPr/>
          <p:nvPr>
            <p:custDataLst>
              <p:tags r:id="rId26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42" name="三角形 7"/>
          <p:cNvSpPr/>
          <p:nvPr>
            <p:custDataLst>
              <p:tags r:id="rId27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44" name="文本框 38"/>
          <p:cNvSpPr txBox="1"/>
          <p:nvPr>
            <p:custDataLst>
              <p:tags r:id="rId28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446" name="矩形 41"/>
          <p:cNvSpPr/>
          <p:nvPr>
            <p:custDataLst>
              <p:tags r:id="rId29"/>
            </p:custDataLst>
          </p:nvPr>
        </p:nvSpPr>
        <p:spPr>
          <a:xfrm>
            <a:off x="6188691" y="2309280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48" name="矩形 63"/>
          <p:cNvSpPr/>
          <p:nvPr>
            <p:custDataLst>
              <p:tags r:id="rId30"/>
            </p:custDataLst>
          </p:nvPr>
        </p:nvSpPr>
        <p:spPr>
          <a:xfrm>
            <a:off x="6365537" y="2739198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50" name="矩形 64"/>
          <p:cNvSpPr/>
          <p:nvPr>
            <p:custDataLst>
              <p:tags r:id="rId31"/>
            </p:custDataLst>
          </p:nvPr>
        </p:nvSpPr>
        <p:spPr>
          <a:xfrm>
            <a:off x="6310044" y="2697121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52" name="文本框 65"/>
          <p:cNvSpPr txBox="1"/>
          <p:nvPr>
            <p:custDataLst>
              <p:tags r:id="rId32"/>
            </p:custDataLst>
          </p:nvPr>
        </p:nvSpPr>
        <p:spPr>
          <a:xfrm>
            <a:off x="6310654" y="2856892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技术变革迅速：随着科技的不断进步，企业需要不断更新技术，以适应市场需求的变化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三角形 33"/>
          <p:cNvSpPr/>
          <p:nvPr>
            <p:custDataLst>
              <p:tags r:id="rId33"/>
            </p:custDataLst>
          </p:nvPr>
        </p:nvSpPr>
        <p:spPr>
          <a:xfrm>
            <a:off x="11128779" y="3505732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56" name="三角形 7"/>
          <p:cNvSpPr/>
          <p:nvPr>
            <p:custDataLst>
              <p:tags r:id="rId34"/>
            </p:custDataLst>
          </p:nvPr>
        </p:nvSpPr>
        <p:spPr>
          <a:xfrm>
            <a:off x="11088532" y="3483778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58" name="文本框 68"/>
          <p:cNvSpPr txBox="1"/>
          <p:nvPr>
            <p:custDataLst>
              <p:tags r:id="rId35"/>
            </p:custDataLst>
          </p:nvPr>
        </p:nvSpPr>
        <p:spPr>
          <a:xfrm>
            <a:off x="6207596" y="2275741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展望未来企业管理与高绩效管理的发展趋势</a:t>
            </a:r>
            <a:endParaRPr altLang="en-US" lang="zh-CN"/>
          </a:p>
        </p:txBody>
      </p:sp>
      <p:sp>
        <p:nvSpPr>
          <p:cNvPr id="10504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数字化转型：利用大数据、人工智能等技术提高企业管理效率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敏捷组织：构建快速响应市场变化的组织结构，提高企业竞争力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员工赋能：重视员工发展，提高员工参与度和工作积极性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可持续发展：将环保、社会责任等因素纳入企业管理，实现可持续发展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5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5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57_4*l_h_f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57_4*l_h_f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57_4*l_h_f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57_4*l_h_f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57_4*l_h_f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4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9,&quot;pos&quot;:0,&quot;transparency&quot;:0},{&quot;brightness&quot;:0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57_4*l_h_a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9,&quot;pos&quot;:0.800000011920929,&quot;transparency&quot;:0},{&quot;brightness&quot;:0,&quot;colorType&quot;:1,&quot;foreColorIndex&quot;:9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3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8,&quot;pos&quot;:0,&quot;transparency&quot;:0},{&quot;brightness&quot;:-0.10000000149011612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57_4*l_h_a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8,&quot;pos&quot;:0.800000011920929,&quot;transparency&quot;:0},{&quot;brightness&quot;:0,&quot;colorType&quot;:1,&quot;foreColorIndex&quot;:8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4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7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57_4*l_h_a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7,&quot;pos&quot;:0.800000011920929,&quot;transparency&quot;:0},{&quot;brightness&quot;:0,&quot;colorType&quot;:1,&quot;foreColorIndex&quot;:7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6,&quot;pos&quot;:0,&quot;transparency&quot;:0},{&quot;brightness&quot;:-0.10000000149011612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57_4*l_h_a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6,&quot;pos&quot;:0.800000011920929,&quot;transparency&quot;:0},{&quot;brightness&quot;:0,&quot;colorType&quot;:1,&quot;foreColorIndex&quot;:6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4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57_4*l_h_a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5,&quot;pos&quot;:0.800000011920929,&quot;transparency&quot;:0},{&quot;brightness&quot;:0,&quot;colorType&quot;:1,&quot;foreColorIndex&quot;:5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LINE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1"/>
  <p:tag name="KSO_WM_UNIT_LINE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3"/>
  <p:tag name="KSO_WM_UNIT_LINE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2"/>
  <p:tag name="KSO_WM_UNIT_LINE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7,&quot;pos&quot;:0,&quot;transparency&quot;:0},{&quot;brightness&quot;:0.15000000596046448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2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9,&quot;pos&quot;:0,&quot;transparency&quot;:0},{&quot;brightness&quot;:0.15000000596046448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6,&quot;pos&quot;:0,&quot;transparency&quot;:0},{&quot;brightness&quot;:0.15000000596046448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1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8,&quot;pos&quot;:0,&quot;transparency&quot;:0},{&quot;brightness&quot;:0.15000000596046448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800000011920929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800000011920929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57_4*l_h_i*1_1_3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6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4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4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4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4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4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4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4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4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4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4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4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4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4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4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4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4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4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4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4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4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4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4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4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4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4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4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4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4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4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4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4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4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4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4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4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43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2023-12-19T23:43:05Z</dcterms:created>
  <dcterms:modified xsi:type="dcterms:W3CDTF">2023-12-19T23:43:05Z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81d44dc8a3974f61b888bf22d110763e_21</vt:lpwstr>
  </property>
</Properties>
</file>