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795" r:id="rId1"/>
    <p:sldMasterId id="2147488832" r:id="rId2"/>
  </p:sldMasterIdLst>
  <p:notesMasterIdLst>
    <p:notesMasterId r:id="rId3"/>
  </p:notesMasterIdLst>
  <p:sldIdLst>
    <p:sldId id="2591" r:id="rId4"/>
    <p:sldId id="2596" r:id="rId5"/>
    <p:sldId id="2600" r:id="rId6"/>
    <p:sldId id="2603" r:id="rId7"/>
    <p:sldId id="2606" r:id="rId8"/>
    <p:sldId id="2609" r:id="rId9"/>
    <p:sldId id="2612" r:id="rId10"/>
    <p:sldId id="2615" r:id="rId11"/>
    <p:sldId id="2618" r:id="rId12"/>
    <p:sldId id="2621" r:id="rId13"/>
    <p:sldId id="2624" r:id="rId14"/>
    <p:sldId id="2627" r:id="rId15"/>
    <p:sldId id="2630" r:id="rId16"/>
    <p:sldId id="2633" r:id="rId17"/>
    <p:sldId id="2636" r:id="rId18"/>
    <p:sldId id="2639" r:id="rId19"/>
    <p:sldId id="2642" r:id="rId20"/>
    <p:sldId id="2645" r:id="rId21"/>
    <p:sldId id="2648" r:id="rId22"/>
    <p:sldId id="2651" r:id="rId23"/>
    <p:sldId id="2654" r:id="rId24"/>
    <p:sldId id="2657" r:id="rId25"/>
    <p:sldId id="2660" r:id="rId26"/>
    <p:sldId id="2663" r:id="rId27"/>
    <p:sldId id="2666" r:id="rId28"/>
    <p:sldId id="2669" r:id="rId29"/>
    <p:sldId id="2672" r:id="rId30"/>
    <p:sldId id="2675" r:id="rId31"/>
    <p:sldId id="2678" r:id="rId32"/>
    <p:sldId id="2681" r:id="rId33"/>
    <p:sldId id="2684" r:id="rId34"/>
    <p:sldId id="2687" r:id="rId35"/>
    <p:sldId id="2690" r:id="rId36"/>
    <p:sldId id="2693"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796" r:id="rId1"/>
    <p:sldLayoutId id="2147488797" r:id="rId2"/>
    <p:sldLayoutId id="2147488798" r:id="rId3"/>
    <p:sldLayoutId id="2147488799" r:id="rId4"/>
    <p:sldLayoutId id="2147488800" r:id="rId5"/>
    <p:sldLayoutId id="2147488801" r:id="rId6"/>
    <p:sldLayoutId id="2147488802" r:id="rId7"/>
    <p:sldLayoutId id="2147488803" r:id="rId8"/>
    <p:sldLayoutId id="2147488804" r:id="rId9"/>
    <p:sldLayoutId id="2147488805" r:id="rId10"/>
    <p:sldLayoutId id="214748880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833" r:id="rId1"/>
    <p:sldLayoutId id="2147488834" r:id="rId2"/>
    <p:sldLayoutId id="2147488835" r:id="rId3"/>
    <p:sldLayoutId id="2147488836" r:id="rId4"/>
    <p:sldLayoutId id="2147488837" r:id="rId5"/>
    <p:sldLayoutId id="2147488838" r:id="rId6"/>
    <p:sldLayoutId id="2147488839" r:id="rId7"/>
    <p:sldLayoutId id="2147488840" r:id="rId8"/>
    <p:sldLayoutId id="2147488841" r:id="rId9"/>
    <p:sldLayoutId id="2147488842" r:id="rId10"/>
    <p:sldLayoutId id="214748884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tags" Target="../tags/tag189.xml"/><Relationship Id="rId14" Type="http://schemas.openxmlformats.org/officeDocument/2006/relationships/tags" Target="../tags/tag190.xml"/><Relationship Id="rId15" Type="http://schemas.openxmlformats.org/officeDocument/2006/relationships/tags" Target="../tags/tag191.xml"/><Relationship Id="rId16" Type="http://schemas.openxmlformats.org/officeDocument/2006/relationships/tags" Target="../tags/tag192.xml"/><Relationship Id="rId17" Type="http://schemas.openxmlformats.org/officeDocument/2006/relationships/tags" Target="../tags/tag193.xml"/><Relationship Id="rId18" Type="http://schemas.openxmlformats.org/officeDocument/2006/relationships/tags" Target="../tags/tag194.xml"/><Relationship Id="rId19" Type="http://schemas.openxmlformats.org/officeDocument/2006/relationships/tags" Target="../tags/tag195.xml"/><Relationship Id="rId20" Type="http://schemas.openxmlformats.org/officeDocument/2006/relationships/tags" Target="../tags/tag196.xml"/><Relationship Id="rId21" Type="http://schemas.openxmlformats.org/officeDocument/2006/relationships/tags" Target="../tags/tag197.xml"/><Relationship Id="rId22" Type="http://schemas.openxmlformats.org/officeDocument/2006/relationships/tags" Target="../tags/tag198.xml"/><Relationship Id="rId23" Type="http://schemas.openxmlformats.org/officeDocument/2006/relationships/tags" Target="../tags/tag199.xml"/><Relationship Id="rId24" Type="http://schemas.openxmlformats.org/officeDocument/2006/relationships/tags" Target="../tags/tag200.xml"/><Relationship Id="rId25" Type="http://schemas.openxmlformats.org/officeDocument/2006/relationships/tags" Target="../tags/tag201.xml"/><Relationship Id="rId26" Type="http://schemas.openxmlformats.org/officeDocument/2006/relationships/tags" Target="../tags/tag202.xml"/><Relationship Id="rId27" Type="http://schemas.openxmlformats.org/officeDocument/2006/relationships/tags" Target="../tags/tag203.xml"/><Relationship Id="rId28" Type="http://schemas.openxmlformats.org/officeDocument/2006/relationships/tags" Target="../tags/tag204.xml"/><Relationship Id="rId29" Type="http://schemas.openxmlformats.org/officeDocument/2006/relationships/tags" Target="../tags/tag205.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tags" Target="../tags/tag272.xml"/><Relationship Id="rId14" Type="http://schemas.openxmlformats.org/officeDocument/2006/relationships/tags" Target="../tags/tag273.xml"/><Relationship Id="rId15" Type="http://schemas.openxmlformats.org/officeDocument/2006/relationships/tags" Target="../tags/tag274.xml"/><Relationship Id="rId16" Type="http://schemas.openxmlformats.org/officeDocument/2006/relationships/tags" Target="../tags/tag275.xml"/><Relationship Id="rId17" Type="http://schemas.openxmlformats.org/officeDocument/2006/relationships/tags" Target="../tags/tag276.xml"/><Relationship Id="rId18" Type="http://schemas.openxmlformats.org/officeDocument/2006/relationships/tags" Target="../tags/tag277.xml"/><Relationship Id="rId1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tags" Target="../tags/tag302.xml"/><Relationship Id="rId22" Type="http://schemas.openxmlformats.org/officeDocument/2006/relationships/tags" Target="../tags/tag303.xml"/><Relationship Id="rId23" Type="http://schemas.openxmlformats.org/officeDocument/2006/relationships/tags" Target="../tags/tag304.xml"/><Relationship Id="rId24" Type="http://schemas.openxmlformats.org/officeDocument/2006/relationships/tags" Target="../tags/tag305.xml"/><Relationship Id="rId25" Type="http://schemas.openxmlformats.org/officeDocument/2006/relationships/tags" Target="../tags/tag306.xml"/><Relationship Id="rId26" Type="http://schemas.openxmlformats.org/officeDocument/2006/relationships/tags" Target="../tags/tag307.xml"/><Relationship Id="rId27" Type="http://schemas.openxmlformats.org/officeDocument/2006/relationships/tags" Target="../tags/tag308.xml"/><Relationship Id="rId28" Type="http://schemas.openxmlformats.org/officeDocument/2006/relationships/tags" Target="../tags/tag309.xml"/><Relationship Id="rId29" Type="http://schemas.openxmlformats.org/officeDocument/2006/relationships/tags" Target="../tags/tag310.xml"/><Relationship Id="rId30" Type="http://schemas.openxmlformats.org/officeDocument/2006/relationships/tags" Target="../tags/tag311.xml"/><Relationship Id="rId31" Type="http://schemas.openxmlformats.org/officeDocument/2006/relationships/tags" Target="../tags/tag312.xml"/><Relationship Id="rId32" Type="http://schemas.openxmlformats.org/officeDocument/2006/relationships/tags" Target="../tags/tag313.xml"/><Relationship Id="rId33" Type="http://schemas.openxmlformats.org/officeDocument/2006/relationships/tags" Target="../tags/tag314.xml"/><Relationship Id="rId34" Type="http://schemas.openxmlformats.org/officeDocument/2006/relationships/tags" Target="../tags/tag315.xml"/><Relationship Id="rId35" Type="http://schemas.openxmlformats.org/officeDocument/2006/relationships/tags" Target="../tags/tag316.xml"/><Relationship Id="rId36" Type="http://schemas.openxmlformats.org/officeDocument/2006/relationships/tags" Target="../tags/tag317.xml"/><Relationship Id="rId37" Type="http://schemas.openxmlformats.org/officeDocument/2006/relationships/tags" Target="../tags/tag318.xml"/><Relationship Id="rId38" Type="http://schemas.openxmlformats.org/officeDocument/2006/relationships/tags" Target="../tags/tag319.xml"/><Relationship Id="rId39" Type="http://schemas.openxmlformats.org/officeDocument/2006/relationships/tags" Target="../tags/tag320.xml"/><Relationship Id="rId40" Type="http://schemas.openxmlformats.org/officeDocument/2006/relationships/tags" Target="../tags/tag321.xml"/><Relationship Id="rId4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tags" Target="../tags/tag349.xml"/><Relationship Id="rId14" Type="http://schemas.openxmlformats.org/officeDocument/2006/relationships/tags" Target="../tags/tag350.xml"/><Relationship Id="rId15" Type="http://schemas.openxmlformats.org/officeDocument/2006/relationships/tags" Target="../tags/tag351.xml"/><Relationship Id="rId16"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tags" Target="../tags/tag383.xml"/><Relationship Id="rId14" Type="http://schemas.openxmlformats.org/officeDocument/2006/relationships/tags" Target="../tags/tag384.xml"/><Relationship Id="rId15" Type="http://schemas.openxmlformats.org/officeDocument/2006/relationships/tags" Target="../tags/tag385.xml"/><Relationship Id="rId16" Type="http://schemas.openxmlformats.org/officeDocument/2006/relationships/tags" Target="../tags/tag386.xml"/><Relationship Id="rId17" Type="http://schemas.openxmlformats.org/officeDocument/2006/relationships/tags" Target="../tags/tag387.xml"/><Relationship Id="rId18" Type="http://schemas.openxmlformats.org/officeDocument/2006/relationships/tags" Target="../tags/tag388.xml"/><Relationship Id="rId19" Type="http://schemas.openxmlformats.org/officeDocument/2006/relationships/tags" Target="../tags/tag389.xml"/><Relationship Id="rId20" Type="http://schemas.openxmlformats.org/officeDocument/2006/relationships/tags" Target="../tags/tag390.xml"/><Relationship Id="rId21" Type="http://schemas.openxmlformats.org/officeDocument/2006/relationships/tags" Target="../tags/tag391.xml"/><Relationship Id="rId22" Type="http://schemas.openxmlformats.org/officeDocument/2006/relationships/tags" Target="../tags/tag392.xml"/><Relationship Id="rId23" Type="http://schemas.openxmlformats.org/officeDocument/2006/relationships/tags" Target="../tags/tag393.xml"/><Relationship Id="rId24" Type="http://schemas.openxmlformats.org/officeDocument/2006/relationships/tags" Target="../tags/tag394.xml"/><Relationship Id="rId25" Type="http://schemas.openxmlformats.org/officeDocument/2006/relationships/tags" Target="../tags/tag395.xml"/><Relationship Id="rId26" Type="http://schemas.openxmlformats.org/officeDocument/2006/relationships/tags" Target="../tags/tag396.xml"/><Relationship Id="rId27" Type="http://schemas.openxmlformats.org/officeDocument/2006/relationships/tags" Target="../tags/tag397.xml"/><Relationship Id="rId28" Type="http://schemas.openxmlformats.org/officeDocument/2006/relationships/tags" Target="../tags/tag398.xml"/><Relationship Id="rId29" Type="http://schemas.openxmlformats.org/officeDocument/2006/relationships/tags" Target="../tags/tag399.xml"/><Relationship Id="rId30"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tags" Target="../tags/tag406.xml"/><Relationship Id="rId5" Type="http://schemas.openxmlformats.org/officeDocument/2006/relationships/tags" Target="../tags/tag407.xml"/><Relationship Id="rId6" Type="http://schemas.openxmlformats.org/officeDocument/2006/relationships/tags" Target="../tags/tag408.xml"/><Relationship Id="rId7" Type="http://schemas.openxmlformats.org/officeDocument/2006/relationships/tags" Target="../tags/tag409.xml"/><Relationship Id="rId8" Type="http://schemas.openxmlformats.org/officeDocument/2006/relationships/tags" Target="../tags/tag410.xml"/><Relationship Id="rId9"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tags" Target="../tags/tag414.xml"/><Relationship Id="rId5" Type="http://schemas.openxmlformats.org/officeDocument/2006/relationships/tags" Target="../tags/tag415.xml"/><Relationship Id="rId6" Type="http://schemas.openxmlformats.org/officeDocument/2006/relationships/tags" Target="../tags/tag416.xml"/><Relationship Id="rId7" Type="http://schemas.openxmlformats.org/officeDocument/2006/relationships/tags" Target="../tags/tag417.xml"/><Relationship Id="rId8" Type="http://schemas.openxmlformats.org/officeDocument/2006/relationships/tags" Target="../tags/tag418.xml"/><Relationship Id="rId9" Type="http://schemas.openxmlformats.org/officeDocument/2006/relationships/tags" Target="../tags/tag419.xml"/><Relationship Id="rId10" Type="http://schemas.openxmlformats.org/officeDocument/2006/relationships/tags" Target="../tags/tag420.xml"/><Relationship Id="rId11" Type="http://schemas.openxmlformats.org/officeDocument/2006/relationships/tags" Target="../tags/tag421.xml"/><Relationship Id="rId12" Type="http://schemas.openxmlformats.org/officeDocument/2006/relationships/tags" Target="../tags/tag422.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23.xml"/><Relationship Id="rId2" Type="http://schemas.openxmlformats.org/officeDocument/2006/relationships/tags" Target="../tags/tag424.xml"/><Relationship Id="rId3" Type="http://schemas.openxmlformats.org/officeDocument/2006/relationships/tags" Target="../tags/tag425.xml"/><Relationship Id="rId4" Type="http://schemas.openxmlformats.org/officeDocument/2006/relationships/tags" Target="../tags/tag426.xml"/><Relationship Id="rId5" Type="http://schemas.openxmlformats.org/officeDocument/2006/relationships/tags" Target="../tags/tag427.xml"/><Relationship Id="rId6" Type="http://schemas.openxmlformats.org/officeDocument/2006/relationships/tags" Target="../tags/tag428.xml"/><Relationship Id="rId7" Type="http://schemas.openxmlformats.org/officeDocument/2006/relationships/tags" Target="../tags/tag429.xml"/><Relationship Id="rId8" Type="http://schemas.openxmlformats.org/officeDocument/2006/relationships/tags" Target="../tags/tag430.xml"/><Relationship Id="rId9" Type="http://schemas.openxmlformats.org/officeDocument/2006/relationships/tags" Target="../tags/tag431.xml"/><Relationship Id="rId10" Type="http://schemas.openxmlformats.org/officeDocument/2006/relationships/tags" Target="../tags/tag432.xml"/><Relationship Id="rId11" Type="http://schemas.openxmlformats.org/officeDocument/2006/relationships/tags" Target="../tags/tag433.xml"/><Relationship Id="rId12" Type="http://schemas.openxmlformats.org/officeDocument/2006/relationships/tags" Target="../tags/tag434.xml"/><Relationship Id="rId13" Type="http://schemas.openxmlformats.org/officeDocument/2006/relationships/tags" Target="../tags/tag435.xml"/><Relationship Id="rId14" Type="http://schemas.openxmlformats.org/officeDocument/2006/relationships/tags" Target="../tags/tag436.xml"/><Relationship Id="rId15" Type="http://schemas.openxmlformats.org/officeDocument/2006/relationships/tags" Target="../tags/tag437.xml"/><Relationship Id="rId16" Type="http://schemas.openxmlformats.org/officeDocument/2006/relationships/tags" Target="../tags/tag438.xml"/><Relationship Id="rId17" Type="http://schemas.openxmlformats.org/officeDocument/2006/relationships/tags" Target="../tags/tag439.xml"/><Relationship Id="rId18" Type="http://schemas.openxmlformats.org/officeDocument/2006/relationships/tags" Target="../tags/tag440.xml"/><Relationship Id="rId19" Type="http://schemas.openxmlformats.org/officeDocument/2006/relationships/tags" Target="../tags/tag441.xml"/><Relationship Id="rId20" Type="http://schemas.openxmlformats.org/officeDocument/2006/relationships/tags" Target="../tags/tag442.xml"/><Relationship Id="rId21" Type="http://schemas.openxmlformats.org/officeDocument/2006/relationships/tags" Target="../tags/tag443.xml"/><Relationship Id="rId22" Type="http://schemas.openxmlformats.org/officeDocument/2006/relationships/tags" Target="../tags/tag444.xml"/><Relationship Id="rId23" Type="http://schemas.openxmlformats.org/officeDocument/2006/relationships/tags" Target="../tags/tag445.xml"/><Relationship Id="rId24" Type="http://schemas.openxmlformats.org/officeDocument/2006/relationships/tags" Target="../tags/tag446.xml"/><Relationship Id="rId25" Type="http://schemas.openxmlformats.org/officeDocument/2006/relationships/tags" Target="../tags/tag447.xml"/><Relationship Id="rId26" Type="http://schemas.openxmlformats.org/officeDocument/2006/relationships/tags" Target="../tags/tag448.xml"/><Relationship Id="rId27" Type="http://schemas.openxmlformats.org/officeDocument/2006/relationships/tags" Target="../tags/tag449.xml"/><Relationship Id="rId28" Type="http://schemas.openxmlformats.org/officeDocument/2006/relationships/tags" Target="../tags/tag450.xml"/><Relationship Id="rId29" Type="http://schemas.openxmlformats.org/officeDocument/2006/relationships/tags" Target="../tags/tag451.xml"/><Relationship Id="rId30" Type="http://schemas.openxmlformats.org/officeDocument/2006/relationships/tags" Target="../tags/tag452.xml"/><Relationship Id="rId3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53.xml"/><Relationship Id="rId2" Type="http://schemas.openxmlformats.org/officeDocument/2006/relationships/tags" Target="../tags/tag454.xml"/><Relationship Id="rId3" Type="http://schemas.openxmlformats.org/officeDocument/2006/relationships/tags" Target="../tags/tag45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数字校园：构建全员互动的学习社区</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添加目录标题</a:t>
            </a:r>
            <a:endParaRPr altLang="en-US" dirty="0" sz="24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数字校园的背景与意义</a:t>
            </a:r>
            <a:endParaRPr altLang="en-US" dirty="0" sz="24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构建全员互动的学习社区</a:t>
            </a:r>
            <a:endParaRPr altLang="en-US" dirty="0" sz="24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数字校园中的互动学习技术</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数字校园中互动学习社区的运营与管理</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数字校园中互动学习社区的案例分析</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normAutofit fontScale="90000"/>
          </a:bodyPr>
          <a:p>
            <a:r>
              <a:rPr altLang="en-US" dirty="0" lang="zh-CN"/>
              <a:t>数字校园的背景与意义</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3750"/>
          </a:bodyPr>
          <a:p>
            <a:r>
              <a:rPr altLang="en-US" lang="zh-CN"/>
              <a:t>数字校园的概念定义</a:t>
            </a:r>
            <a:endParaRPr altLang="en-US" lang="zh-CN"/>
          </a:p>
        </p:txBody>
      </p:sp>
      <p:sp>
        <p:nvSpPr>
          <p:cNvPr id="1049216"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0"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4"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6"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8"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0"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2"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数字校园是实现教育现代化的重要手段</a:t>
            </a:r>
            <a:endParaRPr altLang="en-US" dirty="0" sz="2400" lang="zh-CN">
              <a:latin typeface="+mn-ea"/>
              <a:ea typeface="+mn-ea"/>
            </a:endParaRPr>
          </a:p>
        </p:txBody>
      </p:sp>
      <p:sp>
        <p:nvSpPr>
          <p:cNvPr id="1049234"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数字校园是提高教育质量和效率的重要途径</a:t>
            </a:r>
            <a:endParaRPr altLang="en-US" dirty="0" sz="2400" lang="zh-CN">
              <a:latin typeface="+mn-ea"/>
              <a:ea typeface="+mn-ea"/>
            </a:endParaRPr>
          </a:p>
        </p:txBody>
      </p:sp>
      <p:sp>
        <p:nvSpPr>
          <p:cNvPr id="1049236"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数字校园是一种基于互联网和信息技术的学习环境</a:t>
            </a:r>
            <a:endParaRPr altLang="en-US" dirty="0" sz="2400" lang="zh-CN">
              <a:latin typeface="+mn-ea"/>
              <a:ea typeface="+mn-ea"/>
            </a:endParaRPr>
          </a:p>
        </p:txBody>
      </p:sp>
      <p:sp>
        <p:nvSpPr>
          <p:cNvPr id="1049238"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数字校园是学校教育信息化发展的重要方向</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96" name="标题 1"/>
          <p:cNvSpPr>
            <a:spLocks noGrp="1"/>
          </p:cNvSpPr>
          <p:nvPr>
            <p:ph type="title" idx="3"/>
          </p:nvPr>
        </p:nvSpPr>
        <p:spPr/>
        <p:txBody>
          <a:bodyPr>
            <a:normAutofit fontScale="93750"/>
          </a:bodyPr>
          <a:p>
            <a:r>
              <a:rPr altLang="en-US" lang="zh-CN"/>
              <a:t>数字校园的发展趋势</a:t>
            </a:r>
            <a:endParaRPr altLang="en-US" lang="zh-CN"/>
          </a:p>
        </p:txBody>
      </p:sp>
      <p:sp>
        <p:nvSpPr>
          <p:cNvPr id="1049298"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0"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2"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4"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6"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08"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0"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2"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4"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6"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8"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0"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2"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4"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6"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28"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0"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2"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4"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数字化校园建设成为教育信息化发展的重要方向</a:t>
            </a:r>
            <a:endParaRPr altLang="en-US" dirty="0" sz="1200" lang="zh-CN" spc="150">
              <a:solidFill>
                <a:schemeClr val="tx1">
                  <a:lumMod val="65000"/>
                  <a:lumOff val="35000"/>
                </a:schemeClr>
              </a:solidFill>
              <a:latin typeface="+mn-ea"/>
              <a:sym typeface="+mn-ea"/>
            </a:endParaRPr>
          </a:p>
        </p:txBody>
      </p:sp>
      <p:sp>
        <p:nvSpPr>
          <p:cNvPr id="1049336" name="正文"/>
          <p:cNvSpPr txBox="1"/>
          <p:nvPr>
            <p:custDataLst>
              <p:tags r:id="rId27"/>
            </p:custDataLst>
          </p:nvPr>
        </p:nvSpPr>
        <p:spPr>
          <a:xfrm>
            <a:off x="9419336" y="370356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数字化校园建设提升学校管理效率与服务质量</a:t>
            </a:r>
            <a:endParaRPr altLang="en-US" dirty="0" sz="1200" lang="zh-CN" spc="150">
              <a:solidFill>
                <a:schemeClr val="tx1">
                  <a:lumMod val="65000"/>
                  <a:lumOff val="35000"/>
                </a:schemeClr>
              </a:solidFill>
              <a:latin typeface="+mn-ea"/>
              <a:sym typeface="+mn-ea"/>
            </a:endParaRPr>
          </a:p>
        </p:txBody>
      </p:sp>
      <p:sp>
        <p:nvSpPr>
          <p:cNvPr id="1049338" name="正文"/>
          <p:cNvSpPr txBox="1"/>
          <p:nvPr>
            <p:custDataLst>
              <p:tags r:id="rId28"/>
            </p:custDataLst>
          </p:nvPr>
        </p:nvSpPr>
        <p:spPr>
          <a:xfrm>
            <a:off x="7063330" y="158021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数字化校园建设推动教育资源共享与优化</a:t>
            </a:r>
            <a:endParaRPr altLang="en-US" dirty="0" sz="1200" lang="zh-CN" spc="150">
              <a:solidFill>
                <a:schemeClr val="tx1">
                  <a:lumMod val="65000"/>
                  <a:lumOff val="35000"/>
                </a:schemeClr>
              </a:solidFill>
              <a:latin typeface="+mn-ea"/>
              <a:sym typeface="+mn-ea"/>
            </a:endParaRPr>
          </a:p>
        </p:txBody>
      </p:sp>
      <p:sp>
        <p:nvSpPr>
          <p:cNvPr id="1049340" name="正文"/>
          <p:cNvSpPr txBox="1"/>
          <p:nvPr>
            <p:custDataLst>
              <p:tags r:id="rId29"/>
            </p:custDataLst>
          </p:nvPr>
        </p:nvSpPr>
        <p:spPr>
          <a:xfrm>
            <a:off x="2964336" y="158021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数字化校园建设促进教育教学模式创新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98" name="标题 1"/>
          <p:cNvSpPr>
            <a:spLocks noGrp="1"/>
          </p:cNvSpPr>
          <p:nvPr>
            <p:ph type="title" idx="3"/>
          </p:nvPr>
        </p:nvSpPr>
        <p:spPr/>
        <p:txBody>
          <a:bodyPr>
            <a:normAutofit fontScale="93750"/>
          </a:bodyPr>
          <a:p>
            <a:r>
              <a:rPr altLang="en-US" lang="zh-CN"/>
              <a:t>数字校园在教育领域的应用价值</a:t>
            </a:r>
            <a:endParaRPr altLang="en-US" lang="zh-CN"/>
          </a:p>
        </p:txBody>
      </p:sp>
      <p:sp>
        <p:nvSpPr>
          <p:cNvPr id="1049400"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4"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促进教育公平：数字校园可以打破地域限制，让优质教育资源得以共享，缩小城乡、区域之间的教育差距。</a:t>
            </a:r>
            <a:endParaRPr altLang="en-US" dirty="0" sz="2000" lang="zh-CN" spc="150">
              <a:solidFill>
                <a:schemeClr val="tx1">
                  <a:lumMod val="85000"/>
                  <a:lumOff val="15000"/>
                </a:schemeClr>
              </a:solidFill>
              <a:latin typeface="+mn-ea"/>
              <a:sym typeface="+mn-ea"/>
            </a:endParaRPr>
          </a:p>
        </p:txBody>
      </p:sp>
      <p:sp>
        <p:nvSpPr>
          <p:cNvPr id="1049406"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0"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提高教学质量：数字校园可以通过在线课程、数字化教学资源等方式，提高教学效果和学生学习效率。</a:t>
            </a:r>
            <a:endParaRPr altLang="en-US" dirty="0" sz="2000" lang="zh-CN" spc="150">
              <a:solidFill>
                <a:schemeClr val="tx1">
                  <a:lumMod val="85000"/>
                  <a:lumOff val="15000"/>
                </a:schemeClr>
              </a:solidFill>
              <a:latin typeface="+mn-ea"/>
              <a:sym typeface="+mn-ea"/>
            </a:endParaRPr>
          </a:p>
        </p:txBody>
      </p:sp>
      <p:sp>
        <p:nvSpPr>
          <p:cNvPr id="1049412"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6"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创新教学模式：数字校园可以支持多种教学模式，如翻转课堂、在线协作等，培养学生的创新能力和自主学习能力。</a:t>
            </a:r>
            <a:endParaRPr altLang="en-US" dirty="0" sz="2000" lang="zh-CN" spc="150">
              <a:solidFill>
                <a:schemeClr val="tx1">
                  <a:lumMod val="85000"/>
                  <a:lumOff val="15000"/>
                </a:schemeClr>
              </a:solidFill>
              <a:latin typeface="+mn-ea"/>
              <a:sym typeface="+mn-ea"/>
            </a:endParaRPr>
          </a:p>
        </p:txBody>
      </p:sp>
      <p:sp>
        <p:nvSpPr>
          <p:cNvPr id="1049418"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2"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增强师生互动：数字校园可以提供在线交流、讨论等功能，增强师生之间的互动和沟通，提高教学效果和满意度。</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80"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482" name="标题 14"/>
          <p:cNvSpPr>
            <a:spLocks noGrp="1"/>
          </p:cNvSpPr>
          <p:nvPr>
            <p:ph type="title" idx="4"/>
            <p:custDataLst>
              <p:tags r:id="rId2"/>
            </p:custDataLst>
          </p:nvPr>
        </p:nvSpPr>
        <p:spPr/>
        <p:txBody>
          <a:bodyPr>
            <a:normAutofit fontScale="90000"/>
          </a:bodyPr>
          <a:p>
            <a:r>
              <a:rPr altLang="en-US" dirty="0" lang="zh-CN"/>
              <a:t>构建全员互动的学习社区</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08" name="标题 1"/>
          <p:cNvSpPr>
            <a:spLocks noGrp="1"/>
          </p:cNvSpPr>
          <p:nvPr>
            <p:ph type="title" idx="3"/>
          </p:nvPr>
        </p:nvSpPr>
        <p:spPr/>
        <p:txBody>
          <a:bodyPr>
            <a:normAutofit fontScale="93750"/>
          </a:bodyPr>
          <a:p>
            <a:r>
              <a:rPr altLang="en-US" lang="zh-CN"/>
              <a:t>互动学习的理论基础</a:t>
            </a:r>
            <a:endParaRPr altLang="en-US" lang="zh-CN"/>
          </a:p>
        </p:txBody>
      </p:sp>
      <p:sp>
        <p:nvSpPr>
          <p:cNvPr id="1049610"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12"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14" name="TextBox 2"/>
          <p:cNvSpPr txBox="1"/>
          <p:nvPr>
            <p:custDataLst>
              <p:tags r:id="rId3"/>
            </p:custDataLst>
          </p:nvPr>
        </p:nvSpPr>
        <p:spPr>
          <a:xfrm>
            <a:off x="763308" y="3052122"/>
            <a:ext cx="2278909" cy="1840200"/>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社会建构主义理论：强调学习者在社会互动中构建知识，通过合作学习、讨论和经验分享等方式促进学习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16"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18"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20" name="TextBox 2"/>
          <p:cNvSpPr txBox="1"/>
          <p:nvPr>
            <p:custDataLst>
              <p:tags r:id="rId6"/>
            </p:custDataLst>
          </p:nvPr>
        </p:nvSpPr>
        <p:spPr>
          <a:xfrm>
            <a:off x="3561201" y="3052122"/>
            <a:ext cx="2278909" cy="1840200"/>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分布式认知理论：认为认知是分布在学习者和学习环境之间的，学习过程中的互动可以促进知识的共享和建构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22"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24"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26"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联通主义理论：强调学习是网络形成的过程，学习者可以通过互动建立联系和形成知识网络</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28"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0"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2"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互动教学理论：认为教学过程中的互动可以促进学习者的参与和投入，提高学习效果</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90" name="标题 1"/>
          <p:cNvSpPr>
            <a:spLocks noGrp="1"/>
          </p:cNvSpPr>
          <p:nvPr>
            <p:ph type="title" idx="3"/>
          </p:nvPr>
        </p:nvSpPr>
        <p:spPr/>
        <p:txBody>
          <a:bodyPr>
            <a:normAutofit fontScale="93750"/>
          </a:bodyPr>
          <a:p>
            <a:r>
              <a:rPr altLang="en-US" lang="zh-CN"/>
              <a:t>全员互动的实践策略</a:t>
            </a:r>
            <a:endParaRPr altLang="en-US" lang="zh-CN"/>
          </a:p>
        </p:txBody>
      </p:sp>
      <p:sp>
        <p:nvSpPr>
          <p:cNvPr id="1049692"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4"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6"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8"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0"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2"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4"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6"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8"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利用数字技术促进互动与交流</a:t>
            </a:r>
            <a:endParaRPr altLang="en-US" dirty="0" sz="2400" lang="zh-CN">
              <a:latin typeface="+mn-ea"/>
              <a:ea typeface="+mn-ea"/>
            </a:endParaRPr>
          </a:p>
        </p:txBody>
      </p:sp>
      <p:sp>
        <p:nvSpPr>
          <p:cNvPr id="1049710"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定期组织线上线下活动，增强互动体验</a:t>
            </a:r>
            <a:endParaRPr altLang="en-US" dirty="0" sz="2400" lang="zh-CN">
              <a:latin typeface="+mn-ea"/>
              <a:ea typeface="+mn-ea"/>
            </a:endParaRPr>
          </a:p>
        </p:txBody>
      </p:sp>
      <p:sp>
        <p:nvSpPr>
          <p:cNvPr id="1049712"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建立开放、包容的学习氛围</a:t>
            </a:r>
            <a:endParaRPr altLang="en-US" dirty="0" sz="2400" lang="zh-CN">
              <a:latin typeface="+mn-ea"/>
              <a:ea typeface="+mn-ea"/>
            </a:endParaRPr>
          </a:p>
        </p:txBody>
      </p:sp>
      <p:sp>
        <p:nvSpPr>
          <p:cNvPr id="1049714"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鼓励师生之间的互动与合作</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72" name="标题 1"/>
          <p:cNvSpPr>
            <a:spLocks noGrp="1"/>
          </p:cNvSpPr>
          <p:nvPr>
            <p:ph type="title" idx="3"/>
          </p:nvPr>
        </p:nvSpPr>
        <p:spPr/>
        <p:txBody>
          <a:bodyPr>
            <a:normAutofit fontScale="93750"/>
          </a:bodyPr>
          <a:p>
            <a:r>
              <a:rPr altLang="en-US" lang="zh-CN"/>
              <a:t>互动学习社区的构建方法</a:t>
            </a:r>
            <a:endParaRPr altLang="en-US" lang="zh-CN"/>
          </a:p>
        </p:txBody>
      </p:sp>
      <p:sp>
        <p:nvSpPr>
          <p:cNvPr id="1049774"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6"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建立数字化学习平台：提供在线课程、学习资源等，方便学生随时随地学习</a:t>
            </a:r>
            <a:endParaRPr altLang="en-US" dirty="0" sz="2000" lang="zh-CN" spc="150">
              <a:solidFill>
                <a:schemeClr val="tx1">
                  <a:lumMod val="75000"/>
                  <a:lumOff val="25000"/>
                </a:schemeClr>
              </a:solidFill>
              <a:latin typeface="+mn-ea"/>
              <a:sym typeface="+mn-ea"/>
            </a:endParaRPr>
          </a:p>
        </p:txBody>
      </p:sp>
      <p:sp>
        <p:nvSpPr>
          <p:cNvPr id="1049778"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0"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2"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鼓励师生互动：通过在线讨论、答疑等方式，促进师生之间的交流与合作</a:t>
            </a:r>
            <a:endParaRPr altLang="en-US" dirty="0" sz="2000" lang="zh-CN" spc="150">
              <a:solidFill>
                <a:schemeClr val="tx1">
                  <a:lumMod val="75000"/>
                  <a:lumOff val="25000"/>
                </a:schemeClr>
              </a:solidFill>
              <a:latin typeface="+mn-ea"/>
              <a:sym typeface="+mn-ea"/>
            </a:endParaRPr>
          </a:p>
        </p:txBody>
      </p:sp>
      <p:sp>
        <p:nvSpPr>
          <p:cNvPr id="1049784"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6"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8"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开展合作学习：鼓励学生之间开展小组讨论、协作学习等活动，培养团队合作精神</a:t>
            </a:r>
            <a:endParaRPr altLang="en-US" dirty="0" sz="2000" lang="zh-CN" spc="150">
              <a:solidFill>
                <a:schemeClr val="tx1">
                  <a:lumMod val="75000"/>
                  <a:lumOff val="25000"/>
                </a:schemeClr>
              </a:solidFill>
              <a:latin typeface="+mn-ea"/>
              <a:sym typeface="+mn-ea"/>
            </a:endParaRPr>
          </a:p>
        </p:txBody>
      </p:sp>
      <p:sp>
        <p:nvSpPr>
          <p:cNvPr id="1049790"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2"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4"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引入社交媒体元素：将社交媒体元素引入学习社区，增加互动性和趣味性</a:t>
            </a:r>
            <a:endParaRPr altLang="en-US" dirty="0" sz="2000" lang="zh-CN" spc="150">
              <a:solidFill>
                <a:schemeClr val="tx1">
                  <a:lumMod val="75000"/>
                  <a:lumOff val="25000"/>
                </a:schemeClr>
              </a:solidFill>
              <a:latin typeface="+mn-ea"/>
              <a:sym typeface="+mn-ea"/>
            </a:endParaRPr>
          </a:p>
        </p:txBody>
      </p:sp>
      <p:sp>
        <p:nvSpPr>
          <p:cNvPr id="1049796"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54"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856" name="标题 14"/>
          <p:cNvSpPr>
            <a:spLocks noGrp="1"/>
          </p:cNvSpPr>
          <p:nvPr>
            <p:ph type="title" idx="4"/>
            <p:custDataLst>
              <p:tags r:id="rId2"/>
            </p:custDataLst>
          </p:nvPr>
        </p:nvSpPr>
        <p:spPr/>
        <p:txBody>
          <a:bodyPr>
            <a:normAutofit fontScale="90000"/>
          </a:bodyPr>
          <a:p>
            <a:r>
              <a:rPr altLang="en-US" dirty="0" lang="zh-CN"/>
              <a:t>数字校园中的互动学习技术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82" name="标题 1"/>
          <p:cNvSpPr>
            <a:spLocks noGrp="1"/>
          </p:cNvSpPr>
          <p:nvPr>
            <p:ph type="title" idx="3"/>
          </p:nvPr>
        </p:nvSpPr>
        <p:spPr/>
        <p:txBody>
          <a:bodyPr>
            <a:normAutofit fontScale="93750"/>
          </a:bodyPr>
          <a:p>
            <a:r>
              <a:rPr altLang="en-US" lang="zh-CN"/>
              <a:t>互动学习技术的种类与特点</a:t>
            </a:r>
            <a:endParaRPr altLang="en-US" lang="zh-CN"/>
          </a:p>
        </p:txBody>
      </p:sp>
      <p:sp>
        <p:nvSpPr>
          <p:cNvPr id="1049984" name="矩形 3"/>
          <p:cNvSpPr/>
          <p:nvPr>
            <p:custDataLst>
              <p:tags r:id="rId1"/>
            </p:custDataLst>
          </p:nvPr>
        </p:nvSpPr>
        <p:spPr>
          <a:xfrm>
            <a:off x="972637" y="1689832"/>
            <a:ext cx="4917998" cy="124156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86" name="矩形 13"/>
          <p:cNvSpPr/>
          <p:nvPr>
            <p:custDataLst>
              <p:tags r:id="rId2"/>
            </p:custDataLst>
          </p:nvPr>
        </p:nvSpPr>
        <p:spPr>
          <a:xfrm>
            <a:off x="608330" y="1689832"/>
            <a:ext cx="177664" cy="124156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988" name="文本框 4"/>
          <p:cNvSpPr txBox="1"/>
          <p:nvPr>
            <p:custDataLst>
              <p:tags r:id="rId3"/>
            </p:custDataLst>
          </p:nvPr>
        </p:nvSpPr>
        <p:spPr>
          <a:xfrm>
            <a:off x="1160564" y="1796944"/>
            <a:ext cx="4619499" cy="102708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互动学习技术种类：实时互动、在线讨论、协作编辑、智能推荐等</a:t>
            </a:r>
            <a:endParaRPr altLang="en-US" dirty="0" lang="zh-CN" spc="150">
              <a:solidFill>
                <a:schemeClr val="tx1">
                  <a:lumMod val="85000"/>
                  <a:lumOff val="15000"/>
                </a:schemeClr>
              </a:solidFill>
              <a:latin typeface="+mn-ea"/>
              <a:sym typeface="+mn-ea"/>
            </a:endParaRPr>
          </a:p>
        </p:txBody>
      </p:sp>
      <p:sp>
        <p:nvSpPr>
          <p:cNvPr id="1049990" name="矩形 39"/>
          <p:cNvSpPr/>
          <p:nvPr>
            <p:custDataLst>
              <p:tags r:id="rId4"/>
            </p:custDataLst>
          </p:nvPr>
        </p:nvSpPr>
        <p:spPr>
          <a:xfrm>
            <a:off x="972637" y="3163738"/>
            <a:ext cx="4917998" cy="124156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92" name="矩形 5"/>
          <p:cNvSpPr/>
          <p:nvPr>
            <p:custDataLst>
              <p:tags r:id="rId5"/>
            </p:custDataLst>
          </p:nvPr>
        </p:nvSpPr>
        <p:spPr>
          <a:xfrm>
            <a:off x="608330" y="3163738"/>
            <a:ext cx="177664" cy="124156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94" name="文本框 41"/>
          <p:cNvSpPr txBox="1"/>
          <p:nvPr>
            <p:custDataLst>
              <p:tags r:id="rId6"/>
            </p:custDataLst>
          </p:nvPr>
        </p:nvSpPr>
        <p:spPr>
          <a:xfrm>
            <a:off x="1160564" y="3270850"/>
            <a:ext cx="4619499" cy="102708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互动学习技术特点：个性化、智能化、社交化、多元化等</a:t>
            </a:r>
            <a:endParaRPr altLang="en-US" dirty="0" lang="zh-CN" spc="150">
              <a:solidFill>
                <a:schemeClr val="tx1">
                  <a:lumMod val="85000"/>
                  <a:lumOff val="15000"/>
                </a:schemeClr>
              </a:solidFill>
              <a:latin typeface="+mn-ea"/>
              <a:sym typeface="+mn-ea"/>
            </a:endParaRPr>
          </a:p>
        </p:txBody>
      </p:sp>
      <p:sp>
        <p:nvSpPr>
          <p:cNvPr id="1049996" name="矩形 12"/>
          <p:cNvSpPr/>
          <p:nvPr>
            <p:custDataLst>
              <p:tags r:id="rId7"/>
            </p:custDataLst>
          </p:nvPr>
        </p:nvSpPr>
        <p:spPr>
          <a:xfrm>
            <a:off x="972637" y="4637644"/>
            <a:ext cx="4917998" cy="124156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998" name="矩形 17"/>
          <p:cNvSpPr/>
          <p:nvPr>
            <p:custDataLst>
              <p:tags r:id="rId8"/>
            </p:custDataLst>
          </p:nvPr>
        </p:nvSpPr>
        <p:spPr>
          <a:xfrm>
            <a:off x="608330" y="4637644"/>
            <a:ext cx="177664" cy="124156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00" name="文本框 19"/>
          <p:cNvSpPr txBox="1"/>
          <p:nvPr>
            <p:custDataLst>
              <p:tags r:id="rId9"/>
            </p:custDataLst>
          </p:nvPr>
        </p:nvSpPr>
        <p:spPr>
          <a:xfrm>
            <a:off x="1160564" y="4744756"/>
            <a:ext cx="4619499" cy="102708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实时互动：通过在线视频、语音通话等方式实现师生之间的即时交流</a:t>
            </a:r>
            <a:endParaRPr altLang="en-US" dirty="0" lang="zh-CN" spc="150">
              <a:solidFill>
                <a:schemeClr val="tx1">
                  <a:lumMod val="85000"/>
                  <a:lumOff val="15000"/>
                </a:schemeClr>
              </a:solidFill>
              <a:latin typeface="+mn-ea"/>
              <a:sym typeface="+mn-ea"/>
            </a:endParaRPr>
          </a:p>
        </p:txBody>
      </p:sp>
      <p:sp>
        <p:nvSpPr>
          <p:cNvPr id="1050002" name="矩形 49"/>
          <p:cNvSpPr/>
          <p:nvPr>
            <p:custDataLst>
              <p:tags r:id="rId10"/>
            </p:custDataLst>
          </p:nvPr>
        </p:nvSpPr>
        <p:spPr>
          <a:xfrm>
            <a:off x="6659169" y="1689832"/>
            <a:ext cx="4917998" cy="124156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04" name="矩形 26"/>
          <p:cNvSpPr/>
          <p:nvPr>
            <p:custDataLst>
              <p:tags r:id="rId11"/>
            </p:custDataLst>
          </p:nvPr>
        </p:nvSpPr>
        <p:spPr>
          <a:xfrm>
            <a:off x="6294862" y="1689832"/>
            <a:ext cx="177664" cy="124156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06" name="文本框 27"/>
          <p:cNvSpPr txBox="1"/>
          <p:nvPr>
            <p:custDataLst>
              <p:tags r:id="rId12"/>
            </p:custDataLst>
          </p:nvPr>
        </p:nvSpPr>
        <p:spPr>
          <a:xfrm>
            <a:off x="6847095" y="1796944"/>
            <a:ext cx="4619499" cy="1027081"/>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在线讨论：利用论坛、聊天室等工具开展主题讨论，促进思维碰撞和知识分享</a:t>
            </a:r>
            <a:endParaRPr altLang="en-US" dirty="0" sz="2000" lang="zh-CN" spc="150">
              <a:solidFill>
                <a:schemeClr val="tx1">
                  <a:lumMod val="85000"/>
                  <a:lumOff val="15000"/>
                </a:schemeClr>
              </a:solidFill>
              <a:latin typeface="+mn-ea"/>
              <a:sym typeface="+mn-ea"/>
            </a:endParaRPr>
          </a:p>
        </p:txBody>
      </p:sp>
      <p:sp>
        <p:nvSpPr>
          <p:cNvPr id="1050008" name="矩形 64"/>
          <p:cNvSpPr/>
          <p:nvPr>
            <p:custDataLst>
              <p:tags r:id="rId13"/>
            </p:custDataLst>
          </p:nvPr>
        </p:nvSpPr>
        <p:spPr>
          <a:xfrm>
            <a:off x="6659169" y="3163738"/>
            <a:ext cx="4917998" cy="1241562"/>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10" name="矩形 65"/>
          <p:cNvSpPr/>
          <p:nvPr>
            <p:custDataLst>
              <p:tags r:id="rId14"/>
            </p:custDataLst>
          </p:nvPr>
        </p:nvSpPr>
        <p:spPr>
          <a:xfrm>
            <a:off x="6294862" y="3163738"/>
            <a:ext cx="177664" cy="1241562"/>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12" name="文本框 66"/>
          <p:cNvSpPr txBox="1"/>
          <p:nvPr>
            <p:custDataLst>
              <p:tags r:id="rId15"/>
            </p:custDataLst>
          </p:nvPr>
        </p:nvSpPr>
        <p:spPr>
          <a:xfrm>
            <a:off x="6847095" y="3270850"/>
            <a:ext cx="4619499" cy="102708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协作编辑：支持多人同时在线编辑文档，提高团队协作效率</a:t>
            </a:r>
            <a:endParaRPr altLang="en-US" dirty="0" lang="zh-CN" spc="150">
              <a:solidFill>
                <a:schemeClr val="tx1">
                  <a:lumMod val="85000"/>
                  <a:lumOff val="15000"/>
                </a:schemeClr>
              </a:solidFill>
              <a:latin typeface="+mn-ea"/>
              <a:sym typeface="+mn-ea"/>
            </a:endParaRPr>
          </a:p>
        </p:txBody>
      </p:sp>
      <p:sp>
        <p:nvSpPr>
          <p:cNvPr id="1050014" name="矩形 67"/>
          <p:cNvSpPr/>
          <p:nvPr>
            <p:custDataLst>
              <p:tags r:id="rId16"/>
            </p:custDataLst>
          </p:nvPr>
        </p:nvSpPr>
        <p:spPr>
          <a:xfrm>
            <a:off x="6659169" y="4637644"/>
            <a:ext cx="4917998" cy="1241562"/>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16" name="矩形 68"/>
          <p:cNvSpPr/>
          <p:nvPr>
            <p:custDataLst>
              <p:tags r:id="rId17"/>
            </p:custDataLst>
          </p:nvPr>
        </p:nvSpPr>
        <p:spPr>
          <a:xfrm>
            <a:off x="6294862" y="4637644"/>
            <a:ext cx="177664" cy="1241562"/>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018" name="文本框 69"/>
          <p:cNvSpPr txBox="1"/>
          <p:nvPr>
            <p:custDataLst>
              <p:tags r:id="rId18"/>
            </p:custDataLst>
          </p:nvPr>
        </p:nvSpPr>
        <p:spPr>
          <a:xfrm>
            <a:off x="6847095" y="4744756"/>
            <a:ext cx="4619499" cy="102708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智能推荐：根据学生的学习进度和兴趣，智能推荐相关学习资源和内容</a:t>
            </a:r>
            <a:endParaRPr altLang="en-US" dirty="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76" name="标题 1"/>
          <p:cNvSpPr>
            <a:spLocks noGrp="1"/>
          </p:cNvSpPr>
          <p:nvPr>
            <p:ph type="title" idx="3"/>
          </p:nvPr>
        </p:nvSpPr>
        <p:spPr/>
        <p:txBody>
          <a:bodyPr>
            <a:normAutofit fontScale="90625"/>
          </a:bodyPr>
          <a:p>
            <a:r>
              <a:rPr altLang="en-US" lang="zh-CN"/>
              <a:t>互动学习技术在数字校园中的应用场景</a:t>
            </a:r>
            <a:endParaRPr altLang="en-US" lang="zh-CN"/>
          </a:p>
        </p:txBody>
      </p:sp>
      <p:sp>
        <p:nvSpPr>
          <p:cNvPr id="1050078"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实时互动教学：利用在线平台、视频会议等技术实现远程教学和实时互动</a:t>
            </a:r>
            <a:endParaRPr altLang="en-US" dirty="0" sz="1200" lang="zh-CN" spc="150">
              <a:solidFill>
                <a:schemeClr val="tx1">
                  <a:lumMod val="65000"/>
                  <a:lumOff val="35000"/>
                </a:schemeClr>
              </a:solidFill>
              <a:latin typeface="+mn-ea"/>
              <a:sym typeface="+mn-ea"/>
            </a:endParaRPr>
          </a:p>
        </p:txBody>
      </p:sp>
      <p:sp>
        <p:nvSpPr>
          <p:cNvPr id="1050080"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个性化学习：通过大数据分析、人工智能等技术，为每个学生提供定制化的学习资源和路径</a:t>
            </a:r>
            <a:endParaRPr altLang="en-US" dirty="0" sz="1200" lang="zh-CN" spc="150">
              <a:solidFill>
                <a:schemeClr val="tx1">
                  <a:lumMod val="65000"/>
                  <a:lumOff val="35000"/>
                </a:schemeClr>
              </a:solidFill>
              <a:latin typeface="+mn-ea"/>
              <a:sym typeface="+mn-ea"/>
            </a:endParaRPr>
          </a:p>
        </p:txBody>
      </p:sp>
      <p:sp>
        <p:nvSpPr>
          <p:cNvPr id="1050082"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协作式学习：利用数字工具支持学生进行小组讨论、项目合作等协作式学习活动</a:t>
            </a:r>
            <a:endParaRPr altLang="en-US" dirty="0" sz="1200" lang="zh-CN" spc="150">
              <a:solidFill>
                <a:schemeClr val="tx1">
                  <a:lumMod val="65000"/>
                  <a:lumOff val="35000"/>
                </a:schemeClr>
              </a:solidFill>
              <a:latin typeface="+mn-ea"/>
              <a:sym typeface="+mn-ea"/>
            </a:endParaRPr>
          </a:p>
        </p:txBody>
      </p:sp>
      <p:sp>
        <p:nvSpPr>
          <p:cNvPr id="1050084"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虚拟实验和模拟：通过虚拟现实、增强现实等技术，为学生提供实践操作的机会，提高学习效果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42" name="标题 1"/>
          <p:cNvSpPr>
            <a:spLocks noGrp="1"/>
          </p:cNvSpPr>
          <p:nvPr>
            <p:ph type="title" idx="3"/>
          </p:nvPr>
        </p:nvSpPr>
        <p:spPr/>
        <p:txBody>
          <a:bodyPr>
            <a:normAutofit fontScale="93750"/>
          </a:bodyPr>
          <a:p>
            <a:r>
              <a:rPr altLang="en-US" lang="zh-CN"/>
              <a:t>互动学习技术的优势与挑战</a:t>
            </a:r>
            <a:endParaRPr altLang="en-US" lang="zh-CN"/>
          </a:p>
        </p:txBody>
      </p:sp>
      <p:sp>
        <p:nvSpPr>
          <p:cNvPr id="1050144" name="任意多边形: 形状 16"/>
          <p:cNvSpPr/>
          <p:nvPr>
            <p:custDataLst>
              <p:tags r:id="rId1"/>
            </p:custDataLst>
          </p:nvPr>
        </p:nvSpPr>
        <p:spPr>
          <a:xfrm>
            <a:off x="608330" y="1421322"/>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50146" name="Freeform 488"/>
          <p:cNvSpPr/>
          <p:nvPr>
            <p:custDataLst>
              <p:tags r:id="rId2"/>
            </p:custDataLst>
          </p:nvPr>
        </p:nvSpPr>
        <p:spPr>
          <a:xfrm rot="5400000">
            <a:off x="5213024" y="1406530"/>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48" name="序号"/>
          <p:cNvSpPr txBox="1"/>
          <p:nvPr>
            <p:custDataLst>
              <p:tags r:id="rId3"/>
            </p:custDataLst>
          </p:nvPr>
        </p:nvSpPr>
        <p:spPr>
          <a:xfrm>
            <a:off x="5339816" y="1636870"/>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50150" name="标题"/>
          <p:cNvSpPr txBox="1"/>
          <p:nvPr>
            <p:custDataLst>
              <p:tags r:id="rId4"/>
            </p:custDataLst>
          </p:nvPr>
        </p:nvSpPr>
        <p:spPr>
          <a:xfrm>
            <a:off x="996457" y="1474153"/>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增强学习体验：通过实时互动、多媒体展示等方式，提高学生的学习兴趣和参与度。</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152" name="正文"/>
          <p:cNvSpPr txBox="1"/>
          <p:nvPr>
            <p:custDataLst>
              <p:tags r:id="rId5"/>
            </p:custDataLst>
          </p:nvPr>
        </p:nvSpPr>
        <p:spPr>
          <a:xfrm>
            <a:off x="996457" y="1934129"/>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154" name="任意多边形: 形状 17"/>
          <p:cNvSpPr/>
          <p:nvPr>
            <p:custDataLst>
              <p:tags r:id="rId6"/>
            </p:custDataLst>
          </p:nvPr>
        </p:nvSpPr>
        <p:spPr>
          <a:xfrm flipH="1">
            <a:off x="6032246" y="1967940"/>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50156" name="Freeform 488"/>
          <p:cNvSpPr/>
          <p:nvPr>
            <p:custDataLst>
              <p:tags r:id="rId7"/>
            </p:custDataLst>
          </p:nvPr>
        </p:nvSpPr>
        <p:spPr>
          <a:xfrm rot="5400000">
            <a:off x="6147064" y="1953148"/>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58" name="序号"/>
          <p:cNvSpPr txBox="1"/>
          <p:nvPr>
            <p:custDataLst>
              <p:tags r:id="rId8"/>
            </p:custDataLst>
          </p:nvPr>
        </p:nvSpPr>
        <p:spPr>
          <a:xfrm>
            <a:off x="6255543" y="2177853"/>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50160" name="任意多边形: 形状 2"/>
          <p:cNvSpPr/>
          <p:nvPr>
            <p:custDataLst>
              <p:tags r:id="rId9"/>
            </p:custDataLst>
          </p:nvPr>
        </p:nvSpPr>
        <p:spPr>
          <a:xfrm>
            <a:off x="608330" y="2514558"/>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62" name="Freeform 488"/>
          <p:cNvSpPr/>
          <p:nvPr>
            <p:custDataLst>
              <p:tags r:id="rId10"/>
            </p:custDataLst>
          </p:nvPr>
        </p:nvSpPr>
        <p:spPr>
          <a:xfrm rot="5400000">
            <a:off x="5213024" y="2499766"/>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64" name="序号"/>
          <p:cNvSpPr txBox="1"/>
          <p:nvPr>
            <p:custDataLst>
              <p:tags r:id="rId11"/>
            </p:custDataLst>
          </p:nvPr>
        </p:nvSpPr>
        <p:spPr>
          <a:xfrm>
            <a:off x="5339816" y="2729402"/>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50166" name="任意多边形: 形状 32"/>
          <p:cNvSpPr/>
          <p:nvPr>
            <p:custDataLst>
              <p:tags r:id="rId12"/>
            </p:custDataLst>
          </p:nvPr>
        </p:nvSpPr>
        <p:spPr>
          <a:xfrm flipH="1">
            <a:off x="6032246" y="3056246"/>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68" name="Freeform 488"/>
          <p:cNvSpPr/>
          <p:nvPr>
            <p:custDataLst>
              <p:tags r:id="rId13"/>
            </p:custDataLst>
          </p:nvPr>
        </p:nvSpPr>
        <p:spPr>
          <a:xfrm rot="5400000">
            <a:off x="6147064" y="3042158"/>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70" name="序号"/>
          <p:cNvSpPr txBox="1"/>
          <p:nvPr>
            <p:custDataLst>
              <p:tags r:id="rId14"/>
            </p:custDataLst>
          </p:nvPr>
        </p:nvSpPr>
        <p:spPr>
          <a:xfrm>
            <a:off x="6255543" y="3263341"/>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172" name="任意多边形: 形状 12"/>
          <p:cNvSpPr/>
          <p:nvPr>
            <p:custDataLst>
              <p:tags r:id="rId15"/>
            </p:custDataLst>
          </p:nvPr>
        </p:nvSpPr>
        <p:spPr>
          <a:xfrm>
            <a:off x="608330" y="3607090"/>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74" name="Freeform 488"/>
          <p:cNvSpPr/>
          <p:nvPr>
            <p:custDataLst>
              <p:tags r:id="rId16"/>
            </p:custDataLst>
          </p:nvPr>
        </p:nvSpPr>
        <p:spPr>
          <a:xfrm rot="5400000">
            <a:off x="5213024" y="3593002"/>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76" name="序号"/>
          <p:cNvSpPr txBox="1"/>
          <p:nvPr>
            <p:custDataLst>
              <p:tags r:id="rId17"/>
            </p:custDataLst>
          </p:nvPr>
        </p:nvSpPr>
        <p:spPr>
          <a:xfrm>
            <a:off x="5339816" y="3822638"/>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50178" name="任意多边形: 形状 22"/>
          <p:cNvSpPr/>
          <p:nvPr>
            <p:custDataLst>
              <p:tags r:id="rId18"/>
            </p:custDataLst>
          </p:nvPr>
        </p:nvSpPr>
        <p:spPr>
          <a:xfrm flipH="1">
            <a:off x="6032246" y="4145255"/>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80" name="Freeform 488"/>
          <p:cNvSpPr/>
          <p:nvPr>
            <p:custDataLst>
              <p:tags r:id="rId19"/>
            </p:custDataLst>
          </p:nvPr>
        </p:nvSpPr>
        <p:spPr>
          <a:xfrm rot="5400000">
            <a:off x="6147064" y="4130463"/>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82" name="序号"/>
          <p:cNvSpPr txBox="1"/>
          <p:nvPr>
            <p:custDataLst>
              <p:tags r:id="rId20"/>
            </p:custDataLst>
          </p:nvPr>
        </p:nvSpPr>
        <p:spPr>
          <a:xfrm>
            <a:off x="6255543" y="4351646"/>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184" name="任意多边形: 形状 27"/>
          <p:cNvSpPr/>
          <p:nvPr>
            <p:custDataLst>
              <p:tags r:id="rId21"/>
            </p:custDataLst>
          </p:nvPr>
        </p:nvSpPr>
        <p:spPr>
          <a:xfrm>
            <a:off x="608330" y="4700326"/>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86" name="Freeform 488"/>
          <p:cNvSpPr/>
          <p:nvPr>
            <p:custDataLst>
              <p:tags r:id="rId22"/>
            </p:custDataLst>
          </p:nvPr>
        </p:nvSpPr>
        <p:spPr>
          <a:xfrm rot="5400000">
            <a:off x="5213024" y="4685534"/>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88" name="序号"/>
          <p:cNvSpPr txBox="1"/>
          <p:nvPr>
            <p:custDataLst>
              <p:tags r:id="rId23"/>
            </p:custDataLst>
          </p:nvPr>
        </p:nvSpPr>
        <p:spPr>
          <a:xfrm>
            <a:off x="5339816" y="4915874"/>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50190" name="任意多边形: 形状 37"/>
          <p:cNvSpPr/>
          <p:nvPr>
            <p:custDataLst>
              <p:tags r:id="rId24"/>
            </p:custDataLst>
          </p:nvPr>
        </p:nvSpPr>
        <p:spPr>
          <a:xfrm flipH="1">
            <a:off x="6032246" y="5233561"/>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92" name="Freeform 488"/>
          <p:cNvSpPr/>
          <p:nvPr>
            <p:custDataLst>
              <p:tags r:id="rId25"/>
            </p:custDataLst>
          </p:nvPr>
        </p:nvSpPr>
        <p:spPr>
          <a:xfrm rot="5400000">
            <a:off x="6147064" y="5219472"/>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94" name="序号"/>
          <p:cNvSpPr txBox="1"/>
          <p:nvPr>
            <p:custDataLst>
              <p:tags r:id="rId26"/>
            </p:custDataLst>
          </p:nvPr>
        </p:nvSpPr>
        <p:spPr>
          <a:xfrm>
            <a:off x="6255543" y="5440656"/>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196" name="标题"/>
          <p:cNvSpPr txBox="1"/>
          <p:nvPr>
            <p:custDataLst>
              <p:tags r:id="rId27"/>
            </p:custDataLst>
          </p:nvPr>
        </p:nvSpPr>
        <p:spPr>
          <a:xfrm>
            <a:off x="7445282" y="2009500"/>
            <a:ext cx="3743870" cy="391361"/>
          </a:xfrm>
          <a:prstGeom prst="rect"/>
          <a:noFill/>
        </p:spPr>
        <p:txBody>
          <a:bodyPr anchor="b" bIns="0" lIns="0" rIns="0" rtlCol="0" tIns="0" wrap="square">
            <a:normAutofit fontScale="6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个性化教学：根据学生的学习进度和能力，提供个性化的学习资源和辅导，满足不同学生的需求。</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198" name="正文"/>
          <p:cNvSpPr txBox="1"/>
          <p:nvPr>
            <p:custDataLst>
              <p:tags r:id="rId28"/>
            </p:custDataLst>
          </p:nvPr>
        </p:nvSpPr>
        <p:spPr>
          <a:xfrm>
            <a:off x="7445282" y="2468772"/>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200" name="标题"/>
          <p:cNvSpPr txBox="1"/>
          <p:nvPr>
            <p:custDataLst>
              <p:tags r:id="rId29"/>
            </p:custDataLst>
          </p:nvPr>
        </p:nvSpPr>
        <p:spPr>
          <a:xfrm>
            <a:off x="996457" y="2568798"/>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促进合作学习：支持学生之间的协作和交流，培养团队合作和沟通能力。</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202" name="正文"/>
          <p:cNvSpPr txBox="1"/>
          <p:nvPr>
            <p:custDataLst>
              <p:tags r:id="rId30"/>
            </p:custDataLst>
          </p:nvPr>
        </p:nvSpPr>
        <p:spPr>
          <a:xfrm>
            <a:off x="996457" y="3028069"/>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204" name="标题"/>
          <p:cNvSpPr txBox="1"/>
          <p:nvPr>
            <p:custDataLst>
              <p:tags r:id="rId31"/>
            </p:custDataLst>
          </p:nvPr>
        </p:nvSpPr>
        <p:spPr>
          <a:xfrm>
            <a:off x="7445282" y="3103441"/>
            <a:ext cx="3743870" cy="391361"/>
          </a:xfrm>
          <a:prstGeom prst="rect"/>
          <a:noFill/>
        </p:spPr>
        <p:txBody>
          <a:bodyPr anchor="b" bIns="0" lIns="0" rIns="0" rtlCol="0" tIns="0" wrap="square">
            <a:normAutofit fontScale="9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实时反馈：教师可以通过互动学习技术实时了解学生的学习情况，及时调整教学策略。  互动学习技术的挑战</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206" name="正文"/>
          <p:cNvSpPr txBox="1"/>
          <p:nvPr>
            <p:custDataLst>
              <p:tags r:id="rId32"/>
            </p:custDataLst>
          </p:nvPr>
        </p:nvSpPr>
        <p:spPr>
          <a:xfrm>
            <a:off x="7445282" y="3562713"/>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互动学习技术的挑战</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208" name="标题"/>
          <p:cNvSpPr txBox="1"/>
          <p:nvPr>
            <p:custDataLst>
              <p:tags r:id="rId33"/>
            </p:custDataLst>
          </p:nvPr>
        </p:nvSpPr>
        <p:spPr>
          <a:xfrm>
            <a:off x="996457" y="3655694"/>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技术支持：互动学习技术需要稳定、高效的技术支持，以确保学习的顺利进行。</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210" name="正文"/>
          <p:cNvSpPr txBox="1"/>
          <p:nvPr>
            <p:custDataLst>
              <p:tags r:id="rId34"/>
            </p:custDataLst>
          </p:nvPr>
        </p:nvSpPr>
        <p:spPr>
          <a:xfrm>
            <a:off x="996457" y="4114966"/>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212" name="标题"/>
          <p:cNvSpPr txBox="1"/>
          <p:nvPr>
            <p:custDataLst>
              <p:tags r:id="rId35"/>
            </p:custDataLst>
          </p:nvPr>
        </p:nvSpPr>
        <p:spPr>
          <a:xfrm>
            <a:off x="7445282" y="4200903"/>
            <a:ext cx="3743870" cy="39136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教师培训：教师需要掌握互动学习技术的使用方法，提高教学效果。</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214" name="正文"/>
          <p:cNvSpPr txBox="1"/>
          <p:nvPr>
            <p:custDataLst>
              <p:tags r:id="rId36"/>
            </p:custDataLst>
          </p:nvPr>
        </p:nvSpPr>
        <p:spPr>
          <a:xfrm>
            <a:off x="7445282" y="4660175"/>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216" name="标题"/>
          <p:cNvSpPr txBox="1"/>
          <p:nvPr>
            <p:custDataLst>
              <p:tags r:id="rId37"/>
            </p:custDataLst>
          </p:nvPr>
        </p:nvSpPr>
        <p:spPr>
          <a:xfrm>
            <a:off x="996457" y="4734842"/>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学生适应：学生需要适应新的学习方式，提高自主学习和合作学习的能力。</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218" name="正文"/>
          <p:cNvSpPr txBox="1"/>
          <p:nvPr>
            <p:custDataLst>
              <p:tags r:id="rId38"/>
            </p:custDataLst>
          </p:nvPr>
        </p:nvSpPr>
        <p:spPr>
          <a:xfrm>
            <a:off x="996457" y="5194818"/>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220" name="标题"/>
          <p:cNvSpPr txBox="1"/>
          <p:nvPr>
            <p:custDataLst>
              <p:tags r:id="rId39"/>
            </p:custDataLst>
          </p:nvPr>
        </p:nvSpPr>
        <p:spPr>
          <a:xfrm>
            <a:off x="7445282" y="5282165"/>
            <a:ext cx="3743870" cy="39136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资源共享：互动学习技术可以实现资源共享，但也需要解决资源版权和使用权限等问题。</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222" name="正文"/>
          <p:cNvSpPr txBox="1"/>
          <p:nvPr>
            <p:custDataLst>
              <p:tags r:id="rId40"/>
            </p:custDataLst>
          </p:nvPr>
        </p:nvSpPr>
        <p:spPr>
          <a:xfrm>
            <a:off x="7445282" y="5742141"/>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80"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282" name="标题 14"/>
          <p:cNvSpPr>
            <a:spLocks noGrp="1"/>
          </p:cNvSpPr>
          <p:nvPr>
            <p:ph type="title" idx="4"/>
            <p:custDataLst>
              <p:tags r:id="rId2"/>
            </p:custDataLst>
          </p:nvPr>
        </p:nvSpPr>
        <p:spPr/>
        <p:txBody>
          <a:bodyPr>
            <a:normAutofit fontScale="90000"/>
          </a:bodyPr>
          <a:p>
            <a:r>
              <a:rPr altLang="en-US" dirty="0" lang="zh-CN"/>
              <a:t>数字校园中互动学习社区的运营与管理</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08" name="标题 1"/>
          <p:cNvSpPr>
            <a:spLocks noGrp="1"/>
          </p:cNvSpPr>
          <p:nvPr>
            <p:ph type="title" idx="3"/>
          </p:nvPr>
        </p:nvSpPr>
        <p:spPr/>
        <p:txBody>
          <a:bodyPr>
            <a:normAutofit fontScale="93750"/>
          </a:bodyPr>
          <a:p>
            <a:r>
              <a:rPr altLang="en-US" lang="zh-CN"/>
              <a:t>互动学习社区的运营模式</a:t>
            </a:r>
            <a:endParaRPr altLang="en-US" lang="zh-CN"/>
          </a:p>
        </p:txBody>
      </p:sp>
      <p:sp>
        <p:nvSpPr>
          <p:cNvPr id="1050410"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建立有效的运营团队：包括管理员、教师、学生等角色，确保社区的正常运行和推广。</a:t>
            </a:r>
            <a:endParaRPr altLang="en-US" dirty="0" sz="1200" lang="zh-CN" spc="150">
              <a:solidFill>
                <a:schemeClr val="tx1">
                  <a:lumMod val="85000"/>
                  <a:lumOff val="15000"/>
                </a:schemeClr>
              </a:solidFill>
              <a:latin typeface="+mn-ea"/>
              <a:sym typeface="+mn-ea"/>
            </a:endParaRPr>
          </a:p>
        </p:txBody>
      </p:sp>
      <p:sp>
        <p:nvSpPr>
          <p:cNvPr id="1050412"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4"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6"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制定运营策略：包括内容更新、活动策划、用户互动等方面，提高社区的活跃度和粘性。</a:t>
            </a:r>
            <a:endParaRPr altLang="en-US" dirty="0" sz="1200" lang="zh-CN" spc="150">
              <a:solidFill>
                <a:schemeClr val="tx1">
                  <a:lumMod val="85000"/>
                  <a:lumOff val="15000"/>
                </a:schemeClr>
              </a:solidFill>
              <a:latin typeface="+mn-ea"/>
              <a:sym typeface="+mn-ea"/>
            </a:endParaRPr>
          </a:p>
        </p:txBody>
      </p:sp>
      <p:sp>
        <p:nvSpPr>
          <p:cNvPr id="1050418"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0"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2"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推广和宣传：通过线上和线下的方式，提高社区的知名度和影响力，吸引更多的用户加入。</a:t>
            </a:r>
            <a:endParaRPr altLang="en-US" dirty="0" sz="1200" lang="zh-CN" spc="150">
              <a:solidFill>
                <a:schemeClr val="tx1">
                  <a:lumMod val="85000"/>
                  <a:lumOff val="15000"/>
                </a:schemeClr>
              </a:solidFill>
              <a:latin typeface="+mn-ea"/>
              <a:sym typeface="+mn-ea"/>
            </a:endParaRPr>
          </a:p>
        </p:txBody>
      </p:sp>
      <p:sp>
        <p:nvSpPr>
          <p:cNvPr id="1050424"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6"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8"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数据分析与优化：通过对用户行为、内容质量等方面的数据分析，不断优化运营策略，提高社区的用户体验和满意度。</a:t>
            </a:r>
            <a:endParaRPr altLang="en-US" dirty="0" sz="1200" lang="zh-CN" spc="150">
              <a:solidFill>
                <a:schemeClr val="tx1">
                  <a:lumMod val="85000"/>
                  <a:lumOff val="15000"/>
                </a:schemeClr>
              </a:solidFill>
              <a:latin typeface="+mn-ea"/>
              <a:sym typeface="+mn-ea"/>
            </a:endParaRPr>
          </a:p>
        </p:txBody>
      </p:sp>
      <p:sp>
        <p:nvSpPr>
          <p:cNvPr id="1050430"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32"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490" name="标题 1"/>
          <p:cNvSpPr>
            <a:spLocks noGrp="1"/>
          </p:cNvSpPr>
          <p:nvPr>
            <p:ph type="title" idx="3"/>
          </p:nvPr>
        </p:nvSpPr>
        <p:spPr/>
        <p:txBody>
          <a:bodyPr>
            <a:normAutofit fontScale="93750"/>
          </a:bodyPr>
          <a:p>
            <a:r>
              <a:rPr altLang="en-US" lang="zh-CN"/>
              <a:t>互动学习社区的管理策略</a:t>
            </a:r>
            <a:endParaRPr altLang="en-US" lang="zh-CN"/>
          </a:p>
        </p:txBody>
      </p:sp>
      <p:sp>
        <p:nvSpPr>
          <p:cNvPr id="1050492" name="矩形 15"/>
          <p:cNvSpPr/>
          <p:nvPr>
            <p:custDataLst>
              <p:tags r:id="rId1"/>
            </p:custDataLst>
          </p:nvPr>
        </p:nvSpPr>
        <p:spPr>
          <a:xfrm>
            <a:off x="2569393" y="1390061"/>
            <a:ext cx="7049999" cy="517230"/>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制定管理规范：明确社区规则、用户行为准则等</a:t>
            </a:r>
            <a:endParaRPr altLang="en-US" dirty="0" sz="1200" lang="zh-CN" spc="150">
              <a:solidFill>
                <a:schemeClr val="tx1">
                  <a:lumMod val="85000"/>
                  <a:lumOff val="15000"/>
                </a:schemeClr>
              </a:solidFill>
              <a:latin typeface="+mn-ea"/>
              <a:sym typeface="+mn-ea"/>
            </a:endParaRPr>
          </a:p>
        </p:txBody>
      </p:sp>
      <p:sp>
        <p:nvSpPr>
          <p:cNvPr id="1050494" name="任意多边形 17"/>
          <p:cNvSpPr/>
          <p:nvPr>
            <p:custDataLst>
              <p:tags r:id="rId2"/>
            </p:custDataLst>
          </p:nvPr>
        </p:nvSpPr>
        <p:spPr>
          <a:xfrm flipV="1">
            <a:off x="2494160" y="1319530"/>
            <a:ext cx="1260943" cy="23745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96" name="任意多边形 18"/>
          <p:cNvSpPr/>
          <p:nvPr>
            <p:custDataLst>
              <p:tags r:id="rId3"/>
            </p:custDataLst>
          </p:nvPr>
        </p:nvSpPr>
        <p:spPr>
          <a:xfrm flipH="1">
            <a:off x="8431331" y="1740367"/>
            <a:ext cx="1260943" cy="23745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98" name="矩形 27"/>
          <p:cNvSpPr/>
          <p:nvPr>
            <p:custDataLst>
              <p:tags r:id="rId4"/>
            </p:custDataLst>
          </p:nvPr>
        </p:nvSpPr>
        <p:spPr>
          <a:xfrm>
            <a:off x="2569393" y="2458219"/>
            <a:ext cx="7049999" cy="517230"/>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建立管理团队：负责社区的日常运营、维护和推广</a:t>
            </a:r>
            <a:endParaRPr altLang="en-US" dirty="0" sz="1200" lang="zh-CN" spc="150">
              <a:solidFill>
                <a:schemeClr val="tx1">
                  <a:lumMod val="85000"/>
                  <a:lumOff val="15000"/>
                </a:schemeClr>
              </a:solidFill>
              <a:latin typeface="+mn-ea"/>
              <a:sym typeface="+mn-ea"/>
            </a:endParaRPr>
          </a:p>
        </p:txBody>
      </p:sp>
      <p:sp>
        <p:nvSpPr>
          <p:cNvPr id="1050500" name="任意多边形 29"/>
          <p:cNvSpPr/>
          <p:nvPr>
            <p:custDataLst>
              <p:tags r:id="rId5"/>
            </p:custDataLst>
          </p:nvPr>
        </p:nvSpPr>
        <p:spPr>
          <a:xfrm flipV="1">
            <a:off x="2494160" y="2387688"/>
            <a:ext cx="1260943" cy="23745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02" name="任意多边形 30"/>
          <p:cNvSpPr/>
          <p:nvPr>
            <p:custDataLst>
              <p:tags r:id="rId6"/>
            </p:custDataLst>
          </p:nvPr>
        </p:nvSpPr>
        <p:spPr>
          <a:xfrm flipH="1">
            <a:off x="8431331" y="2808525"/>
            <a:ext cx="1260943" cy="23745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04" name="矩形 5"/>
          <p:cNvSpPr/>
          <p:nvPr>
            <p:custDataLst>
              <p:tags r:id="rId7"/>
            </p:custDataLst>
          </p:nvPr>
        </p:nvSpPr>
        <p:spPr>
          <a:xfrm>
            <a:off x="2569393" y="3526377"/>
            <a:ext cx="7049999" cy="517230"/>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建立激励机制：通过积分、荣誉等手段激励用户积极参与互动学习</a:t>
            </a:r>
            <a:endParaRPr altLang="en-US" dirty="0" sz="1200" lang="zh-CN" spc="150">
              <a:solidFill>
                <a:schemeClr val="tx1">
                  <a:lumMod val="85000"/>
                  <a:lumOff val="15000"/>
                </a:schemeClr>
              </a:solidFill>
              <a:latin typeface="+mn-ea"/>
              <a:sym typeface="+mn-ea"/>
            </a:endParaRPr>
          </a:p>
        </p:txBody>
      </p:sp>
      <p:sp>
        <p:nvSpPr>
          <p:cNvPr id="1050506" name="任意多边形 7"/>
          <p:cNvSpPr/>
          <p:nvPr>
            <p:custDataLst>
              <p:tags r:id="rId8"/>
            </p:custDataLst>
          </p:nvPr>
        </p:nvSpPr>
        <p:spPr>
          <a:xfrm flipV="1">
            <a:off x="2494160" y="3455846"/>
            <a:ext cx="1260943" cy="23745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08" name="任意多边形 8"/>
          <p:cNvSpPr/>
          <p:nvPr>
            <p:custDataLst>
              <p:tags r:id="rId9"/>
            </p:custDataLst>
          </p:nvPr>
        </p:nvSpPr>
        <p:spPr>
          <a:xfrm flipH="1">
            <a:off x="8431331" y="3876683"/>
            <a:ext cx="1260943" cy="23745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10" name="矩形 10"/>
          <p:cNvSpPr/>
          <p:nvPr>
            <p:custDataLst>
              <p:tags r:id="rId10"/>
            </p:custDataLst>
          </p:nvPr>
        </p:nvSpPr>
        <p:spPr>
          <a:xfrm>
            <a:off x="2569393" y="4594535"/>
            <a:ext cx="7049999" cy="517230"/>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加强内容审核：确保社区内信息的合法性和安全性</a:t>
            </a:r>
            <a:endParaRPr altLang="en-US" dirty="0" sz="1200" lang="zh-CN" spc="150">
              <a:solidFill>
                <a:schemeClr val="tx1">
                  <a:lumMod val="85000"/>
                  <a:lumOff val="15000"/>
                </a:schemeClr>
              </a:solidFill>
              <a:latin typeface="+mn-ea"/>
              <a:sym typeface="+mn-ea"/>
            </a:endParaRPr>
          </a:p>
        </p:txBody>
      </p:sp>
      <p:sp>
        <p:nvSpPr>
          <p:cNvPr id="1050512" name="任意多边形 12"/>
          <p:cNvSpPr/>
          <p:nvPr>
            <p:custDataLst>
              <p:tags r:id="rId11"/>
            </p:custDataLst>
          </p:nvPr>
        </p:nvSpPr>
        <p:spPr>
          <a:xfrm flipV="1">
            <a:off x="2494160" y="4524004"/>
            <a:ext cx="1260943" cy="23745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14" name="任意多边形 13"/>
          <p:cNvSpPr/>
          <p:nvPr>
            <p:custDataLst>
              <p:tags r:id="rId12"/>
            </p:custDataLst>
          </p:nvPr>
        </p:nvSpPr>
        <p:spPr>
          <a:xfrm flipH="1">
            <a:off x="8431331" y="4944841"/>
            <a:ext cx="1260943" cy="23745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16" name="矩形 19"/>
          <p:cNvSpPr/>
          <p:nvPr>
            <p:custDataLst>
              <p:tags r:id="rId13"/>
            </p:custDataLst>
          </p:nvPr>
        </p:nvSpPr>
        <p:spPr>
          <a:xfrm>
            <a:off x="2569393" y="5662693"/>
            <a:ext cx="7049999" cy="517230"/>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定期评估与调整：根据用户反馈和社区发展情况，及时调整管理策略</a:t>
            </a:r>
            <a:endParaRPr altLang="en-US" dirty="0" sz="1200" lang="zh-CN" spc="150">
              <a:solidFill>
                <a:schemeClr val="tx1">
                  <a:lumMod val="85000"/>
                  <a:lumOff val="15000"/>
                </a:schemeClr>
              </a:solidFill>
              <a:latin typeface="+mn-ea"/>
              <a:sym typeface="+mn-ea"/>
            </a:endParaRPr>
          </a:p>
        </p:txBody>
      </p:sp>
      <p:sp>
        <p:nvSpPr>
          <p:cNvPr id="1050518" name="任意多边形 21"/>
          <p:cNvSpPr/>
          <p:nvPr>
            <p:custDataLst>
              <p:tags r:id="rId14"/>
            </p:custDataLst>
          </p:nvPr>
        </p:nvSpPr>
        <p:spPr>
          <a:xfrm flipV="1">
            <a:off x="2494160" y="5592161"/>
            <a:ext cx="1260943" cy="23745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20" name="任意多边形 22"/>
          <p:cNvSpPr/>
          <p:nvPr>
            <p:custDataLst>
              <p:tags r:id="rId15"/>
            </p:custDataLst>
          </p:nvPr>
        </p:nvSpPr>
        <p:spPr>
          <a:xfrm flipH="1">
            <a:off x="8431331" y="6012998"/>
            <a:ext cx="1260943" cy="23745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578" name="标题 1"/>
          <p:cNvSpPr>
            <a:spLocks noGrp="1"/>
          </p:cNvSpPr>
          <p:nvPr>
            <p:ph type="title" idx="3"/>
          </p:nvPr>
        </p:nvSpPr>
        <p:spPr/>
        <p:txBody>
          <a:bodyPr>
            <a:normAutofit fontScale="93750"/>
          </a:bodyPr>
          <a:p>
            <a:r>
              <a:rPr altLang="en-US" lang="zh-CN"/>
              <a:t>互动学习社区的评估与改进</a:t>
            </a:r>
            <a:endParaRPr altLang="en-US" lang="zh-CN"/>
          </a:p>
        </p:txBody>
      </p:sp>
      <p:sp>
        <p:nvSpPr>
          <p:cNvPr id="1050580"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82"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评估指标：参与度、活跃度、满意度等</a:t>
            </a:r>
            <a:endParaRPr altLang="en-US" dirty="0" sz="2000" lang="zh-CN" spc="150">
              <a:solidFill>
                <a:schemeClr val="tx1">
                  <a:lumMod val="75000"/>
                  <a:lumOff val="25000"/>
                </a:schemeClr>
              </a:solidFill>
              <a:latin typeface="+mn-ea"/>
              <a:sym typeface="+mn-ea"/>
            </a:endParaRPr>
          </a:p>
        </p:txBody>
      </p:sp>
      <p:sp>
        <p:nvSpPr>
          <p:cNvPr id="1050584"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86"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88"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数据收集与分析：通过问卷调查、用户反馈等方式收集数据</a:t>
            </a:r>
            <a:endParaRPr altLang="en-US" dirty="0" sz="2000" lang="zh-CN" spc="150">
              <a:solidFill>
                <a:schemeClr val="tx1">
                  <a:lumMod val="75000"/>
                  <a:lumOff val="25000"/>
                </a:schemeClr>
              </a:solidFill>
              <a:latin typeface="+mn-ea"/>
              <a:sym typeface="+mn-ea"/>
            </a:endParaRPr>
          </a:p>
        </p:txBody>
      </p:sp>
      <p:sp>
        <p:nvSpPr>
          <p:cNvPr id="1050590"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92"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94"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问题诊断与改进：针对评估结果，分析问题并提出改进措施</a:t>
            </a:r>
            <a:endParaRPr altLang="en-US" dirty="0" sz="2000" lang="zh-CN" spc="150">
              <a:solidFill>
                <a:schemeClr val="tx1">
                  <a:lumMod val="75000"/>
                  <a:lumOff val="25000"/>
                </a:schemeClr>
              </a:solidFill>
              <a:latin typeface="+mn-ea"/>
              <a:sym typeface="+mn-ea"/>
            </a:endParaRPr>
          </a:p>
        </p:txBody>
      </p:sp>
      <p:sp>
        <p:nvSpPr>
          <p:cNvPr id="1050596"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98"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00"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持续优化与迭代：根据评估结果和改进措施，不断优化和迭代互动学习社区</a:t>
            </a:r>
            <a:endParaRPr altLang="en-US" dirty="0" sz="2000" lang="zh-CN" spc="150">
              <a:solidFill>
                <a:schemeClr val="tx1">
                  <a:lumMod val="75000"/>
                  <a:lumOff val="25000"/>
                </a:schemeClr>
              </a:solidFill>
              <a:latin typeface="+mn-ea"/>
              <a:sym typeface="+mn-ea"/>
            </a:endParaRPr>
          </a:p>
        </p:txBody>
      </p:sp>
      <p:sp>
        <p:nvSpPr>
          <p:cNvPr id="1050602"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660"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662" name="标题 14"/>
          <p:cNvSpPr>
            <a:spLocks noGrp="1"/>
          </p:cNvSpPr>
          <p:nvPr>
            <p:ph type="title" idx="4"/>
            <p:custDataLst>
              <p:tags r:id="rId2"/>
            </p:custDataLst>
          </p:nvPr>
        </p:nvSpPr>
        <p:spPr/>
        <p:txBody>
          <a:bodyPr>
            <a:normAutofit fontScale="90000"/>
          </a:bodyPr>
          <a:p>
            <a:r>
              <a:rPr altLang="en-US" dirty="0" lang="zh-CN"/>
              <a:t>数字校园中互动学习社区的案例分析</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88" name="标题 1"/>
          <p:cNvSpPr>
            <a:spLocks noGrp="1"/>
          </p:cNvSpPr>
          <p:nvPr>
            <p:ph type="title" idx="3"/>
          </p:nvPr>
        </p:nvSpPr>
        <p:spPr/>
        <p:txBody>
          <a:bodyPr>
            <a:normAutofit fontScale="93750"/>
          </a:bodyPr>
          <a:p>
            <a:r>
              <a:rPr altLang="en-US" lang="zh-CN"/>
              <a:t>成功案例介绍与分析</a:t>
            </a:r>
            <a:endParaRPr altLang="en-US" lang="zh-CN"/>
          </a:p>
        </p:txBody>
      </p:sp>
      <p:sp>
        <p:nvSpPr>
          <p:cNvPr id="1050790" name="内容占位符 2"/>
          <p:cNvSpPr>
            <a:spLocks noGrp="1"/>
          </p:cNvSpPr>
          <p:nvPr>
            <p:ph idx="2"/>
          </p:nvPr>
        </p:nvSpPr>
        <p:spPr/>
        <p:txBody>
          <a:bodyPr>
            <a:normAutofit fontScale="63750" lnSpcReduction="10000"/>
          </a:bodyPr>
          <a:p>
            <a:r>
              <a:rPr altLang="en-US" lang="zh-CN"/>
              <a:t>案例一：某中学的数字化教学平台  * 介绍该中学如何利用数字化教学平台实现互动教学，提高学生学习兴趣和成绩。 * 分析数字化教学平台在促进师生互动、提高教学效果方面的作用。</a:t>
            </a:r>
            <a:endParaRPr altLang="en-US" lang="zh-CN"/>
          </a:p>
          <a:p>
            <a:pPr lvl="1"/>
            <a:r>
              <a:rPr altLang="en-US" lang="zh-CN"/>
              <a:t>* 介绍该中学如何利用数字化教学平台实现互动教学，提高学生学习兴趣和成绩。</a:t>
            </a:r>
            <a:endParaRPr altLang="en-US" lang="zh-CN"/>
          </a:p>
          <a:p>
            <a:pPr lvl="1"/>
            <a:r>
              <a:rPr altLang="en-US" lang="zh-CN"/>
              <a:t>* 分析数字化教学平台在促进师生互动、提高教学效果方面的作用。</a:t>
            </a:r>
            <a:endParaRPr altLang="en-US" lang="zh-CN"/>
          </a:p>
          <a:p>
            <a:r>
              <a:rPr altLang="en-US" lang="zh-CN"/>
              <a:t>案例二：某大学的在线课程平台  * 介绍该大学如何通过在线课程平台开展大规模开放在线课程（MOOC），实现优质教育资源共享。 * 分析在线课程平台在推动教育公平、提高教育质量方面的作用。</a:t>
            </a:r>
            <a:endParaRPr altLang="en-US" lang="zh-CN"/>
          </a:p>
          <a:p>
            <a:pPr lvl="1"/>
            <a:r>
              <a:rPr altLang="en-US" lang="zh-CN"/>
              <a:t>* 介绍该大学如何通过在线课程平台开展大规模开放在线课程（MOOC），实现优质教育资源共享。</a:t>
            </a:r>
            <a:endParaRPr altLang="en-US" lang="zh-CN"/>
          </a:p>
          <a:p>
            <a:pPr lvl="1"/>
            <a:r>
              <a:rPr altLang="en-US" lang="zh-CN"/>
              <a:t>* 分析在线课程平台在推动教育公平、提高教育质量方面的作用。</a:t>
            </a:r>
            <a:endParaRPr altLang="en-US" lang="zh-CN"/>
          </a:p>
          <a:p>
            <a:r>
              <a:rPr altLang="en-US" lang="zh-CN"/>
              <a:t>案例三：某小学的数字化校园管理系统  * 介绍该小学如何利用数字化校园管理系统实现学校管理、教学管理的数字化和智能化。 * 分析数字化校园管理系统在提高学校管理效率、促进家校合作方面的作用。</a:t>
            </a:r>
            <a:endParaRPr altLang="en-US" lang="zh-CN"/>
          </a:p>
          <a:p>
            <a:pPr lvl="1"/>
            <a:r>
              <a:rPr altLang="en-US" lang="zh-CN"/>
              <a:t>* 介绍该小学如何利用数字化校园管理系统实现学校管理、教学管理的数字化和智能化。</a:t>
            </a:r>
            <a:endParaRPr altLang="en-US" lang="zh-CN"/>
          </a:p>
          <a:p>
            <a:pPr lvl="1"/>
            <a:r>
              <a:rPr altLang="en-US" lang="zh-CN"/>
              <a:t>* 分析数字化校园管理系统在提高学校管理效率、促进家校合作方面的作用。</a:t>
            </a:r>
            <a:endParaRPr altLang="en-US" lang="zh-CN"/>
          </a:p>
          <a:p>
            <a:r>
              <a:rPr altLang="en-US" lang="zh-CN"/>
              <a:t>案例四：某培训机构的数字化学习社区  * 介绍该培训机构如何通过数字化学习社区为学员提供个性化、互动化的学习体验。 * 分析数字化学习社区在提高学员学习效果、增强学员学习动力方面的作用。</a:t>
            </a:r>
            <a:endParaRPr altLang="en-US" lang="zh-CN"/>
          </a:p>
          <a:p>
            <a:pPr lvl="1"/>
            <a:r>
              <a:rPr altLang="en-US" lang="zh-CN"/>
              <a:t>* 介绍该培训机构如何通过数字化学习社区为学员提供个性化、互动化的学习体验。</a:t>
            </a:r>
            <a:endParaRPr altLang="en-US" lang="zh-CN"/>
          </a:p>
          <a:p>
            <a:pPr lvl="1"/>
            <a:r>
              <a:rPr altLang="en-US" lang="zh-CN"/>
              <a:t>* 分析数字化学习社区在提高学员学习效果、增强学员学习动力方面的作用。</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848" name="标题 1"/>
          <p:cNvSpPr>
            <a:spLocks noGrp="1"/>
          </p:cNvSpPr>
          <p:nvPr>
            <p:ph type="title" idx="3"/>
          </p:nvPr>
        </p:nvSpPr>
        <p:spPr/>
        <p:txBody>
          <a:bodyPr>
            <a:normAutofit fontScale="93750"/>
          </a:bodyPr>
          <a:p>
            <a:r>
              <a:rPr altLang="en-US" lang="zh-CN"/>
              <a:t>失败案例的教训与反思</a:t>
            </a:r>
            <a:endParaRPr altLang="en-US" lang="zh-CN"/>
          </a:p>
        </p:txBody>
      </p:sp>
      <p:sp>
        <p:nvSpPr>
          <p:cNvPr id="1050850"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案例介绍：具体描述失败的数字校园互动学习社区案例</a:t>
            </a:r>
            <a:endParaRPr altLang="en-US" dirty="0" sz="1200" lang="zh-CN" spc="150">
              <a:solidFill>
                <a:schemeClr val="tx1">
                  <a:lumMod val="65000"/>
                  <a:lumOff val="35000"/>
                </a:schemeClr>
              </a:solidFill>
              <a:latin typeface="+mn-ea"/>
              <a:sym typeface="+mn-ea"/>
            </a:endParaRPr>
          </a:p>
        </p:txBody>
      </p:sp>
      <p:sp>
        <p:nvSpPr>
          <p:cNvPr id="1050852"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失败原因分析：分析导致失败的主要原因，如技术问题、设计缺陷、管理问题等</a:t>
            </a:r>
            <a:endParaRPr altLang="en-US" dirty="0" sz="1200" lang="zh-CN" spc="150">
              <a:solidFill>
                <a:schemeClr val="tx1">
                  <a:lumMod val="65000"/>
                  <a:lumOff val="35000"/>
                </a:schemeClr>
              </a:solidFill>
              <a:latin typeface="+mn-ea"/>
              <a:sym typeface="+mn-ea"/>
            </a:endParaRPr>
          </a:p>
        </p:txBody>
      </p:sp>
      <p:sp>
        <p:nvSpPr>
          <p:cNvPr id="1050854"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教训总结：从失败案例中总结出的教训，如应重视用户体验、加强技术支持、优化学习资源等</a:t>
            </a:r>
            <a:endParaRPr altLang="en-US" dirty="0" sz="1200" lang="zh-CN" spc="150">
              <a:solidFill>
                <a:schemeClr val="tx1">
                  <a:lumMod val="65000"/>
                  <a:lumOff val="35000"/>
                </a:schemeClr>
              </a:solidFill>
              <a:latin typeface="+mn-ea"/>
              <a:sym typeface="+mn-ea"/>
            </a:endParaRPr>
          </a:p>
        </p:txBody>
      </p:sp>
      <p:sp>
        <p:nvSpPr>
          <p:cNvPr id="1050856"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反思与改进：针对失败原因，提出改进措施和建议，以避免类似失败再次发生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914" name="标题 1"/>
          <p:cNvSpPr>
            <a:spLocks noGrp="1"/>
          </p:cNvSpPr>
          <p:nvPr>
            <p:ph type="title" idx="3"/>
          </p:nvPr>
        </p:nvSpPr>
        <p:spPr/>
        <p:txBody>
          <a:bodyPr>
            <a:normAutofit fontScale="93750"/>
          </a:bodyPr>
          <a:p>
            <a:r>
              <a:rPr altLang="en-US" lang="zh-CN"/>
              <a:t>案例对比与启示</a:t>
            </a:r>
            <a:endParaRPr altLang="en-US" lang="zh-CN"/>
          </a:p>
        </p:txBody>
      </p:sp>
      <p:sp>
        <p:nvSpPr>
          <p:cNvPr id="1050916"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18"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20"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22"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24"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26"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28"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30"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32"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34"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36"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938"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40"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42"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44"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46"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48"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50"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52"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案例一：某高校数字校园建设实践</a:t>
            </a:r>
            <a:endParaRPr altLang="en-US" dirty="0" sz="1200" lang="zh-CN" spc="150">
              <a:solidFill>
                <a:schemeClr val="tx1">
                  <a:lumMod val="65000"/>
                  <a:lumOff val="35000"/>
                </a:schemeClr>
              </a:solidFill>
              <a:latin typeface="+mn-ea"/>
              <a:sym typeface="+mn-ea"/>
            </a:endParaRPr>
          </a:p>
        </p:txBody>
      </p:sp>
      <p:sp>
        <p:nvSpPr>
          <p:cNvPr id="1050954"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启示：总结数字校园中互动学习社区建设的成功经验与不足之处</a:t>
            </a:r>
            <a:endParaRPr altLang="en-US" dirty="0" sz="1200" lang="zh-CN" spc="150">
              <a:solidFill>
                <a:schemeClr val="tx1">
                  <a:lumMod val="65000"/>
                  <a:lumOff val="35000"/>
                </a:schemeClr>
              </a:solidFill>
              <a:latin typeface="+mn-ea"/>
              <a:sym typeface="+mn-ea"/>
            </a:endParaRPr>
          </a:p>
        </p:txBody>
      </p:sp>
      <p:sp>
        <p:nvSpPr>
          <p:cNvPr id="1050956" name="正文"/>
          <p:cNvSpPr txBox="1"/>
          <p:nvPr>
            <p:custDataLst>
              <p:tags r:id="rId28"/>
            </p:custDataLst>
          </p:nvPr>
        </p:nvSpPr>
        <p:spPr>
          <a:xfrm>
            <a:off x="7063330" y="158021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案例对比：分析两个案例的异同点</a:t>
            </a:r>
            <a:endParaRPr altLang="en-US" dirty="0" sz="1200" lang="zh-CN" spc="150">
              <a:solidFill>
                <a:schemeClr val="tx1">
                  <a:lumMod val="65000"/>
                  <a:lumOff val="35000"/>
                </a:schemeClr>
              </a:solidFill>
              <a:latin typeface="+mn-ea"/>
              <a:sym typeface="+mn-ea"/>
            </a:endParaRPr>
          </a:p>
        </p:txBody>
      </p:sp>
      <p:sp>
        <p:nvSpPr>
          <p:cNvPr id="1050958" name="正文"/>
          <p:cNvSpPr txBox="1"/>
          <p:nvPr>
            <p:custDataLst>
              <p:tags r:id="rId29"/>
            </p:custDataLst>
          </p:nvPr>
        </p:nvSpPr>
        <p:spPr>
          <a:xfrm>
            <a:off x="2964336" y="158021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案例二：某中学互动学习社区建设实践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1016" name="文本占位符 4"/>
          <p:cNvSpPr>
            <a:spLocks noGrp="1"/>
          </p:cNvSpPr>
          <p:nvPr>
            <p:ph type="body" idx="5"/>
            <p:custDataLst>
              <p:tags r:id="rId1"/>
            </p:custDataLst>
          </p:nvPr>
        </p:nvSpPr>
        <p:spPr/>
        <p:txBody>
          <a:bodyPr>
            <a:normAutofit fontScale="93750" lnSpcReduction="20000"/>
          </a:bodyPr>
          <a:p>
            <a:r>
              <a:rPr altLang="en-US" lang="zh-CN"/>
              <a:t>PART 07</a:t>
            </a:r>
            <a:endParaRPr altLang="en-US" lang="zh-CN"/>
          </a:p>
        </p:txBody>
      </p:sp>
      <p:sp>
        <p:nvSpPr>
          <p:cNvPr id="1051018" name="标题 14"/>
          <p:cNvSpPr>
            <a:spLocks noGrp="1"/>
          </p:cNvSpPr>
          <p:nvPr>
            <p:ph type="title" idx="4"/>
            <p:custDataLst>
              <p:tags r:id="rId2"/>
            </p:custDataLst>
          </p:nvPr>
        </p:nvSpPr>
        <p:spPr/>
        <p:txBody>
          <a:bodyPr>
            <a:normAutofit fontScale="90000"/>
          </a:bodyPr>
          <a:p>
            <a:r>
              <a:rPr altLang="en-US" dirty="0" lang="zh-CN"/>
              <a:t>未来数字校园中互动学习社区的发展趋势与展望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144" name="标题 1"/>
          <p:cNvSpPr>
            <a:spLocks noGrp="1"/>
          </p:cNvSpPr>
          <p:nvPr>
            <p:ph type="title" idx="3"/>
          </p:nvPr>
        </p:nvSpPr>
        <p:spPr/>
        <p:txBody>
          <a:bodyPr>
            <a:normAutofit fontScale="93750"/>
          </a:bodyPr>
          <a:p>
            <a:r>
              <a:rPr altLang="en-US" lang="zh-CN"/>
              <a:t>技术创新对互动学习社区的影响</a:t>
            </a:r>
            <a:endParaRPr altLang="en-US" lang="zh-CN"/>
          </a:p>
        </p:txBody>
      </p:sp>
      <p:sp>
        <p:nvSpPr>
          <p:cNvPr id="105114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14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15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15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154"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大数据分析：精准分析学习需求，优化教学内容和方式</a:t>
            </a:r>
            <a:endParaRPr altLang="en-US" sz="1400" lang="zh-CN" spc="150">
              <a:solidFill>
                <a:schemeClr val="tx1"/>
              </a:solidFill>
              <a:effectLst/>
              <a:latin typeface="+mn-ea"/>
              <a:sym typeface="+mn-ea"/>
            </a:endParaRPr>
          </a:p>
        </p:txBody>
      </p:sp>
      <p:sp>
        <p:nvSpPr>
          <p:cNvPr id="1051156"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人工智能技术：提供个性化学习体验，提高学习效果</a:t>
            </a:r>
            <a:endParaRPr altLang="en-US" dirty="0" sz="1400" lang="zh-CN" spc="150">
              <a:solidFill>
                <a:schemeClr val="tx1"/>
              </a:solidFill>
              <a:effectLst/>
              <a:latin typeface="+mn-ea"/>
              <a:sym typeface="+mn-ea"/>
            </a:endParaRPr>
          </a:p>
        </p:txBody>
      </p:sp>
      <p:sp>
        <p:nvSpPr>
          <p:cNvPr id="1051158"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云计算技术：实现资源共享，提高学习资源利用效率</a:t>
            </a:r>
            <a:endParaRPr altLang="en-US" sz="1400" lang="zh-CN" spc="150">
              <a:solidFill>
                <a:schemeClr val="tx1"/>
              </a:solidFill>
              <a:effectLst/>
              <a:latin typeface="+mn-ea"/>
              <a:sym typeface="+mn-ea"/>
            </a:endParaRPr>
          </a:p>
        </p:txBody>
      </p:sp>
      <p:sp>
        <p:nvSpPr>
          <p:cNvPr id="1051160"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5G技术：提升在线学习体验，促进实时互动与交流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218" name="标题 1"/>
          <p:cNvSpPr>
            <a:spLocks noGrp="1"/>
          </p:cNvSpPr>
          <p:nvPr>
            <p:ph type="title" idx="3"/>
          </p:nvPr>
        </p:nvSpPr>
        <p:spPr/>
        <p:txBody>
          <a:bodyPr>
            <a:normAutofit fontScale="93750"/>
          </a:bodyPr>
          <a:p>
            <a:r>
              <a:rPr altLang="en-US" lang="zh-CN"/>
              <a:t>教育政策对互动学习社区的推动作用</a:t>
            </a:r>
            <a:endParaRPr altLang="en-US" lang="zh-CN"/>
          </a:p>
        </p:txBody>
      </p:sp>
      <p:sp>
        <p:nvSpPr>
          <p:cNvPr id="1051220"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222"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政策支持：政府出台相关政策，鼓励和支持数字校园建设，推动互动学习社区的发展。</a:t>
            </a:r>
            <a:endParaRPr altLang="en-US" dirty="0" sz="2000" lang="zh-CN" spc="150">
              <a:solidFill>
                <a:schemeClr val="tx1">
                  <a:lumMod val="75000"/>
                  <a:lumOff val="25000"/>
                </a:schemeClr>
              </a:solidFill>
              <a:latin typeface="+mn-ea"/>
              <a:sym typeface="+mn-ea"/>
            </a:endParaRPr>
          </a:p>
        </p:txBody>
      </p:sp>
      <p:sp>
        <p:nvSpPr>
          <p:cNvPr id="1051224"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226"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228"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资金投入：政府加大对数字校园建设的资金投入，为互动学习社区的发展提供有力保障。</a:t>
            </a:r>
            <a:endParaRPr altLang="en-US" dirty="0" sz="2000" lang="zh-CN" spc="150">
              <a:solidFill>
                <a:schemeClr val="tx1">
                  <a:lumMod val="75000"/>
                  <a:lumOff val="25000"/>
                </a:schemeClr>
              </a:solidFill>
              <a:latin typeface="+mn-ea"/>
              <a:sym typeface="+mn-ea"/>
            </a:endParaRPr>
          </a:p>
        </p:txBody>
      </p:sp>
      <p:sp>
        <p:nvSpPr>
          <p:cNvPr id="1051230"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232"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234"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资源整合：政府通过整合教育资源，推动学校、企业、社会等多方合作，共同推动互动学习社区的建设。</a:t>
            </a:r>
            <a:endParaRPr altLang="en-US" dirty="0" sz="2000" lang="zh-CN" spc="150">
              <a:solidFill>
                <a:schemeClr val="tx1">
                  <a:lumMod val="75000"/>
                  <a:lumOff val="25000"/>
                </a:schemeClr>
              </a:solidFill>
              <a:latin typeface="+mn-ea"/>
              <a:sym typeface="+mn-ea"/>
            </a:endParaRPr>
          </a:p>
        </p:txBody>
      </p:sp>
      <p:sp>
        <p:nvSpPr>
          <p:cNvPr id="1051236"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238"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240"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创新引领：政府鼓励教育创新，推动互动学习社区在教育模式、教学方法等方面的创新，提高教育质量。</a:t>
            </a:r>
            <a:endParaRPr altLang="en-US" dirty="0" sz="2000" lang="zh-CN" spc="150">
              <a:solidFill>
                <a:schemeClr val="tx1">
                  <a:lumMod val="75000"/>
                  <a:lumOff val="25000"/>
                </a:schemeClr>
              </a:solidFill>
              <a:latin typeface="+mn-ea"/>
              <a:sym typeface="+mn-ea"/>
            </a:endParaRPr>
          </a:p>
        </p:txBody>
      </p:sp>
      <p:sp>
        <p:nvSpPr>
          <p:cNvPr id="1051242"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300" name="标题 1"/>
          <p:cNvSpPr>
            <a:spLocks noGrp="1"/>
          </p:cNvSpPr>
          <p:nvPr>
            <p:ph type="title" idx="3"/>
          </p:nvPr>
        </p:nvSpPr>
        <p:spPr/>
        <p:txBody>
          <a:bodyPr>
            <a:normAutofit fontScale="93750"/>
          </a:bodyPr>
          <a:p>
            <a:r>
              <a:rPr altLang="en-US" lang="zh-CN"/>
              <a:t>未来数字校园中互动学习社区的发展趋势与展望</a:t>
            </a:r>
            <a:endParaRPr altLang="en-US" lang="zh-CN"/>
          </a:p>
        </p:txBody>
      </p:sp>
      <p:sp>
        <p:nvSpPr>
          <p:cNvPr id="1051302" name="图形"/>
          <p:cNvSpPr/>
          <p:nvPr>
            <p:custDataLst>
              <p:tags r:id="rId1"/>
            </p:custDataLst>
          </p:nvPr>
        </p:nvSpPr>
        <p:spPr>
          <a:xfrm>
            <a:off x="608330" y="1363345"/>
            <a:ext cx="10969200" cy="71689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sz="1400" lang="zh-CN">
              <a:latin typeface="+mj-ea"/>
              <a:ea typeface="+mj-ea"/>
              <a:sym typeface="+mn-lt"/>
            </a:endParaRPr>
          </a:p>
        </p:txBody>
      </p:sp>
      <p:sp>
        <p:nvSpPr>
          <p:cNvPr id="1051304" name="任意多边形 18"/>
          <p:cNvSpPr/>
          <p:nvPr>
            <p:custDataLst>
              <p:tags r:id="rId2"/>
            </p:custDataLst>
          </p:nvPr>
        </p:nvSpPr>
        <p:spPr>
          <a:xfrm>
            <a:off x="10912475" y="1363345"/>
            <a:ext cx="664743" cy="693713"/>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sz="1400" lang="zh-CN">
              <a:solidFill>
                <a:schemeClr val="tx1"/>
              </a:solidFill>
            </a:endParaRPr>
          </a:p>
        </p:txBody>
      </p:sp>
      <p:sp>
        <p:nvSpPr>
          <p:cNvPr id="1051306" name="标题"/>
          <p:cNvSpPr txBox="1"/>
          <p:nvPr>
            <p:custDataLst>
              <p:tags r:id="rId3"/>
            </p:custDataLst>
          </p:nvPr>
        </p:nvSpPr>
        <p:spPr>
          <a:xfrm>
            <a:off x="629285" y="1413510"/>
            <a:ext cx="894599" cy="616283"/>
          </a:xfrm>
          <a:prstGeom prst="rect"/>
          <a:noFill/>
        </p:spPr>
        <p:txBody>
          <a:bodyPr anchor="ctr" bIns="0" lIns="90000" rIns="90000" rtlCol="0" tIns="46800" wrap="square">
            <a:normAutofit fontScale="90000" lnSpcReduction="2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1308" name="正文"/>
          <p:cNvSpPr txBox="1"/>
          <p:nvPr>
            <p:custDataLst>
              <p:tags r:id="rId4"/>
            </p:custDataLst>
          </p:nvPr>
        </p:nvSpPr>
        <p:spPr>
          <a:xfrm>
            <a:off x="1583690" y="1413510"/>
            <a:ext cx="9978609" cy="616810"/>
          </a:xfrm>
          <a:prstGeom prst="rect"/>
          <a:noFill/>
        </p:spPr>
        <p:txBody>
          <a:bodyPr anchor="ctr" anchorCtr="0" bIns="46800" lIns="90000" rIns="90000" rtlCol="0" tIns="46800" wrap="square">
            <a:normAutofit fontScale="87500" lnSpcReduction="10000"/>
          </a:bodyPr>
          <a:p>
            <a:pPr>
              <a:lnSpc>
                <a:spcPct val="100000"/>
              </a:lnSpc>
              <a:spcAft>
                <a:spcPts val="1000"/>
              </a:spcAft>
            </a:pPr>
            <a:r>
              <a:rPr altLang="en-US" dirty="0" sz="1600" lang="zh-CN">
                <a:solidFill>
                  <a:schemeClr val="tx1">
                    <a:lumMod val="65000"/>
                    <a:lumOff val="35000"/>
                  </a:schemeClr>
                </a:solidFill>
                <a:latin typeface="+中文正文" charset="0"/>
              </a:rPr>
              <a:t>互动学习社区的普及与推广：随着数字化技术的不断发展，互动学习社区将成为未来数字校园的重要组成部分，将更加普及和推广。</a:t>
            </a:r>
            <a:endParaRPr altLang="en-US" dirty="0" sz="1600" lang="zh-CN">
              <a:solidFill>
                <a:schemeClr val="tx1">
                  <a:lumMod val="65000"/>
                  <a:lumOff val="35000"/>
                </a:schemeClr>
              </a:solidFill>
              <a:latin typeface="+中文正文" charset="0"/>
            </a:endParaRPr>
          </a:p>
        </p:txBody>
      </p:sp>
      <p:sp>
        <p:nvSpPr>
          <p:cNvPr id="1051310" name="图形"/>
          <p:cNvSpPr/>
          <p:nvPr>
            <p:custDataLst>
              <p:tags r:id="rId5"/>
            </p:custDataLst>
          </p:nvPr>
        </p:nvSpPr>
        <p:spPr>
          <a:xfrm>
            <a:off x="608330" y="2188845"/>
            <a:ext cx="10969200" cy="71689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sz="1400" lang="zh-CN">
              <a:latin typeface="+mj-ea"/>
              <a:ea typeface="+mj-ea"/>
              <a:sym typeface="+mn-lt"/>
            </a:endParaRPr>
          </a:p>
        </p:txBody>
      </p:sp>
      <p:sp>
        <p:nvSpPr>
          <p:cNvPr id="1051312" name="任意多边形 22"/>
          <p:cNvSpPr/>
          <p:nvPr>
            <p:custDataLst>
              <p:tags r:id="rId6"/>
            </p:custDataLst>
          </p:nvPr>
        </p:nvSpPr>
        <p:spPr>
          <a:xfrm>
            <a:off x="10912475" y="2188845"/>
            <a:ext cx="664743" cy="693713"/>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sz="1400" lang="zh-CN">
              <a:solidFill>
                <a:schemeClr val="tx1"/>
              </a:solidFill>
            </a:endParaRPr>
          </a:p>
        </p:txBody>
      </p:sp>
      <p:sp>
        <p:nvSpPr>
          <p:cNvPr id="1051314" name="标题"/>
          <p:cNvSpPr txBox="1"/>
          <p:nvPr>
            <p:custDataLst>
              <p:tags r:id="rId7"/>
            </p:custDataLst>
          </p:nvPr>
        </p:nvSpPr>
        <p:spPr>
          <a:xfrm>
            <a:off x="629285" y="2238375"/>
            <a:ext cx="894599" cy="616283"/>
          </a:xfrm>
          <a:prstGeom prst="rect"/>
          <a:noFill/>
        </p:spPr>
        <p:txBody>
          <a:bodyPr anchor="ctr" bIns="0" lIns="90000" rIns="90000" rtlCol="0" tIns="46800" wrap="square">
            <a:normAutofit fontScale="90000" lnSpcReduction="2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1316" name="正文"/>
          <p:cNvSpPr txBox="1"/>
          <p:nvPr>
            <p:custDataLst>
              <p:tags r:id="rId8"/>
            </p:custDataLst>
          </p:nvPr>
        </p:nvSpPr>
        <p:spPr>
          <a:xfrm>
            <a:off x="1583690" y="2238375"/>
            <a:ext cx="9978609" cy="616810"/>
          </a:xfrm>
          <a:prstGeom prst="rect"/>
          <a:noFill/>
        </p:spPr>
        <p:txBody>
          <a:bodyPr anchor="ctr" anchorCtr="0" bIns="46800" lIns="90000" rIns="90000" rtlCol="0" tIns="46800" wrap="square">
            <a:normAutofit fontScale="87500" lnSpcReduction="10000"/>
          </a:bodyPr>
          <a:p>
            <a:pPr>
              <a:lnSpc>
                <a:spcPct val="100000"/>
              </a:lnSpc>
              <a:spcAft>
                <a:spcPts val="1000"/>
              </a:spcAft>
            </a:pPr>
            <a:r>
              <a:rPr altLang="en-US" dirty="0" sz="1600" lang="zh-CN">
                <a:solidFill>
                  <a:schemeClr val="tx1">
                    <a:lumMod val="65000"/>
                    <a:lumOff val="35000"/>
                  </a:schemeClr>
                </a:solidFill>
                <a:latin typeface="+中文正文" charset="0"/>
              </a:rPr>
              <a:t>多元化互动学习方式：未来数字校园中的互动学习社区将采用多种互动学习方式，如在线讨论、实时反馈、虚拟实验等，以满足不同学习者的需求。</a:t>
            </a:r>
            <a:endParaRPr altLang="en-US" dirty="0" sz="1600" lang="zh-CN">
              <a:solidFill>
                <a:schemeClr val="tx1">
                  <a:lumMod val="65000"/>
                  <a:lumOff val="35000"/>
                </a:schemeClr>
              </a:solidFill>
              <a:latin typeface="+中文正文" charset="0"/>
            </a:endParaRPr>
          </a:p>
        </p:txBody>
      </p:sp>
      <p:sp>
        <p:nvSpPr>
          <p:cNvPr id="1051318" name="图形"/>
          <p:cNvSpPr/>
          <p:nvPr>
            <p:custDataLst>
              <p:tags r:id="rId9"/>
            </p:custDataLst>
          </p:nvPr>
        </p:nvSpPr>
        <p:spPr>
          <a:xfrm>
            <a:off x="608330" y="3013710"/>
            <a:ext cx="10969200" cy="71689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sz="1400" lang="zh-CN">
              <a:latin typeface="+mj-ea"/>
              <a:ea typeface="+mj-ea"/>
              <a:sym typeface="+mn-lt"/>
            </a:endParaRPr>
          </a:p>
        </p:txBody>
      </p:sp>
      <p:sp>
        <p:nvSpPr>
          <p:cNvPr id="1051320" name="任意多边形 30"/>
          <p:cNvSpPr/>
          <p:nvPr>
            <p:custDataLst>
              <p:tags r:id="rId10"/>
            </p:custDataLst>
          </p:nvPr>
        </p:nvSpPr>
        <p:spPr>
          <a:xfrm>
            <a:off x="10912475" y="3013710"/>
            <a:ext cx="664743" cy="693713"/>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sz="1400" lang="zh-CN">
              <a:solidFill>
                <a:schemeClr val="tx1"/>
              </a:solidFill>
            </a:endParaRPr>
          </a:p>
        </p:txBody>
      </p:sp>
      <p:sp>
        <p:nvSpPr>
          <p:cNvPr id="1051322" name="标题"/>
          <p:cNvSpPr txBox="1"/>
          <p:nvPr>
            <p:custDataLst>
              <p:tags r:id="rId11"/>
            </p:custDataLst>
          </p:nvPr>
        </p:nvSpPr>
        <p:spPr>
          <a:xfrm>
            <a:off x="629285" y="3063875"/>
            <a:ext cx="894599" cy="616283"/>
          </a:xfrm>
          <a:prstGeom prst="rect"/>
          <a:noFill/>
        </p:spPr>
        <p:txBody>
          <a:bodyPr anchor="ctr" bIns="0" lIns="90000" rIns="90000" rtlCol="0" tIns="46800" wrap="square">
            <a:normAutofit fontScale="90000" lnSpcReduction="2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1324" name="正文"/>
          <p:cNvSpPr txBox="1"/>
          <p:nvPr>
            <p:custDataLst>
              <p:tags r:id="rId12"/>
            </p:custDataLst>
          </p:nvPr>
        </p:nvSpPr>
        <p:spPr>
          <a:xfrm>
            <a:off x="1583690" y="3063875"/>
            <a:ext cx="9978609" cy="616810"/>
          </a:xfrm>
          <a:prstGeom prst="rect"/>
          <a:noFill/>
        </p:spPr>
        <p:txBody>
          <a:bodyPr anchor="ctr" anchorCtr="0" bIns="46800" lIns="90000" rIns="90000" rtlCol="0" tIns="46800" wrap="square">
            <a:normAutofit fontScale="87500" lnSpcReduction="10000"/>
          </a:bodyPr>
          <a:p>
            <a:pPr>
              <a:lnSpc>
                <a:spcPct val="100000"/>
              </a:lnSpc>
              <a:spcAft>
                <a:spcPts val="1000"/>
              </a:spcAft>
            </a:pPr>
            <a:r>
              <a:rPr altLang="en-US" dirty="0" sz="1600" lang="zh-CN">
                <a:solidFill>
                  <a:schemeClr val="tx1">
                    <a:lumMod val="65000"/>
                    <a:lumOff val="35000"/>
                  </a:schemeClr>
                </a:solidFill>
                <a:latin typeface="+中文正文" charset="0"/>
              </a:rPr>
              <a:t>个性化学习体验：通过大数据分析和人工智能技术，未来数字校园中的互动学习社区将能够为每个学习者提供个性化的学习体验，提高学习效果。</a:t>
            </a:r>
            <a:endParaRPr altLang="en-US" dirty="0" sz="1600" lang="zh-CN">
              <a:solidFill>
                <a:schemeClr val="tx1">
                  <a:lumMod val="65000"/>
                  <a:lumOff val="35000"/>
                </a:schemeClr>
              </a:solidFill>
              <a:latin typeface="+中文正文" charset="0"/>
            </a:endParaRPr>
          </a:p>
        </p:txBody>
      </p:sp>
      <p:sp>
        <p:nvSpPr>
          <p:cNvPr id="1051326" name="图形"/>
          <p:cNvSpPr/>
          <p:nvPr>
            <p:custDataLst>
              <p:tags r:id="rId13"/>
            </p:custDataLst>
          </p:nvPr>
        </p:nvSpPr>
        <p:spPr>
          <a:xfrm>
            <a:off x="608330" y="3839210"/>
            <a:ext cx="10969200" cy="71689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sz="1400" lang="zh-CN">
              <a:latin typeface="+mj-ea"/>
              <a:ea typeface="+mj-ea"/>
              <a:sym typeface="+mn-lt"/>
            </a:endParaRPr>
          </a:p>
        </p:txBody>
      </p:sp>
      <p:sp>
        <p:nvSpPr>
          <p:cNvPr id="1051328" name="任意多边形 36"/>
          <p:cNvSpPr/>
          <p:nvPr>
            <p:custDataLst>
              <p:tags r:id="rId14"/>
            </p:custDataLst>
          </p:nvPr>
        </p:nvSpPr>
        <p:spPr>
          <a:xfrm>
            <a:off x="10912475" y="3839210"/>
            <a:ext cx="664743" cy="693713"/>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sz="1400" lang="zh-CN">
              <a:solidFill>
                <a:schemeClr val="tx1"/>
              </a:solidFill>
            </a:endParaRPr>
          </a:p>
        </p:txBody>
      </p:sp>
      <p:sp>
        <p:nvSpPr>
          <p:cNvPr id="1051330" name="标题"/>
          <p:cNvSpPr txBox="1"/>
          <p:nvPr>
            <p:custDataLst>
              <p:tags r:id="rId15"/>
            </p:custDataLst>
          </p:nvPr>
        </p:nvSpPr>
        <p:spPr>
          <a:xfrm>
            <a:off x="629285" y="3889375"/>
            <a:ext cx="894599" cy="616283"/>
          </a:xfrm>
          <a:prstGeom prst="rect"/>
          <a:noFill/>
        </p:spPr>
        <p:txBody>
          <a:bodyPr anchor="ctr" bIns="0" lIns="90000" rIns="90000" rtlCol="0" tIns="46800" wrap="square">
            <a:normAutofit fontScale="90000" lnSpcReduction="2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1332" name="正文"/>
          <p:cNvSpPr txBox="1"/>
          <p:nvPr>
            <p:custDataLst>
              <p:tags r:id="rId16"/>
            </p:custDataLst>
          </p:nvPr>
        </p:nvSpPr>
        <p:spPr>
          <a:xfrm>
            <a:off x="1583690" y="3889375"/>
            <a:ext cx="9978609" cy="616810"/>
          </a:xfrm>
          <a:prstGeom prst="rect"/>
          <a:noFill/>
        </p:spPr>
        <p:txBody>
          <a:bodyPr anchor="ctr" anchorCtr="0" bIns="46800" lIns="90000" rIns="90000" rtlCol="0" tIns="46800" wrap="square">
            <a:normAutofit fontScale="93750"/>
          </a:bodyPr>
          <a:p>
            <a:pPr>
              <a:lnSpc>
                <a:spcPct val="100000"/>
              </a:lnSpc>
              <a:spcAft>
                <a:spcPts val="1000"/>
              </a:spcAft>
            </a:pPr>
            <a:r>
              <a:rPr altLang="en-US" dirty="0" sz="1600" lang="zh-CN">
                <a:solidFill>
                  <a:schemeClr val="tx1">
                    <a:lumMod val="65000"/>
                    <a:lumOff val="35000"/>
                  </a:schemeClr>
                </a:solidFill>
                <a:latin typeface="+中文正文" charset="0"/>
              </a:rPr>
              <a:t>跨学科融合：未来数字校园中的互动学习社区将促进不同学科之间的融合，打破传统学科界限，培养跨学科人才。</a:t>
            </a:r>
            <a:endParaRPr altLang="en-US" dirty="0" sz="1600" lang="zh-CN">
              <a:solidFill>
                <a:schemeClr val="tx1">
                  <a:lumMod val="65000"/>
                  <a:lumOff val="35000"/>
                </a:schemeClr>
              </a:solidFill>
              <a:latin typeface="+中文正文" charset="0"/>
            </a:endParaRPr>
          </a:p>
        </p:txBody>
      </p:sp>
      <p:sp>
        <p:nvSpPr>
          <p:cNvPr id="1051334" name="图形"/>
          <p:cNvSpPr/>
          <p:nvPr>
            <p:custDataLst>
              <p:tags r:id="rId17"/>
            </p:custDataLst>
          </p:nvPr>
        </p:nvSpPr>
        <p:spPr>
          <a:xfrm>
            <a:off x="608330" y="4664710"/>
            <a:ext cx="10969200" cy="71689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sz="1400" lang="zh-CN">
              <a:latin typeface="+mj-ea"/>
              <a:ea typeface="+mj-ea"/>
              <a:sym typeface="+mn-lt"/>
            </a:endParaRPr>
          </a:p>
        </p:txBody>
      </p:sp>
      <p:sp>
        <p:nvSpPr>
          <p:cNvPr id="1051336" name="任意多边形 42"/>
          <p:cNvSpPr/>
          <p:nvPr>
            <p:custDataLst>
              <p:tags r:id="rId18"/>
            </p:custDataLst>
          </p:nvPr>
        </p:nvSpPr>
        <p:spPr>
          <a:xfrm>
            <a:off x="10912475" y="4664710"/>
            <a:ext cx="664743" cy="693713"/>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sz="1400" lang="zh-CN">
              <a:solidFill>
                <a:schemeClr val="tx1"/>
              </a:solidFill>
            </a:endParaRPr>
          </a:p>
        </p:txBody>
      </p:sp>
      <p:sp>
        <p:nvSpPr>
          <p:cNvPr id="1051338" name="标题"/>
          <p:cNvSpPr txBox="1"/>
          <p:nvPr>
            <p:custDataLst>
              <p:tags r:id="rId19"/>
            </p:custDataLst>
          </p:nvPr>
        </p:nvSpPr>
        <p:spPr>
          <a:xfrm>
            <a:off x="629285" y="4714875"/>
            <a:ext cx="894599" cy="616283"/>
          </a:xfrm>
          <a:prstGeom prst="rect"/>
          <a:noFill/>
        </p:spPr>
        <p:txBody>
          <a:bodyPr anchor="ctr" bIns="0" lIns="90000" rIns="90000" rtlCol="0" tIns="46800" wrap="square">
            <a:normAutofit fontScale="90000" lnSpcReduction="2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1340" name="正文"/>
          <p:cNvSpPr txBox="1"/>
          <p:nvPr>
            <p:custDataLst>
              <p:tags r:id="rId20"/>
            </p:custDataLst>
          </p:nvPr>
        </p:nvSpPr>
        <p:spPr>
          <a:xfrm>
            <a:off x="1583690" y="4714875"/>
            <a:ext cx="9978609" cy="616810"/>
          </a:xfrm>
          <a:prstGeom prst="rect"/>
          <a:noFill/>
        </p:spPr>
        <p:txBody>
          <a:bodyPr anchor="ctr" anchorCtr="0" bIns="46800" lIns="90000" rIns="90000" rtlCol="0" tIns="46800" wrap="square">
            <a:normAutofit fontScale="87500" lnSpcReduction="10000"/>
          </a:bodyPr>
          <a:p>
            <a:pPr>
              <a:lnSpc>
                <a:spcPct val="100000"/>
              </a:lnSpc>
              <a:spcAft>
                <a:spcPts val="1000"/>
              </a:spcAft>
            </a:pPr>
            <a:r>
              <a:rPr altLang="en-US" dirty="0" sz="1600" lang="zh-CN">
                <a:solidFill>
                  <a:schemeClr val="tx1">
                    <a:lumMod val="65000"/>
                    <a:lumOff val="35000"/>
                  </a:schemeClr>
                </a:solidFill>
                <a:latin typeface="+中文正文" charset="0"/>
              </a:rPr>
              <a:t>全球化学习资源：随着互联网的普及，未来数字校园中的互动学习社区将提供全球化的学习资源，使学习者能够接触到更广泛的知识和信息。</a:t>
            </a:r>
            <a:endParaRPr altLang="en-US" dirty="0" sz="1600" lang="zh-CN">
              <a:solidFill>
                <a:schemeClr val="tx1">
                  <a:lumMod val="65000"/>
                  <a:lumOff val="35000"/>
                </a:schemeClr>
              </a:solidFill>
              <a:latin typeface="+中文正文" charset="0"/>
            </a:endParaRPr>
          </a:p>
        </p:txBody>
      </p:sp>
      <p:sp>
        <p:nvSpPr>
          <p:cNvPr id="1051342" name="图形"/>
          <p:cNvSpPr/>
          <p:nvPr>
            <p:custDataLst>
              <p:tags r:id="rId21"/>
            </p:custDataLst>
          </p:nvPr>
        </p:nvSpPr>
        <p:spPr>
          <a:xfrm>
            <a:off x="608330" y="5489575"/>
            <a:ext cx="10969200" cy="716890"/>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sz="1400" lang="zh-CN">
              <a:latin typeface="+mj-ea"/>
              <a:ea typeface="+mj-ea"/>
              <a:sym typeface="+mn-lt"/>
            </a:endParaRPr>
          </a:p>
        </p:txBody>
      </p:sp>
      <p:sp>
        <p:nvSpPr>
          <p:cNvPr id="1051344" name="任意多边形 42"/>
          <p:cNvSpPr/>
          <p:nvPr>
            <p:custDataLst>
              <p:tags r:id="rId22"/>
            </p:custDataLst>
          </p:nvPr>
        </p:nvSpPr>
        <p:spPr>
          <a:xfrm>
            <a:off x="10912475" y="5489575"/>
            <a:ext cx="664743" cy="693713"/>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sz="1400" lang="zh-CN">
              <a:solidFill>
                <a:schemeClr val="tx1"/>
              </a:solidFill>
            </a:endParaRPr>
          </a:p>
        </p:txBody>
      </p:sp>
      <p:sp>
        <p:nvSpPr>
          <p:cNvPr id="1051346" name="标题"/>
          <p:cNvSpPr txBox="1"/>
          <p:nvPr>
            <p:custDataLst>
              <p:tags r:id="rId23"/>
            </p:custDataLst>
          </p:nvPr>
        </p:nvSpPr>
        <p:spPr>
          <a:xfrm>
            <a:off x="629285" y="5539740"/>
            <a:ext cx="894599" cy="616283"/>
          </a:xfrm>
          <a:prstGeom prst="rect"/>
          <a:noFill/>
        </p:spPr>
        <p:txBody>
          <a:bodyPr anchor="ctr" bIns="0" lIns="90000" rIns="90000" rtlCol="0" tIns="46800" wrap="square">
            <a:normAutofit fontScale="90000" lnSpcReduction="20000"/>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1348" name="正文"/>
          <p:cNvSpPr txBox="1"/>
          <p:nvPr>
            <p:custDataLst>
              <p:tags r:id="rId24"/>
            </p:custDataLst>
          </p:nvPr>
        </p:nvSpPr>
        <p:spPr>
          <a:xfrm>
            <a:off x="1583690" y="5539740"/>
            <a:ext cx="9978609" cy="616810"/>
          </a:xfrm>
          <a:prstGeom prst="rect"/>
          <a:noFill/>
        </p:spPr>
        <p:txBody>
          <a:bodyPr anchor="ctr" anchorCtr="0" bIns="46800" lIns="90000" rIns="90000" rtlCol="0" tIns="46800" wrap="square">
            <a:normAutofit fontScale="87500" lnSpcReduction="10000"/>
          </a:bodyPr>
          <a:p>
            <a:pPr>
              <a:lnSpc>
                <a:spcPct val="100000"/>
              </a:lnSpc>
              <a:spcAft>
                <a:spcPts val="1000"/>
              </a:spcAft>
            </a:pPr>
            <a:r>
              <a:rPr altLang="en-US" dirty="0" sz="1600" lang="zh-CN">
                <a:solidFill>
                  <a:schemeClr val="tx1">
                    <a:lumMod val="65000"/>
                    <a:lumOff val="35000"/>
                  </a:schemeClr>
                </a:solidFill>
                <a:latin typeface="+中文正文" charset="0"/>
              </a:rPr>
              <a:t>智能化教学管理：未来数字校园中的互动学习社区将采用智能化教学管理方式，提高教学效率和质量，同时为学习者提供更好的学习支持和服务。</a:t>
            </a:r>
            <a:endParaRPr altLang="en-US" dirty="0" sz="1600" lang="zh-CN">
              <a:solidFill>
                <a:schemeClr val="tx1">
                  <a:lumMod val="65000"/>
                  <a:lumOff val="35000"/>
                </a:schemeClr>
              </a:solidFill>
              <a:latin typeface="+中文正文" charset="0"/>
            </a:endParaRPr>
          </a:p>
        </p:txBody>
      </p:sp>
      <p:cxnSp>
        <p:nvCxnSpPr>
          <p:cNvPr id="3145757" name="直接连接符 5"/>
          <p:cNvCxnSpPr>
            <a:cxnSpLocks/>
          </p:cNvCxnSpPr>
          <p:nvPr>
            <p:custDataLst>
              <p:tags r:id="rId25"/>
            </p:custDataLst>
          </p:nvPr>
        </p:nvCxnSpPr>
        <p:spPr>
          <a:xfrm>
            <a:off x="1520190" y="1482090"/>
            <a:ext cx="0" cy="478278"/>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145759" name="直接连接符 27"/>
          <p:cNvCxnSpPr>
            <a:cxnSpLocks/>
          </p:cNvCxnSpPr>
          <p:nvPr>
            <p:custDataLst>
              <p:tags r:id="rId26"/>
            </p:custDataLst>
          </p:nvPr>
        </p:nvCxnSpPr>
        <p:spPr>
          <a:xfrm>
            <a:off x="1520190" y="2307590"/>
            <a:ext cx="0" cy="478278"/>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33"/>
          <p:cNvCxnSpPr>
            <a:cxnSpLocks/>
          </p:cNvCxnSpPr>
          <p:nvPr>
            <p:custDataLst>
              <p:tags r:id="rId27"/>
            </p:custDataLst>
          </p:nvPr>
        </p:nvCxnSpPr>
        <p:spPr>
          <a:xfrm>
            <a:off x="1520190" y="3133090"/>
            <a:ext cx="0" cy="478278"/>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145763" name="直接连接符 39"/>
          <p:cNvCxnSpPr>
            <a:cxnSpLocks/>
          </p:cNvCxnSpPr>
          <p:nvPr>
            <p:custDataLst>
              <p:tags r:id="rId28"/>
            </p:custDataLst>
          </p:nvPr>
        </p:nvCxnSpPr>
        <p:spPr>
          <a:xfrm>
            <a:off x="1520190" y="3957955"/>
            <a:ext cx="0" cy="478278"/>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45"/>
          <p:cNvCxnSpPr>
            <a:cxnSpLocks/>
          </p:cNvCxnSpPr>
          <p:nvPr>
            <p:custDataLst>
              <p:tags r:id="rId29"/>
            </p:custDataLst>
          </p:nvPr>
        </p:nvCxnSpPr>
        <p:spPr>
          <a:xfrm>
            <a:off x="1520190" y="4783455"/>
            <a:ext cx="0" cy="478278"/>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145767" name="直接连接符 52"/>
          <p:cNvCxnSpPr>
            <a:cxnSpLocks/>
          </p:cNvCxnSpPr>
          <p:nvPr>
            <p:custDataLst>
              <p:tags r:id="rId30"/>
            </p:custDataLst>
          </p:nvPr>
        </p:nvCxnSpPr>
        <p:spPr>
          <a:xfrm>
            <a:off x="1520190" y="5608955"/>
            <a:ext cx="0" cy="478278"/>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406"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408"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2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59.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2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1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1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1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2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2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2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3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3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3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4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4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4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f*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l1-1"/>
  <p:tag name="KSO_WM_UNIT_TYPE" val="l_h_f"/>
  <p:tag name="KSO_WM_UNIT_INDEX" val="1_5_1"/>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4*l_h_i*1_5_1"/>
  <p:tag name="KSO_WM_TEMPLATE_CATEGORY" val="diagram"/>
  <p:tag name="KSO_WM_TEMPLATE_INDEX" val="2023109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4*l_h_i*1_5_2"/>
  <p:tag name="KSO_WM_TEMPLATE_CATEGORY" val="diagram"/>
  <p:tag name="KSO_WM_TEMPLATE_INDEX" val="2023109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6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7"/>
</p:tagLst>
</file>

<file path=ppt/tags/tag4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40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1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5*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5*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5*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5*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5*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5*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5*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5*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5*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5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5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72_5*l_h_a*1_5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2_5*l_h_f*1_5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6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6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672_5*l_h_a*1_6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672_5*l_h_f*1_6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5*l_h_i*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5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5*l_h_i*1_6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5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55.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2023-12-15T17:14:44Z</dcterms:created>
  <dcterms:modified xsi:type="dcterms:W3CDTF">2023-12-15T17:14:44Z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d4b47f1d31854b8aa613a7ee239d72e3_21</vt:lpwstr>
  </property>
</Properties>
</file>