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234" r:id="rId1"/>
    <p:sldMasterId id="2147485271" r:id="rId2"/>
  </p:sldMasterIdLst>
  <p:notesMasterIdLst>
    <p:notesMasterId r:id="rId3"/>
  </p:notesMasterIdLst>
  <p:sldIdLst>
    <p:sldId id="958" r:id="rId4"/>
    <p:sldId id="962" r:id="rId5"/>
    <p:sldId id="965" r:id="rId6"/>
    <p:sldId id="968" r:id="rId7"/>
    <p:sldId id="974" r:id="rId9"/>
    <p:sldId id="977" r:id="rId10"/>
    <p:sldId id="980" r:id="rId11"/>
    <p:sldId id="983" r:id="rId12"/>
    <p:sldId id="989" r:id="rId14"/>
    <p:sldId id="992" r:id="rId15"/>
    <p:sldId id="995" r:id="rId16"/>
    <p:sldId id="998" r:id="rId17"/>
    <p:sldId id="1001" r:id="rId18"/>
    <p:sldId id="1004" r:id="rId19"/>
    <p:sldId id="1010" r:id="rId21"/>
    <p:sldId id="1013" r:id="rId22"/>
    <p:sldId id="1016" r:id="rId23"/>
    <p:sldId id="1019" r:id="rId24"/>
    <p:sldId id="1025" r:id="rId26"/>
    <p:sldId id="1028" r:id="rId27"/>
    <p:sldId id="1031" r:id="rId28"/>
    <p:sldId id="1037" r:id="rId30"/>
    <p:sldId id="1040" r:id="rId31"/>
    <p:sldId id="1043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image" Target="../media/image3.png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image" Target="../media/image1.png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image" Target="../media/image4.png"/><Relationship Id="rId7" Type="http://schemas.openxmlformats.org/officeDocument/2006/relationships/tags" Target="../tags/tag16.xml"/><Relationship Id="rId8" Type="http://schemas.openxmlformats.org/officeDocument/2006/relationships/tags" Target="../tags/tag17.xml"/><Relationship Id="rId9" Type="http://schemas.openxmlformats.org/officeDocument/2006/relationships/image" Target="../media/image5.png"/><Relationship Id="rId10" Type="http://schemas.openxmlformats.org/officeDocument/2006/relationships/tags" Target="../tags/tag18.xml"/><Relationship Id="rId11" Type="http://schemas.openxmlformats.org/officeDocument/2006/relationships/tags" Target="../tags/tag19.xml"/><Relationship Id="rId12" Type="http://schemas.openxmlformats.org/officeDocument/2006/relationships/tags" Target="../tags/tag20.xml"/><Relationship Id="rId13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image" Target="../media/image1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image" Target="../media/image6.png"/><Relationship Id="rId12" Type="http://schemas.openxmlformats.org/officeDocument/2006/relationships/tags" Target="../tags/tag30.xml"/><Relationship Id="rId13" Type="http://schemas.openxmlformats.org/officeDocument/2006/relationships/image" Target="../media/image7.png"/><Relationship Id="rId14" Type="http://schemas.openxmlformats.org/officeDocument/2006/relationships/tags" Target="../tags/tag31.xml"/><Relationship Id="rId15" Type="http://schemas.openxmlformats.org/officeDocument/2006/relationships/tags" Target="../tags/tag32.xml"/><Relationship Id="rId16" Type="http://schemas.openxmlformats.org/officeDocument/2006/relationships/tags" Target="../tags/tag33.xml"/><Relationship Id="rId17" Type="http://schemas.openxmlformats.org/officeDocument/2006/relationships/tags" Target="../tags/tag34.xml"/><Relationship Id="rId18" Type="http://schemas.openxmlformats.org/officeDocument/2006/relationships/tags" Target="../tags/tag35.xml"/><Relationship Id="rId1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tags" Target="../tags/tag37.xml"/><Relationship Id="rId3" Type="http://schemas.openxmlformats.org/officeDocument/2006/relationships/image" Target="../media/image7.png"/><Relationship Id="rId4" Type="http://schemas.openxmlformats.org/officeDocument/2006/relationships/tags" Target="../tags/tag38.xml"/><Relationship Id="rId5" Type="http://schemas.openxmlformats.org/officeDocument/2006/relationships/image" Target="../media/image8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image" Target="../media/image9.png"/><Relationship Id="rId9" Type="http://schemas.openxmlformats.org/officeDocument/2006/relationships/tags" Target="../tags/tag41.xml"/><Relationship Id="rId10" Type="http://schemas.openxmlformats.org/officeDocument/2006/relationships/tags" Target="../tags/tag42.xml"/><Relationship Id="rId11" Type="http://schemas.openxmlformats.org/officeDocument/2006/relationships/tags" Target="../tags/tag43.xml"/><Relationship Id="rId12" Type="http://schemas.openxmlformats.org/officeDocument/2006/relationships/tags" Target="../tags/tag44.xml"/><Relationship Id="rId13" Type="http://schemas.openxmlformats.org/officeDocument/2006/relationships/tags" Target="../tags/tag45.xml"/><Relationship Id="rId14" Type="http://schemas.openxmlformats.org/officeDocument/2006/relationships/tags" Target="../tags/tag46.xml"/><Relationship Id="rId1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image" Target="../media/image9.png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tags" Target="../tags/tag54.xml"/><Relationship Id="rId10" Type="http://schemas.openxmlformats.org/officeDocument/2006/relationships/tags" Target="../tags/tag55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image" Target="../media/image9.png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tags" Target="../tags/tag61.xml"/><Relationship Id="rId8" Type="http://schemas.openxmlformats.org/officeDocument/2006/relationships/tags" Target="../tags/tag62.xml"/><Relationship Id="rId9" Type="http://schemas.openxmlformats.org/officeDocument/2006/relationships/tags" Target="../tags/tag63.xml"/><Relationship Id="rId10" Type="http://schemas.openxmlformats.org/officeDocument/2006/relationships/tags" Target="../tags/tag64.xml"/><Relationship Id="rId11" Type="http://schemas.openxmlformats.org/officeDocument/2006/relationships/tags" Target="../tags/tag65.xml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image" Target="../media/image9.png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image" Target="../media/image9.png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image" Target="../media/image9.png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image" Target="../media/image9.png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image" Target="../media/image1.png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image" Target="../media/image2.png"/><Relationship Id="rId7" Type="http://schemas.openxmlformats.org/officeDocument/2006/relationships/tags" Target="../tags/tag97.xml"/><Relationship Id="rId8" Type="http://schemas.openxmlformats.org/officeDocument/2006/relationships/image" Target="../media/image3.png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55" name="图片 9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72" name="任意多边形: 形状 14"/>
          <p:cNvSpPr/>
          <p:nvPr>
            <p:custDataLst>
              <p:tags r:id="rId4"/>
            </p:custDataLst>
          </p:nvPr>
        </p:nvSpPr>
        <p:spPr>
          <a:xfrm>
            <a:off x="7379336" y="2026284"/>
            <a:ext cx="4812664" cy="4824233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12664" h="4824233">
                <a:moveTo>
                  <a:pt x="4812664" y="4774197"/>
                </a:moveTo>
                <a:lnTo>
                  <a:pt x="4812664" y="4824233"/>
                </a:lnTo>
                <a:lnTo>
                  <a:pt x="4768382" y="4824233"/>
                </a:lnTo>
                <a:close/>
                <a:moveTo>
                  <a:pt x="3274582" y="0"/>
                </a:moveTo>
                <a:cubicBezTo>
                  <a:pt x="3726708" y="0"/>
                  <a:pt x="4157432" y="94102"/>
                  <a:pt x="4549197" y="264275"/>
                </a:cubicBezTo>
                <a:lnTo>
                  <a:pt x="4812664" y="394617"/>
                </a:lnTo>
                <a:lnTo>
                  <a:pt x="4812664" y="1951632"/>
                </a:lnTo>
                <a:lnTo>
                  <a:pt x="4734641" y="1863470"/>
                </a:lnTo>
                <a:cubicBezTo>
                  <a:pt x="4360980" y="1479728"/>
                  <a:pt x="3844771" y="1242379"/>
                  <a:pt x="3274582" y="1242379"/>
                </a:cubicBezTo>
                <a:cubicBezTo>
                  <a:pt x="2134205" y="1242379"/>
                  <a:pt x="1209746" y="2191775"/>
                  <a:pt x="1209746" y="3362914"/>
                </a:cubicBezTo>
                <a:cubicBezTo>
                  <a:pt x="1209746" y="3875288"/>
                  <a:pt x="1386693" y="4345218"/>
                  <a:pt x="1681254" y="4711771"/>
                </a:cubicBezTo>
                <a:lnTo>
                  <a:pt x="1780782" y="4824233"/>
                </a:lnTo>
                <a:lnTo>
                  <a:pt x="328782" y="4824233"/>
                </a:lnTo>
                <a:lnTo>
                  <a:pt x="257333" y="4671914"/>
                </a:lnTo>
                <a:cubicBezTo>
                  <a:pt x="91630" y="4269580"/>
                  <a:pt x="0" y="3827237"/>
                  <a:pt x="0" y="3362915"/>
                </a:cubicBezTo>
                <a:cubicBezTo>
                  <a:pt x="0" y="1505628"/>
                  <a:pt x="1466080" y="0"/>
                  <a:pt x="3274582" y="0"/>
                </a:cubicBezTo>
                <a:close/>
              </a:path>
            </a:pathLst>
          </a:custGeom>
          <a:solidFill>
            <a:schemeClr val="bg1">
              <a:lumMod val="10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57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flipH="1">
            <a:off x="7001510" y="1156970"/>
            <a:ext cx="4286885" cy="4338955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>
            <a:off x="6305550" y="4939030"/>
            <a:ext cx="1906905" cy="1037590"/>
          </a:xfrm>
          <a:prstGeom prst="rect"/>
        </p:spPr>
      </p:pic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998220" y="407797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998218" y="1918970"/>
            <a:ext cx="5935343" cy="869950"/>
          </a:xfrm>
          <a:prstGeom prst="rect"/>
          <a:noFill/>
        </p:spPr>
        <p:txBody>
          <a:bodyPr anchor="ctr" anchorCtr="0" bIns="0" lIns="144000" rIns="0" rtlCol="0" tIns="7200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4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998217" y="2788920"/>
            <a:ext cx="5935344" cy="99885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江城圆体 700W" panose="020B0A00000000000000" charset="-122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61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88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1555423" y="599440"/>
            <a:ext cx="9093854" cy="8877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lang="en-US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pic>
        <p:nvPicPr>
          <p:cNvPr id="2097163" name="图片 3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>
            <a:lum contrast="6000"/>
          </a:blip>
          <a:stretch>
            <a:fillRect/>
          </a:stretch>
        </p:blipFill>
        <p:spPr>
          <a:xfrm>
            <a:off x="10578465" y="748030"/>
            <a:ext cx="1085850" cy="591185"/>
          </a:xfrm>
          <a:prstGeom prst="rect"/>
        </p:spPr>
      </p:pic>
      <p:sp>
        <p:nvSpPr>
          <p:cNvPr id="1048690" name="PPT世界-5-1"/>
          <p:cNvSpPr/>
          <p:nvPr>
            <p:custDataLst>
              <p:tags r:id="rId7"/>
            </p:custDataLst>
          </p:nvPr>
        </p:nvSpPr>
        <p:spPr>
          <a:xfrm>
            <a:off x="852170" y="1969770"/>
            <a:ext cx="3956050" cy="3956050"/>
          </a:xfrm>
          <a:custGeom>
            <a:avLst/>
            <a:gdLst>
              <a:gd name="connsiteX0" fmla="*/ 2109044 w 4196396"/>
              <a:gd name="connsiteY0" fmla="*/ 1211 h 4196397"/>
              <a:gd name="connsiteX1" fmla="*/ 2137620 w 4196396"/>
              <a:gd name="connsiteY1" fmla="*/ 23854 h 4196397"/>
              <a:gd name="connsiteX2" fmla="*/ 2197717 w 4196396"/>
              <a:gd name="connsiteY2" fmla="*/ 127469 h 4196397"/>
              <a:gd name="connsiteX3" fmla="*/ 2300207 w 4196396"/>
              <a:gd name="connsiteY3" fmla="*/ 132645 h 4196397"/>
              <a:gd name="connsiteX4" fmla="*/ 4063754 w 4196396"/>
              <a:gd name="connsiteY4" fmla="*/ 1896188 h 4196397"/>
              <a:gd name="connsiteX5" fmla="*/ 4068929 w 4196396"/>
              <a:gd name="connsiteY5" fmla="*/ 1998682 h 4196397"/>
              <a:gd name="connsiteX6" fmla="*/ 4172542 w 4196396"/>
              <a:gd name="connsiteY6" fmla="*/ 2058778 h 4196397"/>
              <a:gd name="connsiteX7" fmla="*/ 4172542 w 4196396"/>
              <a:gd name="connsiteY7" fmla="*/ 2136600 h 4196397"/>
              <a:gd name="connsiteX8" fmla="*/ 4068982 w 4196396"/>
              <a:gd name="connsiteY8" fmla="*/ 2196665 h 4196397"/>
              <a:gd name="connsiteX9" fmla="*/ 4063754 w 4196396"/>
              <a:gd name="connsiteY9" fmla="*/ 2300206 h 4196397"/>
              <a:gd name="connsiteX10" fmla="*/ 2300207 w 4196396"/>
              <a:gd name="connsiteY10" fmla="*/ 4063750 h 4196397"/>
              <a:gd name="connsiteX11" fmla="*/ 2197718 w 4196396"/>
              <a:gd name="connsiteY11" fmla="*/ 4068925 h 4196397"/>
              <a:gd name="connsiteX12" fmla="*/ 2137619 w 4196396"/>
              <a:gd name="connsiteY12" fmla="*/ 4172543 h 4196397"/>
              <a:gd name="connsiteX13" fmla="*/ 2059796 w 4196396"/>
              <a:gd name="connsiteY13" fmla="*/ 4172544 h 4196397"/>
              <a:gd name="connsiteX14" fmla="*/ 1999729 w 4196396"/>
              <a:gd name="connsiteY14" fmla="*/ 4068978 h 4196397"/>
              <a:gd name="connsiteX15" fmla="*/ 1896188 w 4196396"/>
              <a:gd name="connsiteY15" fmla="*/ 4063750 h 4196397"/>
              <a:gd name="connsiteX16" fmla="*/ 132641 w 4196396"/>
              <a:gd name="connsiteY16" fmla="*/ 2300206 h 4196397"/>
              <a:gd name="connsiteX17" fmla="*/ 127412 w 4196396"/>
              <a:gd name="connsiteY17" fmla="*/ 2196665 h 4196397"/>
              <a:gd name="connsiteX18" fmla="*/ 23853 w 4196396"/>
              <a:gd name="connsiteY18" fmla="*/ 2136600 h 4196397"/>
              <a:gd name="connsiteX19" fmla="*/ 23853 w 4196396"/>
              <a:gd name="connsiteY19" fmla="*/ 2058777 h 4196397"/>
              <a:gd name="connsiteX20" fmla="*/ 127465 w 4196396"/>
              <a:gd name="connsiteY20" fmla="*/ 1998683 h 4196397"/>
              <a:gd name="connsiteX21" fmla="*/ 132641 w 4196396"/>
              <a:gd name="connsiteY21" fmla="*/ 1896188 h 4196397"/>
              <a:gd name="connsiteX22" fmla="*/ 1896188 w 4196396"/>
              <a:gd name="connsiteY22" fmla="*/ 132645 h 4196397"/>
              <a:gd name="connsiteX23" fmla="*/ 1999731 w 4196396"/>
              <a:gd name="connsiteY23" fmla="*/ 127416 h 4196397"/>
              <a:gd name="connsiteX24" fmla="*/ 2059797 w 4196396"/>
              <a:gd name="connsiteY24" fmla="*/ 23854 h 4196397"/>
              <a:gd name="connsiteX25" fmla="*/ 2109044 w 4196396"/>
              <a:gd name="connsiteY25" fmla="*/ 1211 h 4196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196396" h="4196397">
                <a:moveTo>
                  <a:pt x="2109044" y="1211"/>
                </a:moveTo>
                <a:cubicBezTo>
                  <a:pt x="2118164" y="3727"/>
                  <a:pt x="2127892" y="10436"/>
                  <a:pt x="2137620" y="23854"/>
                </a:cubicBezTo>
                <a:lnTo>
                  <a:pt x="2197717" y="127469"/>
                </a:lnTo>
                <a:lnTo>
                  <a:pt x="2300207" y="132645"/>
                </a:lnTo>
                <a:cubicBezTo>
                  <a:pt x="3230075" y="227078"/>
                  <a:pt x="3969320" y="966322"/>
                  <a:pt x="4063754" y="1896188"/>
                </a:cubicBezTo>
                <a:lnTo>
                  <a:pt x="4068929" y="1998682"/>
                </a:lnTo>
                <a:lnTo>
                  <a:pt x="4172542" y="2058778"/>
                </a:lnTo>
                <a:cubicBezTo>
                  <a:pt x="4226214" y="2097689"/>
                  <a:pt x="4172542" y="2136600"/>
                  <a:pt x="4172542" y="2136600"/>
                </a:cubicBezTo>
                <a:lnTo>
                  <a:pt x="4068982" y="2196665"/>
                </a:lnTo>
                <a:lnTo>
                  <a:pt x="4063754" y="2300206"/>
                </a:lnTo>
                <a:cubicBezTo>
                  <a:pt x="3969320" y="3230073"/>
                  <a:pt x="3230075" y="3969317"/>
                  <a:pt x="2300207" y="4063750"/>
                </a:cubicBezTo>
                <a:lnTo>
                  <a:pt x="2197718" y="4068925"/>
                </a:lnTo>
                <a:lnTo>
                  <a:pt x="2137619" y="4172543"/>
                </a:lnTo>
                <a:cubicBezTo>
                  <a:pt x="2098708" y="4226215"/>
                  <a:pt x="2059796" y="4172544"/>
                  <a:pt x="2059796" y="4172544"/>
                </a:cubicBezTo>
                <a:lnTo>
                  <a:pt x="1999729" y="4068978"/>
                </a:lnTo>
                <a:lnTo>
                  <a:pt x="1896188" y="4063750"/>
                </a:lnTo>
                <a:cubicBezTo>
                  <a:pt x="966320" y="3969317"/>
                  <a:pt x="227074" y="3230073"/>
                  <a:pt x="132641" y="2300206"/>
                </a:cubicBezTo>
                <a:lnTo>
                  <a:pt x="127412" y="2196665"/>
                </a:lnTo>
                <a:lnTo>
                  <a:pt x="23853" y="2136600"/>
                </a:lnTo>
                <a:cubicBezTo>
                  <a:pt x="23853" y="2136600"/>
                  <a:pt x="-29818" y="2097688"/>
                  <a:pt x="23853" y="2058777"/>
                </a:cubicBezTo>
                <a:lnTo>
                  <a:pt x="127465" y="1998683"/>
                </a:lnTo>
                <a:lnTo>
                  <a:pt x="132641" y="1896188"/>
                </a:lnTo>
                <a:cubicBezTo>
                  <a:pt x="227074" y="966322"/>
                  <a:pt x="966320" y="227078"/>
                  <a:pt x="1896188" y="132645"/>
                </a:cubicBezTo>
                <a:lnTo>
                  <a:pt x="1999731" y="127416"/>
                </a:lnTo>
                <a:lnTo>
                  <a:pt x="2059797" y="23854"/>
                </a:lnTo>
                <a:cubicBezTo>
                  <a:pt x="2059797" y="23854"/>
                  <a:pt x="2081685" y="-6336"/>
                  <a:pt x="2109044" y="121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4800" i="0" kern="1200" kumimoji="0" noProof="0" normalizeH="0" spc="0" strike="noStrike" u="none">
              <a:ln w="6350">
                <a:noFill/>
              </a:ln>
              <a:solidFill>
                <a:srgbClr val="FFFFFF"/>
              </a:solidFill>
              <a:effectLst>
                <a:glow rad="63500">
                  <a:srgbClr val="FFFFFF">
                    <a:alpha val="5000"/>
                  </a:srgbClr>
                </a:glow>
                <a:outerShdw algn="t" blurRad="279400" dir="8160000" dist="203200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+mn-lt"/>
            </a:endParaRPr>
          </a:p>
        </p:txBody>
      </p:sp>
      <p:pic>
        <p:nvPicPr>
          <p:cNvPr id="2097165" name="图片 5" descr="A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>
            <a:off x="1209675" y="1985645"/>
            <a:ext cx="3362960" cy="3829050"/>
          </a:xfrm>
          <a:prstGeom prst="rect"/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2"/>
          <p:cNvGrpSpPr/>
          <p:nvPr userDrawn="1">
            <p:custDataLst>
              <p:tags r:id="rId1"/>
            </p:custDataLst>
          </p:nvPr>
        </p:nvGrpSpPr>
        <p:grpSpPr>
          <a:xfrm>
            <a:off x="0" y="0"/>
            <a:ext cx="12192000" cy="6867525"/>
            <a:chOff x="0" y="-9525"/>
            <a:chExt cx="12192000" cy="6867525"/>
          </a:xfrm>
        </p:grpSpPr>
        <p:sp>
          <p:nvSpPr>
            <p:cNvPr id="1048698" name="矩形 10"/>
            <p:cNvSpPr/>
            <p:nvPr userDrawn="1">
              <p:custDataLst>
                <p:tags r:id="rId2"/>
              </p:custDataLst>
            </p:nvPr>
          </p:nvSpPr>
          <p:spPr>
            <a:xfrm>
              <a:off x="0" y="-9525"/>
              <a:ext cx="12192000" cy="6858000"/>
            </a:xfrm>
            <a:prstGeom prst="rect"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ln>
                  <a:noFill/>
                </a:ln>
                <a:solidFill>
                  <a:srgbClr val="4799FF"/>
                </a:solidFill>
                <a:cs typeface="汉仪粗圆简" panose="02010600000101010101" charset="-122"/>
              </a:endParaRPr>
            </a:p>
          </p:txBody>
        </p:sp>
        <p:pic>
          <p:nvPicPr>
            <p:cNvPr id="2097167" name="图片 11" descr="花瓣元素白格子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xmlns:r="http://schemas.openxmlformats.org/officeDocument/2006/relationships" r:embed="rId4">
              <a:alphaModFix amt="5000"/>
            </a:blip>
            <a:srcRect/>
            <a:stretch>
              <a:fillRect/>
            </a:stretch>
          </p:blipFill>
          <p:spPr>
            <a:xfrm rot="5400000">
              <a:off x="2662238" y="-2671445"/>
              <a:ext cx="6867525" cy="12191365"/>
            </a:xfrm>
            <a:custGeom>
              <a:av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20" h="6426">
                  <a:moveTo>
                    <a:pt x="0" y="0"/>
                  </a:moveTo>
                  <a:lnTo>
                    <a:pt x="3620" y="0"/>
                  </a:lnTo>
                  <a:lnTo>
                    <a:pt x="3620" y="6426"/>
                  </a:lnTo>
                  <a:lnTo>
                    <a:pt x="0" y="6426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</p:pic>
      </p:grpSp>
      <p:sp>
        <p:nvSpPr>
          <p:cNvPr id="1048700" name="圆角矩形 32"/>
          <p:cNvSpPr/>
          <p:nvPr>
            <p:custDataLst>
              <p:tags r:id="rId5"/>
            </p:custDataLst>
          </p:nvPr>
        </p:nvSpPr>
        <p:spPr>
          <a:xfrm>
            <a:off x="5719445" y="3941445"/>
            <a:ext cx="5658485" cy="1524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600" lang="zh-CN">
              <a:solidFill>
                <a:srgbClr val="FE7962"/>
              </a:solidFill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2" name="任意多边形: 形状 12"/>
          <p:cNvSpPr/>
          <p:nvPr>
            <p:custDataLst>
              <p:tags r:id="rId6"/>
            </p:custDataLst>
          </p:nvPr>
        </p:nvSpPr>
        <p:spPr>
          <a:xfrm>
            <a:off x="0" y="-9525"/>
            <a:ext cx="3809240" cy="3592195"/>
          </a:xfrm>
          <a:custGeom>
            <a:avLst/>
            <a:gdLst>
              <a:gd name="connsiteX0" fmla="*/ 2613398 w 3809240"/>
              <a:gd name="connsiteY0" fmla="*/ 0 h 3592195"/>
              <a:gd name="connsiteX1" fmla="*/ 3689993 w 3809240"/>
              <a:gd name="connsiteY1" fmla="*/ 0 h 3592195"/>
              <a:gd name="connsiteX2" fmla="*/ 3754327 w 3809240"/>
              <a:gd name="connsiteY2" fmla="*/ 256953 h 3592195"/>
              <a:gd name="connsiteX3" fmla="*/ 3809240 w 3809240"/>
              <a:gd name="connsiteY3" fmla="*/ 816378 h 3592195"/>
              <a:gd name="connsiteX4" fmla="*/ 1106335 w 3809240"/>
              <a:gd name="connsiteY4" fmla="*/ 3592195 h 3592195"/>
              <a:gd name="connsiteX5" fmla="*/ 54242 w 3809240"/>
              <a:gd name="connsiteY5" fmla="*/ 3374058 h 3592195"/>
              <a:gd name="connsiteX6" fmla="*/ 0 w 3809240"/>
              <a:gd name="connsiteY6" fmla="*/ 3347223 h 3592195"/>
              <a:gd name="connsiteX7" fmla="*/ 0 w 3809240"/>
              <a:gd name="connsiteY7" fmla="*/ 2146292 h 3592195"/>
              <a:gd name="connsiteX8" fmla="*/ 22206 w 3809240"/>
              <a:gd name="connsiteY8" fmla="*/ 2167018 h 3592195"/>
              <a:gd name="connsiteX9" fmla="*/ 1106335 w 3809240"/>
              <a:gd name="connsiteY9" fmla="*/ 2566709 h 3592195"/>
              <a:gd name="connsiteX10" fmla="*/ 2810692 w 3809240"/>
              <a:gd name="connsiteY10" fmla="*/ 816377 h 3592195"/>
              <a:gd name="connsiteX11" fmla="*/ 2676755 w 3809240"/>
              <a:gd name="connsiteY11" fmla="*/ 135069 h 3592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09240" h="3592195">
                <a:moveTo>
                  <a:pt x="2613398" y="0"/>
                </a:moveTo>
                <a:lnTo>
                  <a:pt x="3689993" y="0"/>
                </a:lnTo>
                <a:lnTo>
                  <a:pt x="3754327" y="256953"/>
                </a:lnTo>
                <a:cubicBezTo>
                  <a:pt x="3790332" y="437652"/>
                  <a:pt x="3809240" y="624747"/>
                  <a:pt x="3809240" y="816378"/>
                </a:cubicBezTo>
                <a:cubicBezTo>
                  <a:pt x="3809240" y="2349420"/>
                  <a:pt x="2599108" y="3592195"/>
                  <a:pt x="1106335" y="3592195"/>
                </a:cubicBezTo>
                <a:cubicBezTo>
                  <a:pt x="733142" y="3592195"/>
                  <a:pt x="377613" y="3514522"/>
                  <a:pt x="54242" y="3374058"/>
                </a:cubicBezTo>
                <a:lnTo>
                  <a:pt x="0" y="3347223"/>
                </a:lnTo>
                <a:lnTo>
                  <a:pt x="0" y="2146292"/>
                </a:lnTo>
                <a:lnTo>
                  <a:pt x="22206" y="2167018"/>
                </a:lnTo>
                <a:cubicBezTo>
                  <a:pt x="316819" y="2416713"/>
                  <a:pt x="694521" y="2566709"/>
                  <a:pt x="1106335" y="2566709"/>
                </a:cubicBezTo>
                <a:cubicBezTo>
                  <a:pt x="2047625" y="2566709"/>
                  <a:pt x="2810692" y="1783058"/>
                  <a:pt x="2810692" y="816377"/>
                </a:cubicBezTo>
                <a:cubicBezTo>
                  <a:pt x="2810692" y="574706"/>
                  <a:pt x="2763000" y="344475"/>
                  <a:pt x="2676755" y="135069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04" name="椭圆 20"/>
          <p:cNvSpPr/>
          <p:nvPr>
            <p:custDataLst>
              <p:tags r:id="rId7"/>
            </p:custDataLst>
          </p:nvPr>
        </p:nvSpPr>
        <p:spPr>
          <a:xfrm>
            <a:off x="1055370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6" name="椭圆 21"/>
          <p:cNvSpPr/>
          <p:nvPr>
            <p:custDataLst>
              <p:tags r:id="rId8"/>
            </p:custDataLst>
          </p:nvPr>
        </p:nvSpPr>
        <p:spPr>
          <a:xfrm>
            <a:off x="1080262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9"/>
            </p:custDataLst>
          </p:nvPr>
        </p:nvSpPr>
        <p:spPr>
          <a:xfrm>
            <a:off x="1105154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69" name="图片 3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11">
            <a:lum contrast="12000"/>
          </a:blip>
          <a:stretch>
            <a:fillRect/>
          </a:stretch>
        </p:blipFill>
        <p:spPr>
          <a:xfrm>
            <a:off x="968375" y="4810760"/>
            <a:ext cx="1236345" cy="673100"/>
          </a:xfrm>
          <a:prstGeom prst="rect"/>
        </p:spPr>
      </p:pic>
      <p:pic>
        <p:nvPicPr>
          <p:cNvPr id="2097171" name="图片 15" descr="0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310640" y="945515"/>
            <a:ext cx="4047490" cy="5276215"/>
          </a:xfrm>
          <a:prstGeom prst="rect"/>
        </p:spPr>
      </p:pic>
      <p:sp>
        <p:nvSpPr>
          <p:cNvPr id="1048710" name="节编号"/>
          <p:cNvSpPr txBox="1">
            <a:spLocks noGrp="1"/>
          </p:cNvSpPr>
          <p:nvPr>
            <p:ph type="body" idx="2" hasCustomPrompt="1"/>
            <p:custDataLst>
              <p:tags r:id="rId14"/>
            </p:custDataLst>
          </p:nvPr>
        </p:nvSpPr>
        <p:spPr>
          <a:xfrm>
            <a:off x="5358130" y="2305366"/>
            <a:ext cx="6038478" cy="768351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300" strike="noStrike" u="none">
                <a:ln>
                  <a:solidFill>
                    <a:schemeClr val="bg1"/>
                  </a:solidFill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15"/>
            </p:custDataLst>
          </p:nvPr>
        </p:nvSpPr>
        <p:spPr>
          <a:xfrm>
            <a:off x="5358130" y="3256280"/>
            <a:ext cx="6038478" cy="768350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任意多边形: 形状 7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73" name="图片 12" descr="05" hidden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20000"/>
          </a:blip>
          <a:stretch>
            <a:fillRect/>
          </a:stretch>
        </p:blipFill>
        <p:spPr>
          <a:xfrm flipH="1">
            <a:off x="8723086" y="2423904"/>
            <a:ext cx="3279859" cy="4275548"/>
          </a:xfrm>
          <a:prstGeom prst="rect"/>
        </p:spPr>
      </p:pic>
      <p:pic>
        <p:nvPicPr>
          <p:cNvPr id="2097175" name="图片 11" hidden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>
            <a:lum contrast="12000"/>
          </a:blip>
          <a:srcRect/>
          <a:stretch>
            <a:fillRect/>
          </a:stretch>
        </p:blipFill>
        <p:spPr>
          <a:xfrm flipH="1">
            <a:off x="0" y="0"/>
            <a:ext cx="796290" cy="950595"/>
          </a:xfrm>
          <a:prstGeom prst="rect"/>
        </p:spPr>
      </p:pic>
      <p:sp>
        <p:nvSpPr>
          <p:cNvPr id="1048722" name="圆角矩形 24"/>
          <p:cNvSpPr/>
          <p:nvPr>
            <p:custDataLst>
              <p:tags r:id="rId6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pic>
        <p:nvPicPr>
          <p:cNvPr id="2097177" name="图片 9" descr="VCG41N1446807744" hidden="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alphaModFix amt="13000"/>
            <a:lum contrast="18000"/>
          </a:blip>
          <a:srcRect/>
          <a:stretch>
            <a:fillRect/>
          </a:stretch>
        </p:blipFill>
        <p:spPr>
          <a:xfrm flipH="1">
            <a:off x="8268970" y="78994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4" name="正文"/>
          <p:cNvSpPr txBox="1">
            <a:spLocks noGrp="1"/>
          </p:cNvSpPr>
          <p:nvPr>
            <p:ph idx="3"/>
            <p:custDataLst>
              <p:tags r:id="rId9"/>
            </p:custDataLst>
          </p:nvPr>
        </p:nvSpPr>
        <p:spPr>
          <a:xfrm>
            <a:off x="654755" y="156279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pic>
        <p:nvPicPr>
          <p:cNvPr id="2097179" name="图片 6" descr="VCG41N14468077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8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: 形状 8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1" name="图片 11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36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3" name="图片 15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5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2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5" name="图片 6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7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图片 7" descr="VCG41N144680774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82" name="任意多边形: 形状 1"/>
          <p:cNvSpPr/>
          <p:nvPr>
            <p:custDataLst>
              <p:tags r:id="rId3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9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9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1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80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副标题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0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93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816" name="任意多边形: 形状 10"/>
          <p:cNvSpPr/>
          <p:nvPr>
            <p:custDataLst>
              <p:tags r:id="rId4"/>
            </p:custDataLst>
          </p:nvPr>
        </p:nvSpPr>
        <p:spPr>
          <a:xfrm>
            <a:off x="0" y="2064478"/>
            <a:ext cx="4848860" cy="4793522"/>
          </a:xfrm>
          <a:custGeom>
            <a:avLst/>
            <a:gdLst>
              <a:gd name="connsiteX0" fmla="*/ 1507547 w 4848860"/>
              <a:gd name="connsiteY0" fmla="*/ 0 h 4793522"/>
              <a:gd name="connsiteX1" fmla="*/ 4848860 w 4848860"/>
              <a:gd name="connsiteY1" fmla="*/ 3431447 h 4793522"/>
              <a:gd name="connsiteX2" fmla="*/ 4586283 w 4848860"/>
              <a:gd name="connsiteY2" fmla="*/ 4767121 h 4793522"/>
              <a:gd name="connsiteX3" fmla="*/ 4573899 w 4848860"/>
              <a:gd name="connsiteY3" fmla="*/ 4793522 h 4793522"/>
              <a:gd name="connsiteX4" fmla="*/ 3143734 w 4848860"/>
              <a:gd name="connsiteY4" fmla="*/ 4793522 h 4793522"/>
              <a:gd name="connsiteX5" fmla="*/ 3254633 w 4848860"/>
              <a:gd name="connsiteY5" fmla="*/ 4641218 h 4793522"/>
              <a:gd name="connsiteX6" fmla="*/ 3614461 w 4848860"/>
              <a:gd name="connsiteY6" fmla="*/ 3431446 h 4793522"/>
              <a:gd name="connsiteX7" fmla="*/ 1507547 w 4848860"/>
              <a:gd name="connsiteY7" fmla="*/ 1267697 h 4793522"/>
              <a:gd name="connsiteX8" fmla="*/ 17733 w 4848860"/>
              <a:gd name="connsiteY8" fmla="*/ 1901444 h 4793522"/>
              <a:gd name="connsiteX9" fmla="*/ 0 w 4848860"/>
              <a:gd name="connsiteY9" fmla="*/ 1921482 h 4793522"/>
              <a:gd name="connsiteX10" fmla="*/ 0 w 4848860"/>
              <a:gd name="connsiteY10" fmla="*/ 372046 h 4793522"/>
              <a:gd name="connsiteX11" fmla="*/ 206957 w 4848860"/>
              <a:gd name="connsiteY11" fmla="*/ 269660 h 4793522"/>
              <a:gd name="connsiteX12" fmla="*/ 1507547 w 4848860"/>
              <a:gd name="connsiteY12" fmla="*/ 0 h 479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8860" h="4793522">
                <a:moveTo>
                  <a:pt x="1507547" y="0"/>
                </a:moveTo>
                <a:cubicBezTo>
                  <a:pt x="3352904" y="0"/>
                  <a:pt x="4848860" y="1536311"/>
                  <a:pt x="4848860" y="3431447"/>
                </a:cubicBezTo>
                <a:cubicBezTo>
                  <a:pt x="4848860" y="3905231"/>
                  <a:pt x="4755363" y="4356588"/>
                  <a:pt x="4586283" y="4767121"/>
                </a:cubicBezTo>
                <a:lnTo>
                  <a:pt x="4573899" y="4793522"/>
                </a:lnTo>
                <a:lnTo>
                  <a:pt x="3143734" y="4793522"/>
                </a:lnTo>
                <a:lnTo>
                  <a:pt x="3254633" y="4641218"/>
                </a:lnTo>
                <a:cubicBezTo>
                  <a:pt x="3481810" y="4295882"/>
                  <a:pt x="3614461" y="3879573"/>
                  <a:pt x="3614461" y="3431446"/>
                </a:cubicBezTo>
                <a:cubicBezTo>
                  <a:pt x="3614461" y="2236440"/>
                  <a:pt x="2671163" y="1267697"/>
                  <a:pt x="1507547" y="1267697"/>
                </a:cubicBezTo>
                <a:cubicBezTo>
                  <a:pt x="925739" y="1267697"/>
                  <a:pt x="399010" y="1509883"/>
                  <a:pt x="17733" y="1901444"/>
                </a:cubicBezTo>
                <a:lnTo>
                  <a:pt x="0" y="1921482"/>
                </a:lnTo>
                <a:lnTo>
                  <a:pt x="0" y="372046"/>
                </a:lnTo>
                <a:lnTo>
                  <a:pt x="206957" y="269660"/>
                </a:lnTo>
                <a:cubicBezTo>
                  <a:pt x="606706" y="96020"/>
                  <a:pt x="1046208" y="0"/>
                  <a:pt x="1507547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5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95350" y="1156970"/>
            <a:ext cx="4286885" cy="4338955"/>
          </a:xfrm>
          <a:prstGeom prst="rect"/>
        </p:spPr>
      </p:pic>
      <p:pic>
        <p:nvPicPr>
          <p:cNvPr id="2097197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 flipH="1">
            <a:off x="3971290" y="4939030"/>
            <a:ext cx="1906905" cy="1037590"/>
          </a:xfrm>
          <a:prstGeom prst="rect"/>
        </p:spPr>
      </p:pic>
      <p:sp>
        <p:nvSpPr>
          <p:cNvPr id="104881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5552440" y="1620520"/>
            <a:ext cx="5935345" cy="228917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7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0" name="署名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9223375" y="415544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image" Target="../media/image9.png"/><Relationship Id="rId15" Type="http://schemas.openxmlformats.org/officeDocument/2006/relationships/tags" Target="../tags/tag105.xml"/><Relationship Id="rId16" Type="http://schemas.openxmlformats.org/officeDocument/2006/relationships/tags" Target="../tags/tag106.xml"/><Relationship Id="rId17" Type="http://schemas.openxmlformats.org/officeDocument/2006/relationships/tags" Target="../tags/tag107.xml"/><Relationship Id="rId18" Type="http://schemas.openxmlformats.org/officeDocument/2006/relationships/tags" Target="../tags/tag108.xml"/><Relationship Id="rId19" Type="http://schemas.openxmlformats.org/officeDocument/2006/relationships/tags" Target="../tags/tag109.xml"/><Relationship Id="rId20" Type="http://schemas.openxmlformats.org/officeDocument/2006/relationships/tags" Target="../tags/tag110.xml"/><Relationship Id="rId21" Type="http://schemas.openxmlformats.org/officeDocument/2006/relationships/tags" Target="../tags/tag111.xml"/><Relationship Id="rId22" Type="http://schemas.openxmlformats.org/officeDocument/2006/relationships/tags" Target="../tags/tag112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235" r:id="rId1"/>
    <p:sldLayoutId id="2147485236" r:id="rId2"/>
    <p:sldLayoutId id="2147485237" r:id="rId3"/>
    <p:sldLayoutId id="2147485238" r:id="rId4"/>
    <p:sldLayoutId id="2147485239" r:id="rId5"/>
    <p:sldLayoutId id="2147485240" r:id="rId6"/>
    <p:sldLayoutId id="2147485241" r:id="rId7"/>
    <p:sldLayoutId id="2147485242" r:id="rId8"/>
    <p:sldLayoutId id="2147485243" r:id="rId9"/>
    <p:sldLayoutId id="2147485244" r:id="rId10"/>
    <p:sldLayoutId id="214748524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1"/>
          <p:cNvSpPr/>
          <p:nvPr>
            <p:custDataLst>
              <p:tags r:id="rId12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53" name="图片 6" descr="VCG41N144680774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656" name="圆角矩形 24"/>
          <p:cNvSpPr/>
          <p:nvPr>
            <p:custDataLst>
              <p:tags r:id="rId15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2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21"/>
            <p:custDataLst>
              <p:tags r:id="rId19"/>
            </p:custDataLst>
          </p:nvPr>
        </p:nvSpPr>
        <p:spPr>
          <a:xfrm>
            <a:off x="654415" y="1461796"/>
            <a:ext cx="10699385" cy="4715167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54415" y="365126"/>
            <a:ext cx="10699385" cy="95982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2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85272" r:id="rId1"/>
    <p:sldLayoutId id="2147485273" r:id="rId2"/>
    <p:sldLayoutId id="2147485274" r:id="rId3"/>
    <p:sldLayoutId id="2147485275" r:id="rId4"/>
    <p:sldLayoutId id="2147485276" r:id="rId5"/>
    <p:sldLayoutId id="2147485277" r:id="rId6"/>
    <p:sldLayoutId id="2147485278" r:id="rId7"/>
    <p:sldLayoutId id="2147485279" r:id="rId8"/>
    <p:sldLayoutId id="2147485280" r:id="rId9"/>
    <p:sldLayoutId id="2147485281" r:id="rId10"/>
    <p:sldLayoutId id="214748528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汉仪粗圆简" panose="02010600000101010101" charset="-122"/>
          <a:sym typeface="汉仪粗圆简" panose="02010600000101010101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粗圆简" panose="02010600000101010101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slideLayout" Target="../slideLayouts/slideLayout1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tags" Target="../tags/tag149.xml"/><Relationship Id="rId14" Type="http://schemas.openxmlformats.org/officeDocument/2006/relationships/tags" Target="../tags/tag150.xml"/><Relationship Id="rId15" Type="http://schemas.openxmlformats.org/officeDocument/2006/relationships/tags" Target="../tags/tag151.xml"/><Relationship Id="rId16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tags" Target="../tags/tag172.xml"/><Relationship Id="rId14" Type="http://schemas.openxmlformats.org/officeDocument/2006/relationships/tags" Target="../tags/tag173.xml"/><Relationship Id="rId15" Type="http://schemas.openxmlformats.org/officeDocument/2006/relationships/tags" Target="../tags/tag174.xml"/><Relationship Id="rId16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slideLayout" Target="../slideLayouts/slideLayout1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tags" Target="../tags/tag190.xml"/><Relationship Id="rId14" Type="http://schemas.openxmlformats.org/officeDocument/2006/relationships/tags" Target="../tags/tag191.xml"/><Relationship Id="rId15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tags" Target="../tags/tag240.xml"/><Relationship Id="rId14" Type="http://schemas.openxmlformats.org/officeDocument/2006/relationships/tags" Target="../tags/tag241.xml"/><Relationship Id="rId15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slideLayout" Target="../slideLayouts/slideLayout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tags" Target="../tags/tag257.xml"/><Relationship Id="rId14" Type="http://schemas.openxmlformats.org/officeDocument/2006/relationships/tags" Target="../tags/tag258.xml"/><Relationship Id="rId15" Type="http://schemas.openxmlformats.org/officeDocument/2006/relationships/tags" Target="../tags/tag259.xml"/><Relationship Id="rId16" Type="http://schemas.openxmlformats.org/officeDocument/2006/relationships/tags" Target="../tags/tag260.xml"/><Relationship Id="rId17" Type="http://schemas.openxmlformats.org/officeDocument/2006/relationships/tags" Target="../tags/tag261.xml"/><Relationship Id="rId18" Type="http://schemas.openxmlformats.org/officeDocument/2006/relationships/tags" Target="../tags/tag262.xml"/><Relationship Id="rId19" Type="http://schemas.openxmlformats.org/officeDocument/2006/relationships/tags" Target="../tags/tag263.xml"/><Relationship Id="rId20" Type="http://schemas.openxmlformats.org/officeDocument/2006/relationships/tags" Target="../tags/tag264.xml"/><Relationship Id="rId21" Type="http://schemas.openxmlformats.org/officeDocument/2006/relationships/tags" Target="../tags/tag265.xml"/><Relationship Id="rId22" Type="http://schemas.openxmlformats.org/officeDocument/2006/relationships/tags" Target="../tags/tag266.xml"/><Relationship Id="rId23" Type="http://schemas.openxmlformats.org/officeDocument/2006/relationships/tags" Target="../tags/tag267.xml"/><Relationship Id="rId24" Type="http://schemas.openxmlformats.org/officeDocument/2006/relationships/tags" Target="../tags/tag268.xml"/><Relationship Id="rId25" Type="http://schemas.openxmlformats.org/officeDocument/2006/relationships/tags" Target="../tags/tag269.xml"/><Relationship Id="rId26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slideLayout" Target="../slideLayouts/slideLayout14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tags" Target="../tags/tag301.xml"/><Relationship Id="rId14" Type="http://schemas.openxmlformats.org/officeDocument/2006/relationships/tags" Target="../tags/tag302.xml"/><Relationship Id="rId15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slideLayout" Target="../slideLayouts/slideLayout14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五个引领2024年时尚界的新兴设计师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5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6" name="序号"/>
          <p:cNvSpPr txBox="1"/>
          <p:nvPr>
            <p:custDataLst>
              <p:tags r:id="rId2"/>
            </p:custDataLst>
          </p:nvPr>
        </p:nvSpPr>
        <p:spPr>
          <a:xfrm>
            <a:off x="511111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One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48" name="标题"/>
          <p:cNvSpPr txBox="1"/>
          <p:nvPr>
            <p:custDataLst>
              <p:tags r:id="rId3"/>
            </p:custDataLst>
          </p:nvPr>
        </p:nvSpPr>
        <p:spPr>
          <a:xfrm>
            <a:off x="5111115" y="2194560"/>
            <a:ext cx="3052445" cy="945515"/>
          </a:xfrm>
          <a:prstGeom prst="rect"/>
          <a:noFill/>
        </p:spPr>
        <p:txBody>
          <a:bodyPr anchor="t" bIns="0" lIns="0" rIns="0" rtlCol="0" tIns="0" wrap="square"/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添加目录标题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0" name="序号"/>
          <p:cNvSpPr txBox="1"/>
          <p:nvPr>
            <p:custDataLst>
              <p:tags r:id="rId4"/>
            </p:custDataLst>
          </p:nvPr>
        </p:nvSpPr>
        <p:spPr>
          <a:xfrm>
            <a:off x="855408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Two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2" name="标题"/>
          <p:cNvSpPr txBox="1"/>
          <p:nvPr>
            <p:custDataLst>
              <p:tags r:id="rId5"/>
            </p:custDataLst>
          </p:nvPr>
        </p:nvSpPr>
        <p:spPr>
          <a:xfrm>
            <a:off x="8554085" y="219456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新兴设计师的背景和特点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4" name="序号"/>
          <p:cNvSpPr txBox="1"/>
          <p:nvPr>
            <p:custDataLst>
              <p:tags r:id="rId6"/>
            </p:custDataLst>
          </p:nvPr>
        </p:nvSpPr>
        <p:spPr>
          <a:xfrm>
            <a:off x="511111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Three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7"/>
            </p:custDataLst>
          </p:nvPr>
        </p:nvSpPr>
        <p:spPr>
          <a:xfrm>
            <a:off x="511111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五个引领时尚界的新兴设计师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8"/>
            </p:custDataLst>
          </p:nvPr>
        </p:nvSpPr>
        <p:spPr>
          <a:xfrm>
            <a:off x="855408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Four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0" name="标题"/>
          <p:cNvSpPr txBox="1"/>
          <p:nvPr>
            <p:custDataLst>
              <p:tags r:id="rId9"/>
            </p:custDataLst>
          </p:nvPr>
        </p:nvSpPr>
        <p:spPr>
          <a:xfrm>
            <a:off x="855408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新兴设计师对时尚界的影响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2" name="序号"/>
          <p:cNvSpPr txBox="1"/>
          <p:nvPr>
            <p:custDataLst>
              <p:tags r:id="rId10"/>
            </p:custDataLst>
          </p:nvPr>
        </p:nvSpPr>
        <p:spPr>
          <a:xfrm>
            <a:off x="514032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Five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4" name="标题"/>
          <p:cNvSpPr txBox="1"/>
          <p:nvPr>
            <p:custDataLst>
              <p:tags r:id="rId11"/>
            </p:custDataLst>
          </p:nvPr>
        </p:nvSpPr>
        <p:spPr>
          <a:xfrm>
            <a:off x="514032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新兴设计师的挑战和机遇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6" name="序号"/>
          <p:cNvSpPr txBox="1"/>
          <p:nvPr>
            <p:custDataLst>
              <p:tags r:id="rId12"/>
            </p:custDataLst>
          </p:nvPr>
        </p:nvSpPr>
        <p:spPr>
          <a:xfrm>
            <a:off x="858329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Six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8" name="标题"/>
          <p:cNvSpPr txBox="1"/>
          <p:nvPr>
            <p:custDataLst>
              <p:tags r:id="rId13"/>
            </p:custDataLst>
          </p:nvPr>
        </p:nvSpPr>
        <p:spPr>
          <a:xfrm>
            <a:off x="858329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对新兴设计师的建议和期望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7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新兴设计师的背景和特点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时尚界的发展趋势</a:t>
            </a:r>
            <a:endParaRPr altLang="en-US" lang="zh-CN"/>
          </a:p>
        </p:txBody>
      </p:sp>
      <p:sp>
        <p:nvSpPr>
          <p:cNvPr id="1049080" name="任意多边形 20"/>
          <p:cNvSpPr/>
          <p:nvPr>
            <p:custDataLst>
              <p:tags r:id="rId1"/>
            </p:custDataLst>
          </p:nvPr>
        </p:nvSpPr>
        <p:spPr>
          <a:xfrm rot="2700000">
            <a:off x="991027" y="168396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654755" y="332530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可持续时尚：环保、低碳、循环利用成为时尚界的新趋势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矩形 42"/>
          <p:cNvSpPr/>
          <p:nvPr>
            <p:custDataLst>
              <p:tags r:id="rId3"/>
            </p:custDataLst>
          </p:nvPr>
        </p:nvSpPr>
        <p:spPr>
          <a:xfrm>
            <a:off x="779716" y="2968676"/>
            <a:ext cx="1635727" cy="115835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6" name="任意多边形 18"/>
          <p:cNvSpPr/>
          <p:nvPr>
            <p:custDataLst>
              <p:tags r:id="rId4"/>
            </p:custDataLst>
          </p:nvPr>
        </p:nvSpPr>
        <p:spPr>
          <a:xfrm rot="5400000">
            <a:off x="3262792" y="168396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925818" y="332530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多元化和包容性：设计师们更加注重不同文化、身材和年龄段的包容性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矩形 43"/>
          <p:cNvSpPr/>
          <p:nvPr>
            <p:custDataLst>
              <p:tags r:id="rId6"/>
            </p:custDataLst>
          </p:nvPr>
        </p:nvSpPr>
        <p:spPr>
          <a:xfrm>
            <a:off x="3050779" y="2968676"/>
            <a:ext cx="1635727" cy="115835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533153" y="168396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96179" y="332530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科技与时尚的结合：虚拟现实、增强现实等技术为时尚设计带来更多可能性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矩形 44"/>
          <p:cNvSpPr/>
          <p:nvPr>
            <p:custDataLst>
              <p:tags r:id="rId9"/>
            </p:custDataLst>
          </p:nvPr>
        </p:nvSpPr>
        <p:spPr>
          <a:xfrm>
            <a:off x="5321843" y="2968676"/>
            <a:ext cx="1635727" cy="115835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804216" y="168396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467243" y="332530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跨界合作与创新：设计师们与其他领域进行跨界合作，创造出更多新颖的设计作品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矩形 45"/>
          <p:cNvSpPr/>
          <p:nvPr>
            <p:custDataLst>
              <p:tags r:id="rId12"/>
            </p:custDataLst>
          </p:nvPr>
        </p:nvSpPr>
        <p:spPr>
          <a:xfrm>
            <a:off x="7592204" y="2968676"/>
            <a:ext cx="1635727" cy="115835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4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10075982" y="168396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6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738306" y="332530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快时尚与慢时尚的平衡：在追求快速更新的同时，也注重经典和品质的传承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矩形 5"/>
          <p:cNvSpPr/>
          <p:nvPr>
            <p:custDataLst>
              <p:tags r:id="rId15"/>
            </p:custDataLst>
          </p:nvPr>
        </p:nvSpPr>
        <p:spPr>
          <a:xfrm>
            <a:off x="9863267" y="2968676"/>
            <a:ext cx="1635727" cy="115835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新兴设计师的崛起背景</a:t>
            </a:r>
            <a:endParaRPr altLang="en-US" lang="zh-CN"/>
          </a:p>
        </p:txBody>
      </p:sp>
      <p:sp>
        <p:nvSpPr>
          <p:cNvPr id="1049156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8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0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2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4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创意和设计理念：新兴设计师通常具有独特的创意和设计理念，能够为时尚界带来新的元素和风格。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6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时尚界的发展趋势：时尚界不断变化，新兴设计师的崛起与时尚界的发展趋势密切相关。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8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社交媒体的影响力：社交媒体在时尚界的影响力逐渐增强，新兴设计师通过社交媒体平台展示自己的作品，获得更多的关注和支持。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0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跨界合作与合作机会：新兴设计师通常与其他领域的艺术家、设计师或品牌进行跨界合作，通过合作机会获得更多的曝光和认可。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新兴设计师的特点和风格</a:t>
            </a:r>
            <a:endParaRPr altLang="en-US" lang="zh-CN"/>
          </a:p>
        </p:txBody>
      </p:sp>
      <p:sp>
        <p:nvSpPr>
          <p:cNvPr id="1049218" name="矩形: 圆角 2"/>
          <p:cNvSpPr/>
          <p:nvPr>
            <p:custDataLst>
              <p:tags r:id="rId1"/>
            </p:custDataLst>
          </p:nvPr>
        </p:nvSpPr>
        <p:spPr>
          <a:xfrm>
            <a:off x="654755" y="1563013"/>
            <a:ext cx="5060341" cy="1383167"/>
          </a:xfrm>
          <a:prstGeom prst="roundRect">
            <a:avLst>
              <a:gd name="adj" fmla="val 689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220" name="Freeform 6"/>
          <p:cNvSpPr/>
          <p:nvPr>
            <p:custDataLst>
              <p:tags r:id="rId2"/>
            </p:custDataLst>
          </p:nvPr>
        </p:nvSpPr>
        <p:spPr bwMode="auto">
          <a:xfrm>
            <a:off x="654755" y="1661703"/>
            <a:ext cx="1023517" cy="1186634"/>
          </a:xfrm>
          <a:custGeom>
            <a:avLst/>
            <a:ahLst/>
            <a:cxnLst>
              <a:cxn ang="0">
                <a:pos x="0" y="377"/>
              </a:cxn>
              <a:cxn ang="0">
                <a:pos x="155" y="377"/>
              </a:cxn>
              <a:cxn ang="0">
                <a:pos x="192" y="356"/>
              </a:cxn>
              <a:cxn ang="0">
                <a:pos x="276" y="210"/>
              </a:cxn>
              <a:cxn ang="0">
                <a:pos x="276" y="167"/>
              </a:cxn>
              <a:cxn ang="0">
                <a:pos x="192" y="22"/>
              </a:cxn>
              <a:cxn ang="0">
                <a:pos x="155" y="0"/>
              </a:cxn>
              <a:cxn ang="0">
                <a:pos x="0" y="0"/>
              </a:cxn>
              <a:cxn ang="0">
                <a:pos x="0" y="377"/>
              </a:cxn>
            </a:cxnLst>
            <a:rect l="0" t="0" r="r" b="b"/>
            <a:pathLst>
              <a:path w="283" h="377">
                <a:moveTo>
                  <a:pt x="0" y="377"/>
                </a:moveTo>
                <a:cubicBezTo>
                  <a:pt x="155" y="377"/>
                  <a:pt x="155" y="377"/>
                  <a:pt x="155" y="377"/>
                </a:cubicBezTo>
                <a:cubicBezTo>
                  <a:pt x="169" y="377"/>
                  <a:pt x="186" y="367"/>
                  <a:pt x="192" y="356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83" y="198"/>
                  <a:pt x="283" y="179"/>
                  <a:pt x="276" y="167"/>
                </a:cubicBezTo>
                <a:cubicBezTo>
                  <a:pt x="192" y="22"/>
                  <a:pt x="192" y="22"/>
                  <a:pt x="192" y="22"/>
                </a:cubicBezTo>
                <a:cubicBezTo>
                  <a:pt x="186" y="10"/>
                  <a:pt x="169" y="0"/>
                  <a:pt x="155" y="0"/>
                </a:cubicBezTo>
                <a:cubicBezTo>
                  <a:pt x="0" y="0"/>
                  <a:pt x="0" y="0"/>
                  <a:pt x="0" y="0"/>
                </a:cubicBezTo>
                <a:lnTo>
                  <a:pt x="0" y="377"/>
                </a:ln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  <a:p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22" name="正文"/>
          <p:cNvSpPr txBox="1"/>
          <p:nvPr>
            <p:custDataLst>
              <p:tags r:id="rId3"/>
            </p:custDataLst>
          </p:nvPr>
        </p:nvSpPr>
        <p:spPr>
          <a:xfrm>
            <a:off x="1697682" y="1573201"/>
            <a:ext cx="3697280" cy="136280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创新性：敢于突破传统，追求独特的设计理念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24" name="矩形: 圆角 61"/>
          <p:cNvSpPr/>
          <p:nvPr>
            <p:custDataLst>
              <p:tags r:id="rId4"/>
            </p:custDataLst>
          </p:nvPr>
        </p:nvSpPr>
        <p:spPr>
          <a:xfrm>
            <a:off x="6563402" y="1563013"/>
            <a:ext cx="5060341" cy="1383167"/>
          </a:xfrm>
          <a:prstGeom prst="roundRect">
            <a:avLst>
              <a:gd name="adj" fmla="val 689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226" name="Freeform 6"/>
          <p:cNvSpPr/>
          <p:nvPr>
            <p:custDataLst>
              <p:tags r:id="rId5"/>
            </p:custDataLst>
          </p:nvPr>
        </p:nvSpPr>
        <p:spPr bwMode="auto">
          <a:xfrm>
            <a:off x="6563402" y="1661703"/>
            <a:ext cx="1023517" cy="1186634"/>
          </a:xfrm>
          <a:custGeom>
            <a:avLst/>
            <a:ahLst/>
            <a:cxnLst>
              <a:cxn ang="0">
                <a:pos x="0" y="377"/>
              </a:cxn>
              <a:cxn ang="0">
                <a:pos x="155" y="377"/>
              </a:cxn>
              <a:cxn ang="0">
                <a:pos x="192" y="356"/>
              </a:cxn>
              <a:cxn ang="0">
                <a:pos x="276" y="210"/>
              </a:cxn>
              <a:cxn ang="0">
                <a:pos x="276" y="167"/>
              </a:cxn>
              <a:cxn ang="0">
                <a:pos x="192" y="22"/>
              </a:cxn>
              <a:cxn ang="0">
                <a:pos x="155" y="0"/>
              </a:cxn>
              <a:cxn ang="0">
                <a:pos x="0" y="0"/>
              </a:cxn>
              <a:cxn ang="0">
                <a:pos x="0" y="377"/>
              </a:cxn>
            </a:cxnLst>
            <a:rect l="0" t="0" r="r" b="b"/>
            <a:pathLst>
              <a:path w="283" h="377">
                <a:moveTo>
                  <a:pt x="0" y="377"/>
                </a:moveTo>
                <a:cubicBezTo>
                  <a:pt x="155" y="377"/>
                  <a:pt x="155" y="377"/>
                  <a:pt x="155" y="377"/>
                </a:cubicBezTo>
                <a:cubicBezTo>
                  <a:pt x="169" y="377"/>
                  <a:pt x="186" y="367"/>
                  <a:pt x="192" y="356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83" y="198"/>
                  <a:pt x="283" y="179"/>
                  <a:pt x="276" y="167"/>
                </a:cubicBezTo>
                <a:cubicBezTo>
                  <a:pt x="192" y="22"/>
                  <a:pt x="192" y="22"/>
                  <a:pt x="192" y="22"/>
                </a:cubicBezTo>
                <a:cubicBezTo>
                  <a:pt x="186" y="10"/>
                  <a:pt x="169" y="0"/>
                  <a:pt x="155" y="0"/>
                </a:cubicBezTo>
                <a:cubicBezTo>
                  <a:pt x="0" y="0"/>
                  <a:pt x="0" y="0"/>
                  <a:pt x="0" y="0"/>
                </a:cubicBezTo>
                <a:lnTo>
                  <a:pt x="0" y="377"/>
                </a:ln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  <a:p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28" name="正文"/>
          <p:cNvSpPr txBox="1"/>
          <p:nvPr>
            <p:custDataLst>
              <p:tags r:id="rId6"/>
            </p:custDataLst>
          </p:nvPr>
        </p:nvSpPr>
        <p:spPr>
          <a:xfrm>
            <a:off x="7606330" y="1573201"/>
            <a:ext cx="3697280" cy="136280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多元化：融合不同文化元素，展现多元风格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30" name="矩形: 圆角 99"/>
          <p:cNvSpPr/>
          <p:nvPr>
            <p:custDataLst>
              <p:tags r:id="rId7"/>
            </p:custDataLst>
          </p:nvPr>
        </p:nvSpPr>
        <p:spPr>
          <a:xfrm>
            <a:off x="654755" y="3250925"/>
            <a:ext cx="5060341" cy="1383167"/>
          </a:xfrm>
          <a:prstGeom prst="roundRect">
            <a:avLst>
              <a:gd name="adj" fmla="val 689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232" name="Freeform 6"/>
          <p:cNvSpPr/>
          <p:nvPr>
            <p:custDataLst>
              <p:tags r:id="rId8"/>
            </p:custDataLst>
          </p:nvPr>
        </p:nvSpPr>
        <p:spPr bwMode="auto">
          <a:xfrm>
            <a:off x="654755" y="3348978"/>
            <a:ext cx="1023517" cy="1186634"/>
          </a:xfrm>
          <a:custGeom>
            <a:avLst/>
            <a:ahLst/>
            <a:cxnLst>
              <a:cxn ang="0">
                <a:pos x="0" y="377"/>
              </a:cxn>
              <a:cxn ang="0">
                <a:pos x="155" y="377"/>
              </a:cxn>
              <a:cxn ang="0">
                <a:pos x="192" y="356"/>
              </a:cxn>
              <a:cxn ang="0">
                <a:pos x="276" y="210"/>
              </a:cxn>
              <a:cxn ang="0">
                <a:pos x="276" y="167"/>
              </a:cxn>
              <a:cxn ang="0">
                <a:pos x="192" y="22"/>
              </a:cxn>
              <a:cxn ang="0">
                <a:pos x="155" y="0"/>
              </a:cxn>
              <a:cxn ang="0">
                <a:pos x="0" y="0"/>
              </a:cxn>
              <a:cxn ang="0">
                <a:pos x="0" y="377"/>
              </a:cxn>
            </a:cxnLst>
            <a:rect l="0" t="0" r="r" b="b"/>
            <a:pathLst>
              <a:path w="283" h="377">
                <a:moveTo>
                  <a:pt x="0" y="377"/>
                </a:moveTo>
                <a:cubicBezTo>
                  <a:pt x="155" y="377"/>
                  <a:pt x="155" y="377"/>
                  <a:pt x="155" y="377"/>
                </a:cubicBezTo>
                <a:cubicBezTo>
                  <a:pt x="169" y="377"/>
                  <a:pt x="186" y="367"/>
                  <a:pt x="192" y="356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83" y="198"/>
                  <a:pt x="283" y="179"/>
                  <a:pt x="276" y="167"/>
                </a:cubicBezTo>
                <a:cubicBezTo>
                  <a:pt x="192" y="22"/>
                  <a:pt x="192" y="22"/>
                  <a:pt x="192" y="22"/>
                </a:cubicBezTo>
                <a:cubicBezTo>
                  <a:pt x="186" y="10"/>
                  <a:pt x="169" y="0"/>
                  <a:pt x="155" y="0"/>
                </a:cubicBezTo>
                <a:cubicBezTo>
                  <a:pt x="0" y="0"/>
                  <a:pt x="0" y="0"/>
                  <a:pt x="0" y="0"/>
                </a:cubicBezTo>
                <a:lnTo>
                  <a:pt x="0" y="377"/>
                </a:ln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  <a:p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34" name="正文"/>
          <p:cNvSpPr txBox="1"/>
          <p:nvPr>
            <p:custDataLst>
              <p:tags r:id="rId9"/>
            </p:custDataLst>
          </p:nvPr>
        </p:nvSpPr>
        <p:spPr>
          <a:xfrm>
            <a:off x="1697682" y="3261113"/>
            <a:ext cx="3697280" cy="136280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可持续性：注重环保和可持续发展，倡导绿色设计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36" name="矩形: 圆角 95"/>
          <p:cNvSpPr/>
          <p:nvPr>
            <p:custDataLst>
              <p:tags r:id="rId10"/>
            </p:custDataLst>
          </p:nvPr>
        </p:nvSpPr>
        <p:spPr>
          <a:xfrm>
            <a:off x="6563402" y="3250925"/>
            <a:ext cx="5060341" cy="1383167"/>
          </a:xfrm>
          <a:prstGeom prst="roundRect">
            <a:avLst>
              <a:gd name="adj" fmla="val 689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238" name="Freeform 6"/>
          <p:cNvSpPr/>
          <p:nvPr>
            <p:custDataLst>
              <p:tags r:id="rId11"/>
            </p:custDataLst>
          </p:nvPr>
        </p:nvSpPr>
        <p:spPr bwMode="auto">
          <a:xfrm>
            <a:off x="6563402" y="3348978"/>
            <a:ext cx="1023517" cy="1186634"/>
          </a:xfrm>
          <a:custGeom>
            <a:avLst/>
            <a:ahLst/>
            <a:cxnLst>
              <a:cxn ang="0">
                <a:pos x="0" y="377"/>
              </a:cxn>
              <a:cxn ang="0">
                <a:pos x="155" y="377"/>
              </a:cxn>
              <a:cxn ang="0">
                <a:pos x="192" y="356"/>
              </a:cxn>
              <a:cxn ang="0">
                <a:pos x="276" y="210"/>
              </a:cxn>
              <a:cxn ang="0">
                <a:pos x="276" y="167"/>
              </a:cxn>
              <a:cxn ang="0">
                <a:pos x="192" y="22"/>
              </a:cxn>
              <a:cxn ang="0">
                <a:pos x="155" y="0"/>
              </a:cxn>
              <a:cxn ang="0">
                <a:pos x="0" y="0"/>
              </a:cxn>
              <a:cxn ang="0">
                <a:pos x="0" y="377"/>
              </a:cxn>
            </a:cxnLst>
            <a:rect l="0" t="0" r="r" b="b"/>
            <a:pathLst>
              <a:path w="283" h="377">
                <a:moveTo>
                  <a:pt x="0" y="377"/>
                </a:moveTo>
                <a:cubicBezTo>
                  <a:pt x="155" y="377"/>
                  <a:pt x="155" y="377"/>
                  <a:pt x="155" y="377"/>
                </a:cubicBezTo>
                <a:cubicBezTo>
                  <a:pt x="169" y="377"/>
                  <a:pt x="186" y="367"/>
                  <a:pt x="192" y="356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83" y="198"/>
                  <a:pt x="283" y="179"/>
                  <a:pt x="276" y="167"/>
                </a:cubicBezTo>
                <a:cubicBezTo>
                  <a:pt x="192" y="22"/>
                  <a:pt x="192" y="22"/>
                  <a:pt x="192" y="22"/>
                </a:cubicBezTo>
                <a:cubicBezTo>
                  <a:pt x="186" y="10"/>
                  <a:pt x="169" y="0"/>
                  <a:pt x="155" y="0"/>
                </a:cubicBezTo>
                <a:cubicBezTo>
                  <a:pt x="0" y="0"/>
                  <a:pt x="0" y="0"/>
                  <a:pt x="0" y="0"/>
                </a:cubicBezTo>
                <a:lnTo>
                  <a:pt x="0" y="377"/>
                </a:ln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  <a:p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40" name="正文"/>
          <p:cNvSpPr txBox="1"/>
          <p:nvPr>
            <p:custDataLst>
              <p:tags r:id="rId12"/>
            </p:custDataLst>
          </p:nvPr>
        </p:nvSpPr>
        <p:spPr>
          <a:xfrm>
            <a:off x="7606330" y="3261113"/>
            <a:ext cx="3697280" cy="136280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人性化：关注用户体验，设计出符合人体工学和心理需求的产品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42" name="矩形: 圆角 110"/>
          <p:cNvSpPr/>
          <p:nvPr>
            <p:custDataLst>
              <p:tags r:id="rId13"/>
            </p:custDataLst>
          </p:nvPr>
        </p:nvSpPr>
        <p:spPr>
          <a:xfrm>
            <a:off x="654755" y="4938837"/>
            <a:ext cx="5060341" cy="1383167"/>
          </a:xfrm>
          <a:prstGeom prst="roundRect">
            <a:avLst>
              <a:gd name="adj" fmla="val 689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244" name="Freeform 6"/>
          <p:cNvSpPr/>
          <p:nvPr>
            <p:custDataLst>
              <p:tags r:id="rId14"/>
            </p:custDataLst>
          </p:nvPr>
        </p:nvSpPr>
        <p:spPr bwMode="auto">
          <a:xfrm>
            <a:off x="654755" y="5036890"/>
            <a:ext cx="1023517" cy="1186634"/>
          </a:xfrm>
          <a:custGeom>
            <a:avLst/>
            <a:ahLst/>
            <a:cxnLst>
              <a:cxn ang="0">
                <a:pos x="0" y="377"/>
              </a:cxn>
              <a:cxn ang="0">
                <a:pos x="155" y="377"/>
              </a:cxn>
              <a:cxn ang="0">
                <a:pos x="192" y="356"/>
              </a:cxn>
              <a:cxn ang="0">
                <a:pos x="276" y="210"/>
              </a:cxn>
              <a:cxn ang="0">
                <a:pos x="276" y="167"/>
              </a:cxn>
              <a:cxn ang="0">
                <a:pos x="192" y="22"/>
              </a:cxn>
              <a:cxn ang="0">
                <a:pos x="155" y="0"/>
              </a:cxn>
              <a:cxn ang="0">
                <a:pos x="0" y="0"/>
              </a:cxn>
              <a:cxn ang="0">
                <a:pos x="0" y="377"/>
              </a:cxn>
            </a:cxnLst>
            <a:rect l="0" t="0" r="r" b="b"/>
            <a:pathLst>
              <a:path w="283" h="377">
                <a:moveTo>
                  <a:pt x="0" y="377"/>
                </a:moveTo>
                <a:cubicBezTo>
                  <a:pt x="155" y="377"/>
                  <a:pt x="155" y="377"/>
                  <a:pt x="155" y="377"/>
                </a:cubicBezTo>
                <a:cubicBezTo>
                  <a:pt x="169" y="377"/>
                  <a:pt x="186" y="367"/>
                  <a:pt x="192" y="356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83" y="198"/>
                  <a:pt x="283" y="179"/>
                  <a:pt x="276" y="167"/>
                </a:cubicBezTo>
                <a:cubicBezTo>
                  <a:pt x="192" y="22"/>
                  <a:pt x="192" y="22"/>
                  <a:pt x="192" y="22"/>
                </a:cubicBezTo>
                <a:cubicBezTo>
                  <a:pt x="186" y="10"/>
                  <a:pt x="169" y="0"/>
                  <a:pt x="155" y="0"/>
                </a:cubicBezTo>
                <a:cubicBezTo>
                  <a:pt x="0" y="0"/>
                  <a:pt x="0" y="0"/>
                  <a:pt x="0" y="0"/>
                </a:cubicBezTo>
                <a:lnTo>
                  <a:pt x="0" y="377"/>
                </a:ln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  <a:p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46" name="正文"/>
          <p:cNvSpPr txBox="1"/>
          <p:nvPr>
            <p:custDataLst>
              <p:tags r:id="rId15"/>
            </p:custDataLst>
          </p:nvPr>
        </p:nvSpPr>
        <p:spPr>
          <a:xfrm>
            <a:off x="1697682" y="4949025"/>
            <a:ext cx="3697280" cy="136280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跨界合作：与其他领域的设计师、艺术家、品牌等进行跨界合作，共同创作出更具创意和实用性的作品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9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五个引领时尚界的新兴设计师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设计师A：品牌和设计理念</a:t>
            </a:r>
            <a:endParaRPr altLang="en-US" lang="zh-CN"/>
          </a:p>
        </p:txBody>
      </p:sp>
      <p:sp>
        <p:nvSpPr>
          <p:cNvPr id="1049398" name="弧形 58"/>
          <p:cNvSpPr/>
          <p:nvPr>
            <p:custDataLst>
              <p:tags r:id="rId1"/>
            </p:custDataLst>
          </p:nvPr>
        </p:nvSpPr>
        <p:spPr>
          <a:xfrm>
            <a:off x="8154077" y="220745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0" name="弧形 57"/>
          <p:cNvSpPr/>
          <p:nvPr>
            <p:custDataLst>
              <p:tags r:id="rId2"/>
            </p:custDataLst>
          </p:nvPr>
        </p:nvSpPr>
        <p:spPr>
          <a:xfrm>
            <a:off x="654755" y="220745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2" name="椭圆 22"/>
          <p:cNvSpPr/>
          <p:nvPr>
            <p:custDataLst>
              <p:tags r:id="rId3"/>
            </p:custDataLst>
          </p:nvPr>
        </p:nvSpPr>
        <p:spPr>
          <a:xfrm>
            <a:off x="8495254" y="248301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4" name="椭圆 23"/>
          <p:cNvSpPr/>
          <p:nvPr>
            <p:custDataLst>
              <p:tags r:id="rId4"/>
            </p:custDataLst>
          </p:nvPr>
        </p:nvSpPr>
        <p:spPr>
          <a:xfrm>
            <a:off x="8881421" y="254112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6" name="正文"/>
          <p:cNvSpPr txBox="1"/>
          <p:nvPr>
            <p:custDataLst>
              <p:tags r:id="rId5"/>
            </p:custDataLst>
          </p:nvPr>
        </p:nvSpPr>
        <p:spPr>
          <a:xfrm>
            <a:off x="8947969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对时尚界的影响和贡献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08" name="椭圆 24"/>
          <p:cNvSpPr/>
          <p:nvPr>
            <p:custDataLst>
              <p:tags r:id="rId6"/>
            </p:custDataLst>
          </p:nvPr>
        </p:nvSpPr>
        <p:spPr>
          <a:xfrm>
            <a:off x="6062965" y="248301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0" name="椭圆 25"/>
          <p:cNvSpPr/>
          <p:nvPr>
            <p:custDataLst>
              <p:tags r:id="rId7"/>
            </p:custDataLst>
          </p:nvPr>
        </p:nvSpPr>
        <p:spPr>
          <a:xfrm>
            <a:off x="6448195" y="254112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2" name="正文"/>
          <p:cNvSpPr txBox="1"/>
          <p:nvPr>
            <p:custDataLst>
              <p:tags r:id="rId8"/>
            </p:custDataLst>
          </p:nvPr>
        </p:nvSpPr>
        <p:spPr>
          <a:xfrm>
            <a:off x="6515680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设计理念和风格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椭圆 7"/>
          <p:cNvSpPr/>
          <p:nvPr>
            <p:custDataLst>
              <p:tags r:id="rId9"/>
            </p:custDataLst>
          </p:nvPr>
        </p:nvSpPr>
        <p:spPr>
          <a:xfrm>
            <a:off x="3630677" y="248301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6" name="椭圆 9"/>
          <p:cNvSpPr/>
          <p:nvPr>
            <p:custDataLst>
              <p:tags r:id="rId10"/>
            </p:custDataLst>
          </p:nvPr>
        </p:nvSpPr>
        <p:spPr>
          <a:xfrm>
            <a:off x="4015906" y="254112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8" name="正文"/>
          <p:cNvSpPr txBox="1"/>
          <p:nvPr>
            <p:custDataLst>
              <p:tags r:id="rId11"/>
            </p:custDataLst>
          </p:nvPr>
        </p:nvSpPr>
        <p:spPr>
          <a:xfrm>
            <a:off x="4083392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品牌定位和特色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20" name="椭圆 5"/>
          <p:cNvSpPr/>
          <p:nvPr>
            <p:custDataLst>
              <p:tags r:id="rId12"/>
            </p:custDataLst>
          </p:nvPr>
        </p:nvSpPr>
        <p:spPr>
          <a:xfrm>
            <a:off x="921885" y="248301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2" name="椭圆 4"/>
          <p:cNvSpPr/>
          <p:nvPr>
            <p:custDataLst>
              <p:tags r:id="rId13"/>
            </p:custDataLst>
          </p:nvPr>
        </p:nvSpPr>
        <p:spPr>
          <a:xfrm>
            <a:off x="1307115" y="254112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4" name="正文"/>
          <p:cNvSpPr txBox="1"/>
          <p:nvPr>
            <p:custDataLst>
              <p:tags r:id="rId14"/>
            </p:custDataLst>
          </p:nvPr>
        </p:nvSpPr>
        <p:spPr>
          <a:xfrm>
            <a:off x="1374600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设计师A的背景和经历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设计师B：风格和特色</a:t>
            </a:r>
            <a:endParaRPr altLang="en-US" lang="zh-CN"/>
          </a:p>
        </p:txBody>
      </p:sp>
      <p:sp>
        <p:nvSpPr>
          <p:cNvPr id="1049472" name="矩形 15"/>
          <p:cNvSpPr/>
          <p:nvPr>
            <p:custDataLst>
              <p:tags r:id="rId1"/>
            </p:custDataLst>
          </p:nvPr>
        </p:nvSpPr>
        <p:spPr>
          <a:xfrm>
            <a:off x="2469768" y="164359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设计师背景介绍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任意多边形 17"/>
          <p:cNvSpPr/>
          <p:nvPr>
            <p:custDataLst>
              <p:tags r:id="rId2"/>
            </p:custDataLst>
          </p:nvPr>
        </p:nvSpPr>
        <p:spPr>
          <a:xfrm flipV="1">
            <a:off x="2391414" y="156279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6" name="任意多边形 18"/>
          <p:cNvSpPr/>
          <p:nvPr>
            <p:custDataLst>
              <p:tags r:id="rId3"/>
            </p:custDataLst>
          </p:nvPr>
        </p:nvSpPr>
        <p:spPr>
          <a:xfrm flipH="1">
            <a:off x="8574864" y="212351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8" name="矩形 27"/>
          <p:cNvSpPr/>
          <p:nvPr>
            <p:custDataLst>
              <p:tags r:id="rId4"/>
            </p:custDataLst>
          </p:nvPr>
        </p:nvSpPr>
        <p:spPr>
          <a:xfrm>
            <a:off x="2469768" y="296092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设计理念和风格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任意多边形 29"/>
          <p:cNvSpPr/>
          <p:nvPr>
            <p:custDataLst>
              <p:tags r:id="rId5"/>
            </p:custDataLst>
          </p:nvPr>
        </p:nvSpPr>
        <p:spPr>
          <a:xfrm flipV="1">
            <a:off x="2391414" y="288012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2" name="任意多边形 30"/>
          <p:cNvSpPr/>
          <p:nvPr>
            <p:custDataLst>
              <p:tags r:id="rId6"/>
            </p:custDataLst>
          </p:nvPr>
        </p:nvSpPr>
        <p:spPr>
          <a:xfrm flipH="1">
            <a:off x="8574864" y="344084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4" name="矩形 5"/>
          <p:cNvSpPr/>
          <p:nvPr>
            <p:custDataLst>
              <p:tags r:id="rId7"/>
            </p:custDataLst>
          </p:nvPr>
        </p:nvSpPr>
        <p:spPr>
          <a:xfrm>
            <a:off x="2469768" y="427825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代表作品和特色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任意多边形 7"/>
          <p:cNvSpPr/>
          <p:nvPr>
            <p:custDataLst>
              <p:tags r:id="rId8"/>
            </p:custDataLst>
          </p:nvPr>
        </p:nvSpPr>
        <p:spPr>
          <a:xfrm flipV="1">
            <a:off x="2391414" y="419744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8" name="任意多边形 8"/>
          <p:cNvSpPr/>
          <p:nvPr>
            <p:custDataLst>
              <p:tags r:id="rId9"/>
            </p:custDataLst>
          </p:nvPr>
        </p:nvSpPr>
        <p:spPr>
          <a:xfrm flipH="1">
            <a:off x="8574864" y="475817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0" name="矩形 10"/>
          <p:cNvSpPr/>
          <p:nvPr>
            <p:custDataLst>
              <p:tags r:id="rId10"/>
            </p:custDataLst>
          </p:nvPr>
        </p:nvSpPr>
        <p:spPr>
          <a:xfrm>
            <a:off x="2469768" y="559558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对时尚界的影响和贡献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任意多边形 12"/>
          <p:cNvSpPr/>
          <p:nvPr>
            <p:custDataLst>
              <p:tags r:id="rId11"/>
            </p:custDataLst>
          </p:nvPr>
        </p:nvSpPr>
        <p:spPr>
          <a:xfrm flipV="1">
            <a:off x="2391414" y="551477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4" name="任意多边形 13"/>
          <p:cNvSpPr/>
          <p:nvPr>
            <p:custDataLst>
              <p:tags r:id="rId12"/>
            </p:custDataLst>
          </p:nvPr>
        </p:nvSpPr>
        <p:spPr>
          <a:xfrm flipH="1">
            <a:off x="8574864" y="607550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设计师C：创新和突破</a:t>
            </a:r>
            <a:endParaRPr altLang="en-US" lang="zh-CN"/>
          </a:p>
        </p:txBody>
      </p:sp>
      <p:sp>
        <p:nvSpPr>
          <p:cNvPr id="1049542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4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6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设计师C的背景和成就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0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2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设计师C的创新理念和设计风格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6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8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设计师C在时尚界的突破和影响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2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4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设计师C的未来展望和潜力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设计师D：影响力和市场价值</a:t>
            </a:r>
            <a:endParaRPr altLang="en-US" lang="zh-CN"/>
          </a:p>
        </p:txBody>
      </p:sp>
      <p:sp>
        <p:nvSpPr>
          <p:cNvPr id="1049612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4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6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设计师D的背景和成就：介绍设计师D的学历、经历、荣誉等，突出其在时尚界的影响力和地位。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0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2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设计师D的设计风格和特点：详细介绍设计师D的设计理念、设计风格、设计特点等，展示其独特的设计魅力。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6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8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设计师D的市场价值和商业影响力：分析设计师D在市场上的表现和商业价值，包括其品牌、产品、销售等方面的数据和案例，展示其在时尚界的商业影响力。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2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4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设计师D的社会影响力和公益事业：介绍设计师D在公益事业方面的表现和贡献，包括其参与的公益活动、捐赠行为等，展示其在社会上的影响力和责任担当。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设计师E：未来规划和展望</a:t>
            </a:r>
            <a:endParaRPr altLang="en-US" lang="zh-CN"/>
          </a:p>
        </p:txBody>
      </p:sp>
      <p:sp>
        <p:nvSpPr>
          <p:cNvPr id="1049682" name="弧形 58"/>
          <p:cNvSpPr/>
          <p:nvPr>
            <p:custDataLst>
              <p:tags r:id="rId1"/>
            </p:custDataLst>
          </p:nvPr>
        </p:nvSpPr>
        <p:spPr>
          <a:xfrm>
            <a:off x="8154077" y="220745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4" name="弧形 57"/>
          <p:cNvSpPr/>
          <p:nvPr>
            <p:custDataLst>
              <p:tags r:id="rId2"/>
            </p:custDataLst>
          </p:nvPr>
        </p:nvSpPr>
        <p:spPr>
          <a:xfrm>
            <a:off x="654755" y="220745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6" name="椭圆 22"/>
          <p:cNvSpPr/>
          <p:nvPr>
            <p:custDataLst>
              <p:tags r:id="rId3"/>
            </p:custDataLst>
          </p:nvPr>
        </p:nvSpPr>
        <p:spPr>
          <a:xfrm>
            <a:off x="8495254" y="248301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8" name="椭圆 23"/>
          <p:cNvSpPr/>
          <p:nvPr>
            <p:custDataLst>
              <p:tags r:id="rId4"/>
            </p:custDataLst>
          </p:nvPr>
        </p:nvSpPr>
        <p:spPr>
          <a:xfrm>
            <a:off x="8881421" y="254112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0" name="正文"/>
          <p:cNvSpPr txBox="1"/>
          <p:nvPr>
            <p:custDataLst>
              <p:tags r:id="rId5"/>
            </p:custDataLst>
          </p:nvPr>
        </p:nvSpPr>
        <p:spPr>
          <a:xfrm>
            <a:off x="8947969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设计师E对时尚界的影响和贡献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92" name="椭圆 24"/>
          <p:cNvSpPr/>
          <p:nvPr>
            <p:custDataLst>
              <p:tags r:id="rId6"/>
            </p:custDataLst>
          </p:nvPr>
        </p:nvSpPr>
        <p:spPr>
          <a:xfrm>
            <a:off x="6062965" y="248301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4" name="椭圆 25"/>
          <p:cNvSpPr/>
          <p:nvPr>
            <p:custDataLst>
              <p:tags r:id="rId7"/>
            </p:custDataLst>
          </p:nvPr>
        </p:nvSpPr>
        <p:spPr>
          <a:xfrm>
            <a:off x="6448195" y="254112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6" name="正文"/>
          <p:cNvSpPr txBox="1"/>
          <p:nvPr>
            <p:custDataLst>
              <p:tags r:id="rId8"/>
            </p:custDataLst>
          </p:nvPr>
        </p:nvSpPr>
        <p:spPr>
          <a:xfrm>
            <a:off x="6515680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设计师E的未来规划和展望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椭圆 7"/>
          <p:cNvSpPr/>
          <p:nvPr>
            <p:custDataLst>
              <p:tags r:id="rId9"/>
            </p:custDataLst>
          </p:nvPr>
        </p:nvSpPr>
        <p:spPr>
          <a:xfrm>
            <a:off x="3630677" y="248301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0" name="椭圆 9"/>
          <p:cNvSpPr/>
          <p:nvPr>
            <p:custDataLst>
              <p:tags r:id="rId10"/>
            </p:custDataLst>
          </p:nvPr>
        </p:nvSpPr>
        <p:spPr>
          <a:xfrm>
            <a:off x="4015906" y="254112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2" name="正文"/>
          <p:cNvSpPr txBox="1"/>
          <p:nvPr>
            <p:custDataLst>
              <p:tags r:id="rId11"/>
            </p:custDataLst>
          </p:nvPr>
        </p:nvSpPr>
        <p:spPr>
          <a:xfrm>
            <a:off x="4083392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设计师E的设计理念和风格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04" name="椭圆 5"/>
          <p:cNvSpPr/>
          <p:nvPr>
            <p:custDataLst>
              <p:tags r:id="rId12"/>
            </p:custDataLst>
          </p:nvPr>
        </p:nvSpPr>
        <p:spPr>
          <a:xfrm>
            <a:off x="921885" y="248301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6" name="椭圆 4"/>
          <p:cNvSpPr/>
          <p:nvPr>
            <p:custDataLst>
              <p:tags r:id="rId13"/>
            </p:custDataLst>
          </p:nvPr>
        </p:nvSpPr>
        <p:spPr>
          <a:xfrm>
            <a:off x="1307115" y="254112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8" name="正文"/>
          <p:cNvSpPr txBox="1"/>
          <p:nvPr>
            <p:custDataLst>
              <p:tags r:id="rId14"/>
            </p:custDataLst>
          </p:nvPr>
        </p:nvSpPr>
        <p:spPr>
          <a:xfrm>
            <a:off x="1374600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设计师E的背景和成就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75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新兴设计师对时尚界的影响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推动时尚界的发展和进步</a:t>
            </a:r>
            <a:endParaRPr altLang="en-US" lang="zh-CN"/>
          </a:p>
        </p:txBody>
      </p:sp>
      <p:sp>
        <p:nvSpPr>
          <p:cNvPr id="1049860" name="矩形: 圆角 2"/>
          <p:cNvSpPr/>
          <p:nvPr>
            <p:custDataLst>
              <p:tags r:id="rId1"/>
            </p:custDataLst>
          </p:nvPr>
        </p:nvSpPr>
        <p:spPr>
          <a:xfrm>
            <a:off x="732924" y="1695107"/>
            <a:ext cx="5062403" cy="1306355"/>
          </a:xfrm>
          <a:prstGeom prst="roundRect">
            <a:avLst>
              <a:gd name="adj" fmla="val 5303"/>
            </a:avLst>
          </a:prstGeom>
          <a:gradFill>
            <a:gsLst>
              <a:gs pos="0">
                <a:schemeClr val="bg1"/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2700000" scaled="0"/>
          </a:gradFill>
          <a:ln w="15875"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862" name="箭头: 下 4"/>
          <p:cNvSpPr/>
          <p:nvPr>
            <p:custDataLst>
              <p:tags r:id="rId2"/>
            </p:custDataLst>
          </p:nvPr>
        </p:nvSpPr>
        <p:spPr>
          <a:xfrm>
            <a:off x="925448" y="1562790"/>
            <a:ext cx="524097" cy="866635"/>
          </a:xfrm>
          <a:prstGeom prst="downArrow">
            <a:avLst>
              <a:gd name="adj1" fmla="val 100000"/>
              <a:gd name="adj2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864" name="直角三角形 5"/>
          <p:cNvSpPr/>
          <p:nvPr>
            <p:custDataLst>
              <p:tags r:id="rId3"/>
            </p:custDataLst>
          </p:nvPr>
        </p:nvSpPr>
        <p:spPr>
          <a:xfrm rot="10800000" flipV="1">
            <a:off x="846338" y="1564190"/>
            <a:ext cx="80336" cy="132318"/>
          </a:xfrm>
          <a:prstGeom prst="rtTriangle"/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866" name="序号"/>
          <p:cNvSpPr txBox="1"/>
          <p:nvPr>
            <p:custDataLst>
              <p:tags r:id="rId4"/>
            </p:custDataLst>
          </p:nvPr>
        </p:nvSpPr>
        <p:spPr>
          <a:xfrm>
            <a:off x="961853" y="1702808"/>
            <a:ext cx="451946" cy="49612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lang="en-US">
                <a:solidFill>
                  <a:schemeClr val="bg1"/>
                </a:solidFill>
                <a:latin typeface="+mj-ea"/>
                <a:ea typeface="+mj-ea"/>
              </a:rPr>
              <a:t>01</a:t>
            </a:r>
            <a:endParaRPr b="1" dirty="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868" name="正文"/>
          <p:cNvSpPr txBox="1"/>
          <p:nvPr>
            <p:custDataLst>
              <p:tags r:id="rId5"/>
            </p:custDataLst>
          </p:nvPr>
        </p:nvSpPr>
        <p:spPr>
          <a:xfrm>
            <a:off x="1612235" y="1889031"/>
            <a:ext cx="3914183" cy="94622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引领时尚潮流：新兴设计师通过独特的创意和设计理念，为时尚界带来新的潮流趋势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矩形: 圆角 22"/>
          <p:cNvSpPr/>
          <p:nvPr>
            <p:custDataLst>
              <p:tags r:id="rId6"/>
            </p:custDataLst>
          </p:nvPr>
        </p:nvSpPr>
        <p:spPr>
          <a:xfrm>
            <a:off x="6484149" y="1695107"/>
            <a:ext cx="5062403" cy="1306355"/>
          </a:xfrm>
          <a:prstGeom prst="roundRect">
            <a:avLst>
              <a:gd name="adj" fmla="val 5303"/>
            </a:avLst>
          </a:prstGeom>
          <a:gradFill>
            <a:gsLst>
              <a:gs pos="0">
                <a:schemeClr val="bg1"/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2700000" scaled="0"/>
          </a:gradFill>
          <a:ln w="15875"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872" name="箭头: 下 23"/>
          <p:cNvSpPr/>
          <p:nvPr>
            <p:custDataLst>
              <p:tags r:id="rId7"/>
            </p:custDataLst>
          </p:nvPr>
        </p:nvSpPr>
        <p:spPr>
          <a:xfrm>
            <a:off x="6676673" y="1562790"/>
            <a:ext cx="524097" cy="866635"/>
          </a:xfrm>
          <a:prstGeom prst="downArrow">
            <a:avLst>
              <a:gd name="adj1" fmla="val 100000"/>
              <a:gd name="adj2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874" name="直角三角形 24"/>
          <p:cNvSpPr/>
          <p:nvPr>
            <p:custDataLst>
              <p:tags r:id="rId8"/>
            </p:custDataLst>
          </p:nvPr>
        </p:nvSpPr>
        <p:spPr>
          <a:xfrm rot="10800000" flipV="1">
            <a:off x="6596863" y="1564190"/>
            <a:ext cx="80336" cy="132318"/>
          </a:xfrm>
          <a:prstGeom prst="rtTriangle"/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876" name="序号"/>
          <p:cNvSpPr txBox="1"/>
          <p:nvPr>
            <p:custDataLst>
              <p:tags r:id="rId9"/>
            </p:custDataLst>
          </p:nvPr>
        </p:nvSpPr>
        <p:spPr>
          <a:xfrm>
            <a:off x="6713077" y="1702808"/>
            <a:ext cx="451946" cy="49612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lang="en-US">
                <a:solidFill>
                  <a:schemeClr val="bg1"/>
                </a:solidFill>
                <a:latin typeface="+mj-ea"/>
                <a:ea typeface="+mj-ea"/>
              </a:rPr>
              <a:t>02</a:t>
            </a:r>
            <a:endParaRPr b="1" dirty="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878" name="正文"/>
          <p:cNvSpPr txBox="1"/>
          <p:nvPr>
            <p:custDataLst>
              <p:tags r:id="rId10"/>
            </p:custDataLst>
          </p:nvPr>
        </p:nvSpPr>
        <p:spPr>
          <a:xfrm>
            <a:off x="7363459" y="1889031"/>
            <a:ext cx="3914183" cy="94622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创新设计理念：新兴设计师注重创新，通过不断尝试新的设计元素和手法，为时尚界注入新的活力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矩形: 圆角 29"/>
          <p:cNvSpPr/>
          <p:nvPr>
            <p:custDataLst>
              <p:tags r:id="rId11"/>
            </p:custDataLst>
          </p:nvPr>
        </p:nvSpPr>
        <p:spPr>
          <a:xfrm>
            <a:off x="732924" y="3355016"/>
            <a:ext cx="5062403" cy="1306355"/>
          </a:xfrm>
          <a:prstGeom prst="roundRect">
            <a:avLst>
              <a:gd name="adj" fmla="val 5303"/>
            </a:avLst>
          </a:prstGeom>
          <a:gradFill>
            <a:gsLst>
              <a:gs pos="0">
                <a:schemeClr val="bg1"/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2700000" scaled="0"/>
          </a:gradFill>
          <a:ln w="15875"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882" name="箭头: 下 30"/>
          <p:cNvSpPr/>
          <p:nvPr>
            <p:custDataLst>
              <p:tags r:id="rId12"/>
            </p:custDataLst>
          </p:nvPr>
        </p:nvSpPr>
        <p:spPr>
          <a:xfrm>
            <a:off x="925448" y="3222699"/>
            <a:ext cx="524097" cy="866635"/>
          </a:xfrm>
          <a:prstGeom prst="downArrow">
            <a:avLst>
              <a:gd name="adj1" fmla="val 100000"/>
              <a:gd name="adj2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884" name="直角三角形 31"/>
          <p:cNvSpPr/>
          <p:nvPr>
            <p:custDataLst>
              <p:tags r:id="rId13"/>
            </p:custDataLst>
          </p:nvPr>
        </p:nvSpPr>
        <p:spPr>
          <a:xfrm rot="10800000" flipV="1">
            <a:off x="846338" y="3224099"/>
            <a:ext cx="80336" cy="132318"/>
          </a:xfrm>
          <a:prstGeom prst="rtTriangle"/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886" name="序号"/>
          <p:cNvSpPr txBox="1"/>
          <p:nvPr>
            <p:custDataLst>
              <p:tags r:id="rId14"/>
            </p:custDataLst>
          </p:nvPr>
        </p:nvSpPr>
        <p:spPr>
          <a:xfrm>
            <a:off x="961853" y="3363417"/>
            <a:ext cx="451946" cy="49612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lang="en-US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b="1" dirty="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888" name="正文"/>
          <p:cNvSpPr txBox="1"/>
          <p:nvPr>
            <p:custDataLst>
              <p:tags r:id="rId15"/>
            </p:custDataLst>
          </p:nvPr>
        </p:nvSpPr>
        <p:spPr>
          <a:xfrm>
            <a:off x="1612235" y="3549640"/>
            <a:ext cx="3914183" cy="94622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拓展时尚领域：新兴设计师不仅关注服装设计，还涉及到配饰、鞋履、箱包等多个领域，推动时尚界的多元化发展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矩形: 圆角 36"/>
          <p:cNvSpPr/>
          <p:nvPr>
            <p:custDataLst>
              <p:tags r:id="rId16"/>
            </p:custDataLst>
          </p:nvPr>
        </p:nvSpPr>
        <p:spPr>
          <a:xfrm>
            <a:off x="6484149" y="3355016"/>
            <a:ext cx="5062403" cy="1306355"/>
          </a:xfrm>
          <a:prstGeom prst="roundRect">
            <a:avLst>
              <a:gd name="adj" fmla="val 5303"/>
            </a:avLst>
          </a:prstGeom>
          <a:gradFill>
            <a:gsLst>
              <a:gs pos="0">
                <a:schemeClr val="bg1"/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2700000" scaled="0"/>
          </a:gradFill>
          <a:ln w="15875"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892" name="箭头: 下 37"/>
          <p:cNvSpPr/>
          <p:nvPr>
            <p:custDataLst>
              <p:tags r:id="rId17"/>
            </p:custDataLst>
          </p:nvPr>
        </p:nvSpPr>
        <p:spPr>
          <a:xfrm>
            <a:off x="6676673" y="3222699"/>
            <a:ext cx="524097" cy="866635"/>
          </a:xfrm>
          <a:prstGeom prst="downArrow">
            <a:avLst>
              <a:gd name="adj1" fmla="val 100000"/>
              <a:gd name="adj2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894" name="直角三角形 38"/>
          <p:cNvSpPr/>
          <p:nvPr>
            <p:custDataLst>
              <p:tags r:id="rId18"/>
            </p:custDataLst>
          </p:nvPr>
        </p:nvSpPr>
        <p:spPr>
          <a:xfrm rot="10800000" flipV="1">
            <a:off x="6596863" y="3224099"/>
            <a:ext cx="80336" cy="132318"/>
          </a:xfrm>
          <a:prstGeom prst="rtTriangle"/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896" name="序号"/>
          <p:cNvSpPr txBox="1"/>
          <p:nvPr>
            <p:custDataLst>
              <p:tags r:id="rId19"/>
            </p:custDataLst>
          </p:nvPr>
        </p:nvSpPr>
        <p:spPr>
          <a:xfrm>
            <a:off x="6713077" y="3363417"/>
            <a:ext cx="451946" cy="49612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lang="en-US">
                <a:solidFill>
                  <a:schemeClr val="bg1"/>
                </a:solidFill>
                <a:latin typeface="+mj-ea"/>
                <a:ea typeface="+mj-ea"/>
              </a:rPr>
              <a:t>04</a:t>
            </a:r>
            <a:endParaRPr b="1" dirty="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898" name="正文"/>
          <p:cNvSpPr txBox="1"/>
          <p:nvPr>
            <p:custDataLst>
              <p:tags r:id="rId20"/>
            </p:custDataLst>
          </p:nvPr>
        </p:nvSpPr>
        <p:spPr>
          <a:xfrm>
            <a:off x="7363459" y="3549640"/>
            <a:ext cx="3914183" cy="94622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跨界合作与融合：新兴设计师善于与其他领域的设计师、艺术家、品牌等进行跨界合作，共同推动时尚界的进步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矩形: 圆角 43"/>
          <p:cNvSpPr/>
          <p:nvPr>
            <p:custDataLst>
              <p:tags r:id="rId21"/>
            </p:custDataLst>
          </p:nvPr>
        </p:nvSpPr>
        <p:spPr>
          <a:xfrm>
            <a:off x="732924" y="5015625"/>
            <a:ext cx="5062403" cy="1306355"/>
          </a:xfrm>
          <a:prstGeom prst="roundRect">
            <a:avLst>
              <a:gd name="adj" fmla="val 5303"/>
            </a:avLst>
          </a:prstGeom>
          <a:gradFill>
            <a:gsLst>
              <a:gs pos="0">
                <a:schemeClr val="bg1"/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2700000" scaled="0"/>
          </a:gradFill>
          <a:ln w="15875"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902" name="箭头: 下 44"/>
          <p:cNvSpPr/>
          <p:nvPr>
            <p:custDataLst>
              <p:tags r:id="rId22"/>
            </p:custDataLst>
          </p:nvPr>
        </p:nvSpPr>
        <p:spPr>
          <a:xfrm>
            <a:off x="925448" y="4883308"/>
            <a:ext cx="524097" cy="866635"/>
          </a:xfrm>
          <a:prstGeom prst="downArrow">
            <a:avLst>
              <a:gd name="adj1" fmla="val 100000"/>
              <a:gd name="adj2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904" name="直角三角形 45"/>
          <p:cNvSpPr/>
          <p:nvPr>
            <p:custDataLst>
              <p:tags r:id="rId23"/>
            </p:custDataLst>
          </p:nvPr>
        </p:nvSpPr>
        <p:spPr>
          <a:xfrm rot="10800000" flipV="1">
            <a:off x="846338" y="4884709"/>
            <a:ext cx="80336" cy="132318"/>
          </a:xfrm>
          <a:prstGeom prst="rtTriangle"/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906" name="序号"/>
          <p:cNvSpPr txBox="1"/>
          <p:nvPr>
            <p:custDataLst>
              <p:tags r:id="rId24"/>
            </p:custDataLst>
          </p:nvPr>
        </p:nvSpPr>
        <p:spPr>
          <a:xfrm>
            <a:off x="961853" y="5023326"/>
            <a:ext cx="451946" cy="49612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lang="en-US">
                <a:solidFill>
                  <a:schemeClr val="bg1"/>
                </a:solidFill>
                <a:latin typeface="+mj-ea"/>
                <a:ea typeface="+mj-ea"/>
              </a:rPr>
              <a:t>05</a:t>
            </a:r>
            <a:endParaRPr b="1" dirty="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908" name="正文"/>
          <p:cNvSpPr txBox="1"/>
          <p:nvPr>
            <p:custDataLst>
              <p:tags r:id="rId25"/>
            </p:custDataLst>
          </p:nvPr>
        </p:nvSpPr>
        <p:spPr>
          <a:xfrm>
            <a:off x="1612235" y="5209550"/>
            <a:ext cx="3914183" cy="94622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社会责任与可持续发展：新兴设计师关注社会问题和环保问题，将社会责任和可持续发展理念融入设计中，推动时尚界的可持续发展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改变人们的审美观念和消费习惯</a:t>
            </a:r>
            <a:endParaRPr altLang="en-US" lang="zh-CN"/>
          </a:p>
        </p:txBody>
      </p:sp>
      <p:sp>
        <p:nvSpPr>
          <p:cNvPr id="104995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68926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414497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引领时尚界的新兴设计师们通过独特的创意和设计理念，改变了人们对美的定义和审美观念。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矩形 42"/>
          <p:cNvSpPr/>
          <p:nvPr>
            <p:custDataLst>
              <p:tags r:id="rId3"/>
            </p:custDataLst>
          </p:nvPr>
        </p:nvSpPr>
        <p:spPr>
          <a:xfrm>
            <a:off x="1546031" y="291636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57058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901980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他们的作品和设计风格对消费者产生了深远的影响，推动了时尚潮流的发展和变化。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矩形 43"/>
          <p:cNvSpPr/>
          <p:nvPr>
            <p:custDataLst>
              <p:tags r:id="rId6"/>
            </p:custDataLst>
          </p:nvPr>
        </p:nvSpPr>
        <p:spPr>
          <a:xfrm>
            <a:off x="4034162" y="291636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4541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90112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新兴设计师们注重可持续性和环保理念，引导消费者更加关注环保和社会责任，改变了人们的消费习惯。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矩形 44"/>
          <p:cNvSpPr/>
          <p:nvPr>
            <p:custDataLst>
              <p:tags r:id="rId9"/>
            </p:custDataLst>
          </p:nvPr>
        </p:nvSpPr>
        <p:spPr>
          <a:xfrm>
            <a:off x="6520998" y="291636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32025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77596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他们的作品不仅具有时尚感和艺术性，还蕴含了文化内涵和社会价值，对人们的生活方式和思考方式产生了积极的影响。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矩形 45"/>
          <p:cNvSpPr/>
          <p:nvPr>
            <p:custDataLst>
              <p:tags r:id="rId12"/>
            </p:custDataLst>
          </p:nvPr>
        </p:nvSpPr>
        <p:spPr>
          <a:xfrm>
            <a:off x="9009130" y="291636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为时尚界注入新的活力和创意</a:t>
            </a:r>
            <a:endParaRPr altLang="en-US" lang="zh-CN"/>
          </a:p>
        </p:txBody>
      </p:sp>
      <p:sp>
        <p:nvSpPr>
          <p:cNvPr id="1050026" name="正文"/>
          <p:cNvSpPr txBox="1"/>
          <p:nvPr>
            <p:custDataLst>
              <p:tags r:id="rId1"/>
            </p:custDataLst>
          </p:nvPr>
        </p:nvSpPr>
        <p:spPr>
          <a:xfrm>
            <a:off x="2468186" y="156279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引领时尚界的新兴设计师们通过独特的创意和设计理念，为时尚界注入了新的活力和创意。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正文"/>
          <p:cNvSpPr txBox="1"/>
          <p:nvPr>
            <p:custDataLst>
              <p:tags r:id="rId2"/>
            </p:custDataLst>
          </p:nvPr>
        </p:nvSpPr>
        <p:spPr>
          <a:xfrm>
            <a:off x="2468186" y="282563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他们敢于尝试新的设计元素和风格，不断挑战传统观念，为时尚界带来了更多的可能性和创新。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正文"/>
          <p:cNvSpPr txBox="1"/>
          <p:nvPr>
            <p:custDataLst>
              <p:tags r:id="rId3"/>
            </p:custDataLst>
          </p:nvPr>
        </p:nvSpPr>
        <p:spPr>
          <a:xfrm>
            <a:off x="2468186" y="408848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新兴设计师们注重与时尚界的交流和合作，通过与其他设计师、品牌和机构的合作，共同推动时尚界的发展。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正文"/>
          <p:cNvSpPr txBox="1"/>
          <p:nvPr>
            <p:custDataLst>
              <p:tags r:id="rId4"/>
            </p:custDataLst>
          </p:nvPr>
        </p:nvSpPr>
        <p:spPr>
          <a:xfrm>
            <a:off x="2468186" y="535133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他们的作品不仅受到时尚界的认可，也受到了消费者的喜爱和追捧，为时尚界带来了更多的商业价值和市场机会。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08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新兴设计师的挑战和机遇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面临的挑战：市场竞争、消费者需求变化等</a:t>
            </a:r>
            <a:endParaRPr altLang="en-US" lang="zh-CN"/>
          </a:p>
        </p:txBody>
      </p:sp>
      <p:cxnSp>
        <p:nvCxnSpPr>
          <p:cNvPr id="3145729" name="直接连接符 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2625371" y="2045971"/>
            <a:ext cx="0" cy="2804717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31" name="直接连接符 4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68730" y="2045971"/>
            <a:ext cx="0" cy="2804717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33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12090" y="2045971"/>
            <a:ext cx="0" cy="2804717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35" name="直接连接符 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9655449" y="2045971"/>
            <a:ext cx="0" cy="2804717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50184" name="标题 22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10028896" y="1845533"/>
            <a:ext cx="1595763" cy="1331326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  <a:latin typeface="+mj-ea"/>
              </a:rPr>
              <a:t>添加标题</a:t>
            </a:r>
            <a:endParaRPr altLang="en-US" sz="1800" lang="zh-CN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50186" name="正文"/>
          <p:cNvSpPr txBox="1"/>
          <p:nvPr>
            <p:custDataLst>
              <p:tags r:id="rId6"/>
            </p:custDataLst>
          </p:nvPr>
        </p:nvSpPr>
        <p:spPr>
          <a:xfrm>
            <a:off x="10028896" y="3289386"/>
            <a:ext cx="1595763" cy="2750564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p>
            <a:pPr algn="ctr" lvl="0">
              <a:lnSpc>
                <a:spcPct val="130000"/>
              </a:lnSpc>
              <a:spcAft>
                <a:spcPts val="1000"/>
              </a:spcAft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思源黑体 CN Regular" panose="020B0500000000000000" charset="-122"/>
                <a:sym typeface="+mn-ea"/>
              </a:rPr>
              <a:t>法律法规和知识产权保护：新兴设计师需要了解相关的法律法规和知识产权保护政策，确保自己的设计作品得到合法的保护，避免侵权纠纷。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思源黑体 CN Regular" panose="020B0500000000000000" charset="-122"/>
              <a:sym typeface="+mn-ea"/>
            </a:endParaRPr>
          </a:p>
        </p:txBody>
      </p:sp>
      <p:sp>
        <p:nvSpPr>
          <p:cNvPr id="1050188" name="标题 22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7685536" y="1845533"/>
            <a:ext cx="1595763" cy="1331326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  <a:latin typeface="+mj-ea"/>
              </a:rPr>
              <a:t>添加标题</a:t>
            </a:r>
            <a:endParaRPr altLang="en-US" sz="1800" lang="zh-CN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50190" name="正文"/>
          <p:cNvSpPr txBox="1"/>
          <p:nvPr>
            <p:custDataLst>
              <p:tags r:id="rId8"/>
            </p:custDataLst>
          </p:nvPr>
        </p:nvSpPr>
        <p:spPr>
          <a:xfrm>
            <a:off x="7685536" y="3289386"/>
            <a:ext cx="1595763" cy="2750564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p>
            <a:pPr algn="ctr" lvl="0">
              <a:lnSpc>
                <a:spcPct val="130000"/>
              </a:lnSpc>
              <a:spcAft>
                <a:spcPts val="1000"/>
              </a:spcAft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思源黑体 CN Regular" panose="020B0500000000000000" charset="-122"/>
                <a:sym typeface="+mn-ea"/>
              </a:rPr>
              <a:t>供应链和生产管理：新兴设计师需要与供应商、制造商等合作，建立稳定的供应链和生产管理流程，以确保产品的质量和交货时间。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思源黑体 CN Regular" panose="020B0500000000000000" charset="-122"/>
              <a:sym typeface="+mn-ea"/>
            </a:endParaRPr>
          </a:p>
        </p:txBody>
      </p:sp>
      <p:sp>
        <p:nvSpPr>
          <p:cNvPr id="1050192" name="标题 22"/>
          <p:cNvSpPr>
            <a:spLocks noGrp="1"/>
          </p:cNvSpPr>
          <p:nvPr>
            <p:custDataLst>
              <p:tags r:id="rId9"/>
            </p:custDataLst>
          </p:nvPr>
        </p:nvSpPr>
        <p:spPr>
          <a:xfrm>
            <a:off x="5342177" y="1845533"/>
            <a:ext cx="1595763" cy="1331326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  <a:latin typeface="+mj-ea"/>
              </a:rPr>
              <a:t>添加标题</a:t>
            </a:r>
            <a:endParaRPr altLang="en-US" sz="1800" lang="zh-CN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50194" name="正文"/>
          <p:cNvSpPr txBox="1"/>
          <p:nvPr>
            <p:custDataLst>
              <p:tags r:id="rId10"/>
            </p:custDataLst>
          </p:nvPr>
        </p:nvSpPr>
        <p:spPr>
          <a:xfrm>
            <a:off x="5342177" y="3289386"/>
            <a:ext cx="1595763" cy="2750564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p>
            <a:pPr algn="ctr" lvl="0">
              <a:lnSpc>
                <a:spcPct val="130000"/>
              </a:lnSpc>
              <a:spcAft>
                <a:spcPts val="1000"/>
              </a:spcAft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思源黑体 CN Regular" panose="020B0500000000000000" charset="-122"/>
                <a:sym typeface="+mn-ea"/>
              </a:rPr>
              <a:t>品牌推广和市场营销：新兴设计师需要建立自己的品牌形象和市场地位，通过有效的品牌推广和市场营销策略吸引更多的消费者关注和购买。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思源黑体 CN Regular" panose="020B0500000000000000" charset="-122"/>
              <a:sym typeface="+mn-ea"/>
            </a:endParaRPr>
          </a:p>
        </p:txBody>
      </p:sp>
      <p:sp>
        <p:nvSpPr>
          <p:cNvPr id="1050196" name="标题 22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2998818" y="1845533"/>
            <a:ext cx="1595763" cy="1331326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  <a:latin typeface="+mj-ea"/>
              </a:rPr>
              <a:t>添加标题</a:t>
            </a:r>
            <a:endParaRPr altLang="en-US" sz="1800" lang="zh-CN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50198" name="正文"/>
          <p:cNvSpPr txBox="1"/>
          <p:nvPr>
            <p:custDataLst>
              <p:tags r:id="rId12"/>
            </p:custDataLst>
          </p:nvPr>
        </p:nvSpPr>
        <p:spPr>
          <a:xfrm>
            <a:off x="2998818" y="3289386"/>
            <a:ext cx="1595763" cy="2750564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p>
            <a:pPr algn="ctr" lvl="0">
              <a:lnSpc>
                <a:spcPct val="130000"/>
              </a:lnSpc>
              <a:spcAft>
                <a:spcPts val="1000"/>
              </a:spcAft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思源黑体 CN Regular" panose="020B0500000000000000" charset="-122"/>
                <a:sym typeface="+mn-ea"/>
              </a:rPr>
              <a:t>消费者需求变化：随着时尚潮流的不断变化和消费者对个性化、定制化需求的增加，新兴设计师需要更加关注消费者的需求和反馈，不断调整自己的设计策略。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思源黑体 CN Regular" panose="020B0500000000000000" charset="-122"/>
              <a:sym typeface="+mn-ea"/>
            </a:endParaRPr>
          </a:p>
        </p:txBody>
      </p:sp>
      <p:sp>
        <p:nvSpPr>
          <p:cNvPr id="1050200" name="标题 22"/>
          <p:cNvSpPr>
            <a:spLocks noGrp="1"/>
          </p:cNvSpPr>
          <p:nvPr>
            <p:custDataLst>
              <p:tags r:id="rId13"/>
            </p:custDataLst>
          </p:nvPr>
        </p:nvSpPr>
        <p:spPr>
          <a:xfrm>
            <a:off x="654755" y="1845533"/>
            <a:ext cx="1595763" cy="1331326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  <a:latin typeface="+mj-ea"/>
              </a:rPr>
              <a:t>添加标题</a:t>
            </a:r>
            <a:endParaRPr altLang="en-US" sz="1800" lang="zh-CN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50202" name="正文"/>
          <p:cNvSpPr txBox="1"/>
          <p:nvPr>
            <p:custDataLst>
              <p:tags r:id="rId14"/>
            </p:custDataLst>
          </p:nvPr>
        </p:nvSpPr>
        <p:spPr>
          <a:xfrm>
            <a:off x="654755" y="3289386"/>
            <a:ext cx="1595763" cy="2750564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p>
            <a:pPr algn="ctr" lvl="0">
              <a:lnSpc>
                <a:spcPct val="130000"/>
              </a:lnSpc>
              <a:spcAft>
                <a:spcPts val="1000"/>
              </a:spcAft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思源黑体 CN Regular" panose="020B0500000000000000" charset="-122"/>
                <a:sym typeface="+mn-ea"/>
              </a:rPr>
              <a:t>市场竞争激烈：新兴设计师需要面对来自其他设计师、品牌和行业的竞争，需要不断提高自己的设计水平和创新能力。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思源黑体 CN Regular" panose="020B0500000000000000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面临的机遇：品牌合作、市场拓展、个人成长等</a:t>
            </a:r>
            <a:endParaRPr altLang="en-US" lang="zh-CN"/>
          </a:p>
        </p:txBody>
      </p:sp>
      <p:sp>
        <p:nvSpPr>
          <p:cNvPr id="1050250" name="矩形 5"/>
          <p:cNvSpPr/>
          <p:nvPr>
            <p:custDataLst>
              <p:tags r:id="rId1"/>
            </p:custDataLst>
          </p:nvPr>
        </p:nvSpPr>
        <p:spPr>
          <a:xfrm>
            <a:off x="654755" y="2254550"/>
            <a:ext cx="3350608" cy="338882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2" name="矩形 10"/>
          <p:cNvSpPr/>
          <p:nvPr>
            <p:custDataLst>
              <p:tags r:id="rId2"/>
            </p:custDataLst>
          </p:nvPr>
        </p:nvSpPr>
        <p:spPr>
          <a:xfrm>
            <a:off x="1112897" y="2247522"/>
            <a:ext cx="687958" cy="35671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lnSpcReduction="1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4" name="TextBox 2"/>
          <p:cNvSpPr txBox="1"/>
          <p:nvPr>
            <p:custDataLst>
              <p:tags r:id="rId3"/>
            </p:custDataLst>
          </p:nvPr>
        </p:nvSpPr>
        <p:spPr>
          <a:xfrm>
            <a:off x="854753" y="3007896"/>
            <a:ext cx="2949725" cy="238187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品牌合作：新兴设计师有机会与知名品牌合作，提升品牌知名度和影响力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56" name="矩形 6"/>
          <p:cNvSpPr/>
          <p:nvPr>
            <p:custDataLst>
              <p:tags r:id="rId4"/>
            </p:custDataLst>
          </p:nvPr>
        </p:nvSpPr>
        <p:spPr>
          <a:xfrm>
            <a:off x="4463656" y="2254550"/>
            <a:ext cx="3350608" cy="338882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8" name="矩形 11"/>
          <p:cNvSpPr/>
          <p:nvPr>
            <p:custDataLst>
              <p:tags r:id="rId5"/>
            </p:custDataLst>
          </p:nvPr>
        </p:nvSpPr>
        <p:spPr>
          <a:xfrm>
            <a:off x="4947995" y="2247522"/>
            <a:ext cx="687958" cy="35671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lnSpcReduction="1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0" name="TextBox 2"/>
          <p:cNvSpPr txBox="1"/>
          <p:nvPr>
            <p:custDataLst>
              <p:tags r:id="rId6"/>
            </p:custDataLst>
          </p:nvPr>
        </p:nvSpPr>
        <p:spPr>
          <a:xfrm>
            <a:off x="4664293" y="3007896"/>
            <a:ext cx="2949725" cy="2381876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市场拓展：通过参加时装周、展览等活动，拓展市场份额，吸引更多消费者关注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62" name="矩形 33"/>
          <p:cNvSpPr/>
          <p:nvPr>
            <p:custDataLst>
              <p:tags r:id="rId7"/>
            </p:custDataLst>
          </p:nvPr>
        </p:nvSpPr>
        <p:spPr>
          <a:xfrm>
            <a:off x="8273196" y="2247522"/>
            <a:ext cx="3350608" cy="338882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4" name="矩形 37"/>
          <p:cNvSpPr/>
          <p:nvPr>
            <p:custDataLst>
              <p:tags r:id="rId8"/>
            </p:custDataLst>
          </p:nvPr>
        </p:nvSpPr>
        <p:spPr>
          <a:xfrm>
            <a:off x="8731337" y="2241132"/>
            <a:ext cx="687958" cy="35671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lnSpcReduction="1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6" name="TextBox 2"/>
          <p:cNvSpPr txBox="1"/>
          <p:nvPr>
            <p:custDataLst>
              <p:tags r:id="rId9"/>
            </p:custDataLst>
          </p:nvPr>
        </p:nvSpPr>
        <p:spPr>
          <a:xfrm>
            <a:off x="8473194" y="3000867"/>
            <a:ext cx="2949725" cy="2381876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个人成长：通过不断学习和实践，提升设计水平和创新能力，成为行业内的佼佼者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31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对新兴设计师的建议和期望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6" name="内容占位符 1"/>
          <p:cNvSpPr>
            <a:spLocks noGrp="1"/>
          </p:cNvSpPr>
          <p:nvPr>
            <p:ph idx="3"/>
          </p:nvPr>
        </p:nvSpPr>
        <p:spPr/>
        <p:txBody>
          <a:bodyPr>
            <a:normAutofit fontScale="96250" lnSpcReduction="10000"/>
          </a:bodyPr>
          <a:p>
            <a:r>
              <a:rPr altLang="en-US" lang="zh-CN"/>
              <a:t>不断尝试新的设计理念和风格</a:t>
            </a:r>
            <a:endParaRPr altLang="en-US" lang="zh-CN"/>
          </a:p>
          <a:p>
            <a:r>
              <a:rPr altLang="en-US" lang="zh-CN"/>
              <a:t>关注消费者需求，了解市场趋势</a:t>
            </a:r>
            <a:endParaRPr altLang="en-US" lang="zh-CN"/>
          </a:p>
          <a:p>
            <a:r>
              <a:rPr altLang="en-US" lang="zh-CN"/>
              <a:t>加强品牌建设，提升品牌形象  建议：关注消费者需求</a:t>
            </a:r>
            <a:endParaRPr altLang="en-US" lang="zh-CN"/>
          </a:p>
          <a:p>
            <a:pPr lvl="1"/>
            <a:r>
              <a:rPr altLang="en-US" lang="zh-CN"/>
              <a:t>建议：关注消费者需求</a:t>
            </a:r>
            <a:endParaRPr altLang="en-US" lang="zh-CN"/>
          </a:p>
          <a:p>
            <a:r>
              <a:rPr altLang="en-US" lang="zh-CN"/>
              <a:t>深入了解消费者的需求和喜好</a:t>
            </a:r>
            <a:endParaRPr altLang="en-US" lang="zh-CN"/>
          </a:p>
          <a:p>
            <a:r>
              <a:rPr altLang="en-US" lang="zh-CN"/>
              <a:t>注重产品的实用性和舒适性</a:t>
            </a:r>
            <a:endParaRPr altLang="en-US" lang="zh-CN"/>
          </a:p>
          <a:p>
            <a:r>
              <a:rPr altLang="en-US" lang="zh-CN"/>
              <a:t>不断创新，满足消费者的多样化需求  建议：加强品牌建设</a:t>
            </a:r>
            <a:endParaRPr altLang="en-US" lang="zh-CN"/>
          </a:p>
          <a:p>
            <a:pPr lvl="1"/>
            <a:r>
              <a:rPr altLang="en-US" lang="zh-CN"/>
              <a:t>建议：加强品牌建设</a:t>
            </a:r>
            <a:endParaRPr altLang="en-US" lang="zh-CN"/>
          </a:p>
          <a:p>
            <a:r>
              <a:rPr altLang="en-US" lang="zh-CN"/>
              <a:t>制定明确的品牌战略和发展规划</a:t>
            </a:r>
            <a:endParaRPr altLang="en-US" lang="zh-CN"/>
          </a:p>
          <a:p>
            <a:r>
              <a:rPr altLang="en-US" lang="zh-CN"/>
              <a:t>注重品牌形象的塑造和传播</a:t>
            </a:r>
            <a:endParaRPr altLang="en-US" lang="zh-CN"/>
          </a:p>
          <a:p>
            <a:r>
              <a:rPr altLang="en-US" lang="zh-CN"/>
              <a:t>加强与消费者的互动和沟通，提升品牌忠诚度</a:t>
            </a:r>
            <a:endParaRPr altLang="en-US" lang="zh-CN"/>
          </a:p>
        </p:txBody>
      </p:sp>
      <p:sp>
        <p:nvSpPr>
          <p:cNvPr id="105041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建议：保持创新和突破，关注消费者需求，加强品牌建设等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期望：成为时尚界的引领者和推动者，为人们带来更多美好的穿着体验。</a:t>
            </a:r>
            <a:endParaRPr altLang="en-US" lang="zh-CN"/>
          </a:p>
        </p:txBody>
      </p:sp>
      <p:sp>
        <p:nvSpPr>
          <p:cNvPr id="1050466" name="圆角矩形 3"/>
          <p:cNvSpPr/>
          <p:nvPr>
            <p:custDataLst>
              <p:tags r:id="rId1"/>
            </p:custDataLst>
          </p:nvPr>
        </p:nvSpPr>
        <p:spPr>
          <a:xfrm rot="16200000">
            <a:off x="5655725" y="-343472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8" name="圆角矩形 4"/>
          <p:cNvSpPr/>
          <p:nvPr>
            <p:custDataLst>
              <p:tags r:id="rId2"/>
            </p:custDataLst>
          </p:nvPr>
        </p:nvSpPr>
        <p:spPr>
          <a:xfrm rot="16200000">
            <a:off x="247862" y="197314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70" name="圆角矩形 5"/>
          <p:cNvSpPr/>
          <p:nvPr>
            <p:custDataLst>
              <p:tags r:id="rId3"/>
            </p:custDataLst>
          </p:nvPr>
        </p:nvSpPr>
        <p:spPr>
          <a:xfrm rot="16200000">
            <a:off x="5656999" y="-216224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2" name="圆角矩形 6"/>
          <p:cNvSpPr/>
          <p:nvPr>
            <p:custDataLst>
              <p:tags r:id="rId4"/>
            </p:custDataLst>
          </p:nvPr>
        </p:nvSpPr>
        <p:spPr>
          <a:xfrm rot="16200000">
            <a:off x="249136" y="324625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74" name="圆角矩形 9"/>
          <p:cNvSpPr/>
          <p:nvPr>
            <p:custDataLst>
              <p:tags r:id="rId5"/>
            </p:custDataLst>
          </p:nvPr>
        </p:nvSpPr>
        <p:spPr>
          <a:xfrm rot="16200000">
            <a:off x="5655725" y="-91398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6" name="圆角矩形 10"/>
          <p:cNvSpPr/>
          <p:nvPr>
            <p:custDataLst>
              <p:tags r:id="rId6"/>
            </p:custDataLst>
          </p:nvPr>
        </p:nvSpPr>
        <p:spPr>
          <a:xfrm rot="16200000">
            <a:off x="247862" y="449388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78" name="圆角矩形 11"/>
          <p:cNvSpPr/>
          <p:nvPr>
            <p:custDataLst>
              <p:tags r:id="rId7"/>
            </p:custDataLst>
          </p:nvPr>
        </p:nvSpPr>
        <p:spPr>
          <a:xfrm rot="16200000">
            <a:off x="5656999" y="35785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0" name="圆角矩形 12"/>
          <p:cNvSpPr/>
          <p:nvPr>
            <p:custDataLst>
              <p:tags r:id="rId8"/>
            </p:custDataLst>
          </p:nvPr>
        </p:nvSpPr>
        <p:spPr>
          <a:xfrm rot="16200000">
            <a:off x="249136" y="576635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82" name="文本框 7"/>
          <p:cNvSpPr txBox="1"/>
          <p:nvPr>
            <p:custDataLst>
              <p:tags r:id="rId9"/>
            </p:custDataLst>
          </p:nvPr>
        </p:nvSpPr>
        <p:spPr>
          <a:xfrm>
            <a:off x="1118269" y="408352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关注社会和环境问题，积极履行社会责任。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84" name="文本框 8"/>
          <p:cNvSpPr txBox="1"/>
          <p:nvPr>
            <p:custDataLst>
              <p:tags r:id="rId10"/>
            </p:custDataLst>
          </p:nvPr>
        </p:nvSpPr>
        <p:spPr>
          <a:xfrm>
            <a:off x="1118269" y="535664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与消费者和同行建立良好的沟通和合作关系，共同推动时尚界的发展。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86" name="文本框 13"/>
          <p:cNvSpPr txBox="1"/>
          <p:nvPr>
            <p:custDataLst>
              <p:tags r:id="rId11"/>
            </p:custDataLst>
          </p:nvPr>
        </p:nvSpPr>
        <p:spPr>
          <a:xfrm>
            <a:off x="1118269" y="156279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不断学习和创新，保持敏锐的时尚洞察力。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88" name="文本框 14"/>
          <p:cNvSpPr txBox="1"/>
          <p:nvPr>
            <p:custDataLst>
              <p:tags r:id="rId12"/>
            </p:custDataLst>
          </p:nvPr>
        </p:nvSpPr>
        <p:spPr>
          <a:xfrm>
            <a:off x="1118269" y="283717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注重品质和细节，追求卓越的设计理念。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53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CONTENT_GROUP_TYPE" val="contentchip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CONTENT_GROUP_TYPE" val="contentchip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titlestyle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9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1"/>
  <p:tag name="KSO_WM_TAG_VERSION" val="1.0"/>
  <p:tag name="KSO_WM_BEAUTIFY_FLAG" val="#wm#"/>
  <p:tag name="KSO_WM_TEMPLATE_CATEGORY" val="custom"/>
  <p:tag name="KSO_WM_TEMPLATE_INDEX" val="20230291"/>
  <p:tag name="KSO_WM_TEMPLATE_THUMBS_INDEX" val="1、9"/>
</p:tagLst>
</file>

<file path=ppt/tags/tag11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1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1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91_1*b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1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16.xml><?xml version="1.0" encoding="utf-8"?>
<p:tagLst xmlns:p="http://schemas.openxmlformats.org/presentationml/2006/main">
  <p:tag name="KSO_WM_SLIDE_ID" val="custom20230291_1"/>
  <p:tag name="KSO_WM_TEMPLATE_SUBCATEGORY" val="29"/>
  <p:tag name="KSO_WM_TEMPLATE_MASTER_TYPE" val="0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1"/>
  <p:tag name="KSO_WM_SLIDE_LAYOUT" val="a_b_f"/>
  <p:tag name="KSO_WM_SLIDE_LAYOUT_CNT" val="1_1_1"/>
  <p:tag name="KSO_WM_TEMPLATE_THUMBS_INDEX" val="1、9"/>
  <p:tag name="KSO_WM_SLIDE_CONTENT_AREA" val="{&quot;left&quot;:&quot;59.15&quot;,&quot;top&quot;:&quot;78.05&quot;,&quot;width&quot;:&quot;530.55&quot;,&quot;height&quot;:&quot;334.2&quot;}"/>
</p:tagLst>
</file>

<file path=ppt/tags/tag11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6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1_6*l_h_i*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1_6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1_6*l_h_i*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1_6*l_h_i*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1_6*l_h_i*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1_6*l_h_i*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1_6*l_h_i*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Six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6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SLIDE_ID" val="custom20230291_6"/>
  <p:tag name="KSO_WM_TEMPLATE_SUBCATEGORY" val="29"/>
  <p:tag name="KSO_WM_TEMPLATE_MASTER_TYPE" val="0"/>
  <p:tag name="KSO_WM_TEMPLATE_COLOR_TYPE" val="1"/>
  <p:tag name="KSO_WM_SLIDE_TYPE" val="contents"/>
  <p:tag name="KSO_WM_SLIDE_SUBTYPE" val="diag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1"/>
  <p:tag name="KSO_WM_SLIDE_LAYOUT" val="a_l"/>
  <p:tag name="KSO_WM_SLIDE_LAYOUT_CNT" val="1_1"/>
  <p:tag name="KSO_WM_TEMPLATE_THUMBS_INDEX" val="1、4、7、12、13、14、15、16、17、18、20、24、25、28、33、36、40、43、44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3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6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1_4*l_h_i*1_1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949999988079071,&quot;colorType&quot;:1,&quot;foreColorIndex&quot;:5,&quot;pos&quot;:0,&quot;transparency&quot;:1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1_4*l_h_a*1_1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1_4*l_h_f*1_1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1_4*l_h_i*1_2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949999988079071,&quot;colorType&quot;:1,&quot;foreColorIndex&quot;:5,&quot;pos&quot;:0,&quot;transparency&quot;:1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1_4*l_h_a*1_2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1_4*l_h_f*1_2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1_4*l_h_i*1_3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949999988079071,&quot;colorType&quot;:1,&quot;foreColorIndex&quot;:5,&quot;pos&quot;:0,&quot;transparency&quot;:1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1_4*l_h_a*1_3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1_4*l_h_f*1_3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1_4*l_h_i*1_4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949999988079071,&quot;colorType&quot;:1,&quot;foreColorIndex&quot;:5,&quot;pos&quot;:0,&quot;transparency&quot;:1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1_4*l_h_a*1_4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1_4*l_h_f*1_4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1_4*l_h_i*1_5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FILL_TYPE" val="3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949999988079071,&quot;colorType&quot;:1,&quot;foreColorIndex&quot;:5,&quot;pos&quot;:0,&quot;transparency&quot;:1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71_4*l_h_a*1_5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71_4*l_h_f*1_5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77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44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45.xml><?xml version="1.0" encoding="utf-8"?>
<p:tagLst xmlns:p="http://schemas.openxmlformats.org/presentationml/2006/main">
  <p:tag name="ADJUSTMENTS" val="6.0864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1_4*l_h_i*1_1_2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5,&quot;pos&quot;:1,&quot;transparency&quot;:0}],&quot;type&quot;:3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41_4*l_h_i*1_1_3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4699999988079071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441_4*l_h_i*1_1_4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41_4*l_h_i*1_1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01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1_4*l_h_f*1_1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ADJUSTMENTS" val="6.0864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1_4*l_h_i*1_2_2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5,&quot;pos&quot;:1,&quot;transparency&quot;:0}],&quot;type&quot;:3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41_4*l_h_i*1_2_3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4699999988079071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441_4*l_h_i*1_2_4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41_4*l_h_i*1_2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02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1_4*l_h_f*1_2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ADJUSTMENTS" val="6.0864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1_4*l_h_i*1_3_2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5,&quot;pos&quot;:1,&quot;transparency&quot;:0}],&quot;type&quot;:3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41_4*l_h_i*1_3_3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4699999988079071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441_4*l_h_i*1_3_4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41_4*l_h_i*1_3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03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1_4*l_h_f*1_3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ADJUSTMENTS" val="6.0864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1_4*l_h_i*1_4_2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5,&quot;pos&quot;:1,&quot;transparency&quot;:0}],&quot;type&quot;:3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41_4*l_h_i*1_4_3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4699999988079071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441_4*l_h_i*1_4_4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41_4*l_h_i*1_4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04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1_4*l_h_f*1_4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ADJUSTMENTS" val="6.0864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41_4*l_h_i*1_5_2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5,&quot;pos&quot;:1,&quot;transparency&quot;:0}],&quot;type&quot;:3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41_4*l_h_i*1_5_3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4699999988079071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4"/>
  <p:tag name="KSO_WM_UNIT_ID" val="diagram20231441_4*l_h_i*1_5_4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41_4*l_h_i*1_5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0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1_4*l_h_f*1_5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88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4*l_h_i*1_2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4*l_h_i*1_3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4*l_h_i*1_4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4*l_h_i*1_5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3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4*l_h_a*1_5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5_1"/>
  <p:tag name="KSO_WM_UNIT_PRESET_TEXT" val="添加标题"/>
  <p:tag name="KSO_WM_UNIT_TEXT_FILL_FORE_SCHEMECOLOR_INDEX" val="5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098_4*l_h_f*1_5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输入你的正文，文字是您思想提炼请尽量言简意赅的阐述观点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4*l_h_a*1_4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4_1"/>
  <p:tag name="KSO_WM_UNIT_PRESET_TEXT" val="添加标题"/>
  <p:tag name="KSO_WM_UNIT_TEXT_FILL_FORE_SCHEMECOLOR_INDEX" val="5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098_4*l_h_f*1_4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输入你的正文，文字是您思想提炼请尽量言简意赅的阐述观点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4*l_h_a*1_3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3_1"/>
  <p:tag name="KSO_WM_UNIT_PRESET_TEXT" val="添加标题"/>
  <p:tag name="KSO_WM_UNIT_TEXT_FILL_FORE_SCHEMECOLOR_INDEX" val="5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098_4*l_h_f*1_3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输入你的正文，文字是您思想提炼请尽量言简意赅的阐述观点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4*l_h_a*1_2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2_1"/>
  <p:tag name="KSO_WM_UNIT_PRESET_TEXT" val="添加标题"/>
  <p:tag name="KSO_WM_UNIT_TEXT_FILL_FORE_SCHEMECOLOR_INDEX" val="5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098_4*l_h_f*1_2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输入你的正文，文字是您思想提炼请尽量言简意赅的阐述观点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4*l_h_a*1_1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1_1"/>
  <p:tag name="KSO_WM_UNIT_PRESET_TEXT" val="添加标题"/>
  <p:tag name="KSO_WM_UNIT_TEXT_FILL_FORE_SCHEMECOLOR_INDEX" val="5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098_4*l_h_f*1_1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输入你的正文，文字是您思想提炼请尽量言简意赅的阐述观点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14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9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2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9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29.xml><?xml version="1.0" encoding="utf-8"?>
<p:tagLst xmlns:p="http://schemas.openxmlformats.org/presentationml/2006/main">
  <p:tag name="KSO_WM_SLIDE_ID" val="custom20230291_9"/>
  <p:tag name="KSO_WM_TEMPLATE_SUBCATEGORY" val="29"/>
  <p:tag name="KSO_WM_TEMPLATE_MASTER_TYPE" val="0"/>
  <p:tag name="KSO_WM_TEMPLATE_COLOR_TYPE" val="1"/>
  <p:tag name="KSO_WM_SLIDE_TYPE" val="endPage"/>
  <p:tag name="KSO_WM_SLIDE_SUBTYPE" val="pureTxt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1"/>
  <p:tag name="KSO_WM_SLIDE_LAYOUT" val="a_f"/>
  <p:tag name="KSO_WM_SLIDE_LAYOUT_CNT" val="1_1"/>
  <p:tag name="KSO_WM_TEMPLATE_THUMBS_INDEX" val="1、4、7、12、13、14、15、16、17、18、20、24、25、28、33、36、40、43、44"/>
  <p:tag name="KSO_WM_SLIDE_CONTENT_AREA" val="{&quot;left&quot;:&quot;408.05&quot;,&quot;top&quot;:&quot;74.7&quot;,&quot;width&quot;:&quot;543.2&quot;,&quot;height&quot;:&quot;389.8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6">
      <a:dk1>
        <a:sysClr lastClr="000000" val="windowText"/>
      </a:dk1>
      <a:lt1>
        <a:sysClr lastClr="FFFFFF" val="window"/>
      </a:lt1>
      <a:dk2>
        <a:srgbClr val="005FD3"/>
      </a:dk2>
      <a:lt2>
        <a:srgbClr val="F6FAFF"/>
      </a:lt2>
      <a:accent1>
        <a:srgbClr val="4799FF"/>
      </a:accent1>
      <a:accent2>
        <a:srgbClr val="39C0FD"/>
      </a:accent2>
      <a:accent3>
        <a:srgbClr val="53D174"/>
      </a:accent3>
      <a:accent4>
        <a:srgbClr val="9FD739"/>
      </a:accent4>
      <a:accent5>
        <a:srgbClr val="FFD769"/>
      </a:accent5>
      <a:accent6>
        <a:srgbClr val="FE7962"/>
      </a:accent6>
      <a:hlink>
        <a:srgbClr val="0563C1"/>
      </a:hlink>
      <a:folHlink>
        <a:srgbClr val="954D72"/>
      </a:folHlink>
    </a:clrScheme>
    <a:fontScheme name="自定义 58">
      <a:majorFont>
        <a:latin typeface="汉仪粗圆简"/>
        <a:ea typeface="汉仪粗圆简"/>
        <a:cs typeface=""/>
      </a:majorFont>
      <a:minorFont>
        <a:latin typeface="汉仪粗圆简"/>
        <a:ea typeface="汉仪粗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2023-12-17T02:47:43Z</dcterms:created>
  <dcterms:modified xsi:type="dcterms:W3CDTF">2023-12-17T02:47:43Z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227d92c6251f4499b53ebdddc1d2b764_21</vt:lpwstr>
  </property>
</Properties>
</file>