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81" r:id="rId1"/>
    <p:sldMasterId id="2147486818" r:id="rId2"/>
  </p:sldMasterIdLst>
  <p:notesMasterIdLst>
    <p:notesMasterId r:id="rId3"/>
  </p:notesMasterIdLst>
  <p:sldIdLst>
    <p:sldId id="1776" r:id="rId4"/>
    <p:sldId id="1780" r:id="rId5"/>
    <p:sldId id="1785" r:id="rId6"/>
    <p:sldId id="1790" r:id="rId7"/>
    <p:sldId id="1797" r:id="rId9"/>
    <p:sldId id="1800" r:id="rId10"/>
    <p:sldId id="1803" r:id="rId11"/>
    <p:sldId id="1807" r:id="rId12"/>
    <p:sldId id="1814" r:id="rId14"/>
    <p:sldId id="1817" r:id="rId15"/>
    <p:sldId id="1820" r:id="rId16"/>
    <p:sldId id="1823" r:id="rId17"/>
    <p:sldId id="1827" r:id="rId18"/>
    <p:sldId id="1834" r:id="rId20"/>
    <p:sldId id="1837" r:id="rId21"/>
    <p:sldId id="1840" r:id="rId22"/>
    <p:sldId id="1844" r:id="rId23"/>
    <p:sldId id="1851" r:id="rId25"/>
    <p:sldId id="1854" r:id="rId26"/>
    <p:sldId id="1857" r:id="rId27"/>
    <p:sldId id="1861" r:id="rId28"/>
    <p:sldId id="1868" r:id="rId30"/>
    <p:sldId id="1871" r:id="rId31"/>
    <p:sldId id="1874" r:id="rId32"/>
    <p:sldId id="1878" r:id="rId33"/>
    <p:sldId id="1885" r:id="rId35"/>
    <p:sldId id="1888" r:id="rId36"/>
    <p:sldId id="189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82" r:id="rId1"/>
    <p:sldLayoutId id="2147486783" r:id="rId2"/>
    <p:sldLayoutId id="2147486784" r:id="rId3"/>
    <p:sldLayoutId id="2147486785" r:id="rId4"/>
    <p:sldLayoutId id="2147486786" r:id="rId5"/>
    <p:sldLayoutId id="2147486787" r:id="rId6"/>
    <p:sldLayoutId id="2147486788" r:id="rId7"/>
    <p:sldLayoutId id="2147486789" r:id="rId8"/>
    <p:sldLayoutId id="2147486790" r:id="rId9"/>
    <p:sldLayoutId id="2147486791" r:id="rId10"/>
    <p:sldLayoutId id="21474867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19" r:id="rId1"/>
    <p:sldLayoutId id="2147486820" r:id="rId2"/>
    <p:sldLayoutId id="2147486821" r:id="rId3"/>
    <p:sldLayoutId id="2147486822" r:id="rId4"/>
    <p:sldLayoutId id="2147486823" r:id="rId5"/>
    <p:sldLayoutId id="2147486824" r:id="rId6"/>
    <p:sldLayoutId id="2147486825" r:id="rId7"/>
    <p:sldLayoutId id="2147486826" r:id="rId8"/>
    <p:sldLayoutId id="2147486827" r:id="rId9"/>
    <p:sldLayoutId id="2147486828" r:id="rId10"/>
    <p:sldLayoutId id="21474868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企业管理与危机应对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企业危机应对策略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企业管理与危机应对的结合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未来发展趋势与挑战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企业管理对企业发展的影响</a:t>
            </a:r>
            <a:endParaRPr altLang="en-US" lang="zh-CN"/>
          </a:p>
        </p:txBody>
      </p:sp>
      <p:sp>
        <p:nvSpPr>
          <p:cNvPr id="10489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提升企业竞争力：有效的企业管理能够提高企业的生产效率、降低成本、优化资源配置，从而增强企业的市场竞争力。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促进企业创新：企业管理能够激发员工的创新精神，推动企业不断进行技术、产品和服务的创新，以适应不断变化的市场环境。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增强企业凝聚力：良好的企业管理能够营造积极向上的工作氛围，提高员工的满意度和归属感，增强企业的凝聚力。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推动企业发展：企业管理能够为企业提供清晰的发展战略和规划，确保企业在不断变化的市场环境中保持稳健的发展态势。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企业管理对企业竞争力的提升</a:t>
            </a:r>
            <a:endParaRPr altLang="en-US" lang="zh-CN"/>
          </a:p>
        </p:txBody>
      </p:sp>
      <p:sp>
        <p:nvSpPr>
          <p:cNvPr id="10490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企业管理能够提高企业的运营效率，降低成本，增加利润。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企业管理能够增强企业的创新能力，推动企业不断发展和进步。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企业管理能够提高企业的市场竞争力，扩大市场份额，赢得更多客户。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企业管理能够增强企业的品牌形象，提高企业的知名度和美誉度。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企业管理对企业文化的塑造</a:t>
            </a:r>
            <a:endParaRPr altLang="en-US" lang="zh-CN"/>
          </a:p>
        </p:txBody>
      </p:sp>
      <p:sp>
        <p:nvSpPr>
          <p:cNvPr id="10491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企业管理对企业文化的影响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企业管理对员工行为的影响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企业管理对组织结构的影响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企业管理对领导力的影响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企业危机应对策略</a:t>
            </a:r>
            <a:endParaRPr altLang="en-US" dirty="0" lang="zh-CN"/>
          </a:p>
        </p:txBody>
      </p:sp>
      <p:sp>
        <p:nvSpPr>
          <p:cNvPr id="10491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危机预防策略</a:t>
            </a:r>
            <a:endParaRPr altLang="en-US" lang="zh-CN"/>
          </a:p>
        </p:txBody>
      </p:sp>
      <p:sp>
        <p:nvSpPr>
          <p:cNvPr id="104922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建立危机预防意识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3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制定危机应对计划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加强危机管理培训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建立危机预警机制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危机应对流程</a:t>
            </a:r>
            <a:endParaRPr altLang="en-US" lang="zh-CN"/>
          </a:p>
        </p:txBody>
      </p:sp>
      <p:sp>
        <p:nvSpPr>
          <p:cNvPr id="1049286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0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危机识别：及时发现潜在危机，了解危机性质和影响范围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危机评估：对危机进行评估，确定危机级别和影响程度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危机应对计划制定：根据危机评估结果，制定相应的应对计划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6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8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危机应对实施：按照应对计划，采取相应的措施进行危机应对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2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4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危机恢复：在危机应对完成后，进行恢复工作，减少损失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危机公关技巧</a:t>
            </a:r>
            <a:endParaRPr altLang="en-US" lang="zh-CN"/>
          </a:p>
        </p:txBody>
      </p:sp>
      <p:sp>
        <p:nvSpPr>
          <p:cNvPr id="10493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快速响应：第一时间回应，控制事态发展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坦诚沟通：公开透明，诚实面对问题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积极合作：与相关部门和媒体积极合作，共同解决问题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有效沟通：清晰、简洁、有说服力的沟通方式，让公众信任并理解企业的立场和措施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危机后的恢复与重建</a:t>
            </a:r>
            <a:endParaRPr altLang="en-US" lang="zh-CN"/>
          </a:p>
        </p:txBody>
      </p:sp>
      <p:sp>
        <p:nvSpPr>
          <p:cNvPr id="10494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评估损失：对危机造成的损失进行全面评估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制定计划：根据评估结果，制定恢复与重建计划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资源整合：整合内外部资源，为恢复与重建提供支持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重建信任：通过有效沟通，重建企业与利益相关方的信任关系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企业管理与危机应对的结合</a:t>
            </a:r>
            <a:endParaRPr altLang="en-US" dirty="0" lang="zh-CN"/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企业管理在危机应对中的作用</a:t>
            </a:r>
            <a:endParaRPr altLang="en-US" lang="zh-CN"/>
          </a:p>
        </p:txBody>
      </p:sp>
      <p:sp>
        <p:nvSpPr>
          <p:cNvPr id="10495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建立危机应对机制：企业管理应建立完善的危机应对机制，包括危机预警、应急响应、危机处理和恢复等环节，以确保在危机发生时能够迅速、有效地应对。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提高危机意识：企业管理应注重提高员工的危机意识，通过培训和教育，使员工了解可能面临的危机类型和应对方法，增强企业的整体危机应对能力。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优化资源配置：企业管理应优化资源配置，确保在危机应对过程中有足够的资源可用，包括人力、物力、财力等方面的支持，以保障企业的正常运营和应对危机的需要。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强化沟通协作：企业管理应强化内部和外部的沟通协作，确保在危机应对过程中各部门之间能够密切配合、协同作战，形成合力，共同应对危机。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危机应对对企业管理的启示</a:t>
            </a:r>
            <a:endParaRPr altLang="en-US" lang="zh-CN"/>
          </a:p>
        </p:txBody>
      </p:sp>
      <p:sp>
        <p:nvSpPr>
          <p:cNvPr id="10495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建立危机预警机制：通过监测和分析企业内外环境，及时发现潜在危机，为企业管理提供预警。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强化危机应对能力：通过培训和演练，提高企业管理层和员工的危机应对能力，确保在危机发生时能够迅速、有效地应对。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完善危机管理制度：建立完善的危机管理制度，明确各部门和人员的职责和权限，确保在危机发生时能够迅速响应并协调处理。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增强企业风险管理意识：通过加强风险管理意识教育，提高企业管理层和员工对风险的认识和防范意识，减少企业面临的风险。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企业管理与危机应对的协同作用</a:t>
            </a:r>
            <a:endParaRPr altLang="en-US" lang="zh-CN"/>
          </a:p>
        </p:txBody>
      </p:sp>
      <p:sp>
        <p:nvSpPr>
          <p:cNvPr id="10496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企业管理与危机应对的相互关系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企业管理在危机应对中的作用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危机应对对企业管理的挑战与机遇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协同作用对企业发展的重要性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496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企业管理成功案例分享</a:t>
            </a:r>
            <a:endParaRPr altLang="en-US" lang="zh-CN"/>
          </a:p>
        </p:txBody>
      </p:sp>
      <p:sp>
        <p:nvSpPr>
          <p:cNvPr id="10497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华为公司的企业管理：强调团队合作、创新和执行力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阿里巴巴的企业管理：注重企业文化、人才培养和商业模式创新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腾讯公司的企业管理：以用户需求为导向，不断优化产品和服务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京东公司的企业管理：以高效物流和供应链管理为核心竞争力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危机应对成功案例解析</a:t>
            </a:r>
            <a:endParaRPr altLang="en-US" lang="zh-CN"/>
          </a:p>
        </p:txBody>
      </p:sp>
      <p:sp>
        <p:nvSpPr>
          <p:cNvPr id="10498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案例背景：介绍案例的背景信息，包括企业、行业、危机事件等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经验教训：总结企业在危机应对中的经验教训，为其他企业提供参考和借鉴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实施效果：分析应对策略的实施效果，包括对危机的影响、企业的恢复情况等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应对策略：详细描述企业在危机中的应对策略，包括公关、法律、财务等方面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成功案例的启示与借鉴</a:t>
            </a:r>
            <a:endParaRPr altLang="en-US" lang="zh-CN"/>
          </a:p>
        </p:txBody>
      </p:sp>
      <p:sp>
        <p:nvSpPr>
          <p:cNvPr id="10498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成功案例的背景与意义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成功案例的策略与措施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成功案例的成果与影响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成功案例的启示与借鉴价值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未来发展趋势与挑战</a:t>
            </a:r>
            <a:endParaRPr altLang="en-US" dirty="0" lang="zh-CN"/>
          </a:p>
        </p:txBody>
      </p:sp>
      <p:sp>
        <p:nvSpPr>
          <p:cNvPr id="1049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企业管理的发展趋势</a:t>
            </a:r>
            <a:endParaRPr altLang="en-US" lang="zh-CN"/>
          </a:p>
        </p:txBody>
      </p:sp>
      <p:sp>
        <p:nvSpPr>
          <p:cNvPr id="1050018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数字化转型：利用大数据、人工智能等技术提升企业管理效率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智能化发展：通过机器人、自动化设备等实现生产过程的智能化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绿色环保：注重环保和可持续发展，推动绿色生产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跨界合作：与其他行业进行合作，拓展业务范围和市场空间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人才管理：注重人才培养和激励，提升员工素质和满意度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创新驱动：鼓励企业进行创新，推动产业升级和转型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危机应对面临的挑战</a:t>
            </a:r>
            <a:endParaRPr altLang="en-US" lang="zh-CN"/>
          </a:p>
        </p:txBody>
      </p:sp>
      <p:sp>
        <p:nvSpPr>
          <p:cNvPr id="10500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快速变化的市场环境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高科技的发展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公众对企业的期望提高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企业如何应对未来发展趋势与挑战</a:t>
            </a:r>
            <a:endParaRPr altLang="en-US" lang="zh-CN"/>
          </a:p>
        </p:txBody>
      </p:sp>
      <p:sp>
        <p:nvSpPr>
          <p:cNvPr id="10501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了解行业趋势：关注市场动态，了解行业发展趋势，以便及时调整战略和业务模式。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创新发展模式：加强技术研发，推动产业升级，探索新的商业模式和发展路径。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强化人才培养：注重人才培养和引进，提高企业核心竞争力，为应对未来挑战提供人才保障。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建立危机应对机制：建立健全危机应对机制，提高企业应对突发事件的能力，确保企业稳定发展。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对企业管理与危机应对的总结</a:t>
            </a:r>
            <a:endParaRPr altLang="en-US" lang="zh-CN"/>
          </a:p>
        </p:txBody>
      </p:sp>
      <p:sp>
        <p:nvSpPr>
          <p:cNvPr id="10502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企业管理的重要性：提高企业运营效率、降低成本、增强竞争力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危机应对的必要性：及时应对风险、减少损失、维护企业声誉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总结经验教训：分析问题原因、总结经验教训、提出改进措施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展望未来：关注行业动态、加强风险意识、持续改进管理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2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持续关注行业动态，及时调整企业战略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加强内部管理，提高企业核心竞争力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注重人才培养和引进，为企业发展提供有力支持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积极拓展市场，寻求新的增长点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0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3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2023-12-19T19:54:23Z</dcterms:created>
  <dcterms:modified xsi:type="dcterms:W3CDTF">2023-12-19T19:54:23Z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d9f8cee19f9a422d89a823ce26fd4783_21</vt:lpwstr>
  </property>
</Properties>
</file>