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015" r:id="rId1"/>
    <p:sldMasterId id="2147502052" r:id="rId2"/>
  </p:sldMasterIdLst>
  <p:notesMasterIdLst>
    <p:notesMasterId r:id="rId3"/>
  </p:notesMasterIdLst>
  <p:sldIdLst>
    <p:sldId id="8986" r:id="rId4"/>
    <p:sldId id="8989" r:id="rId5"/>
    <p:sldId id="8992" r:id="rId6"/>
    <p:sldId id="8995" r:id="rId7"/>
    <p:sldId id="9001" r:id="rId9"/>
    <p:sldId id="9004" r:id="rId10"/>
    <p:sldId id="9007" r:id="rId11"/>
    <p:sldId id="9010" r:id="rId12"/>
    <p:sldId id="9013" r:id="rId13"/>
    <p:sldId id="9019" r:id="rId15"/>
    <p:sldId id="9022" r:id="rId16"/>
    <p:sldId id="9025" r:id="rId17"/>
    <p:sldId id="9028" r:id="rId18"/>
    <p:sldId id="9031" r:id="rId19"/>
    <p:sldId id="9037" r:id="rId21"/>
    <p:sldId id="9040" r:id="rId22"/>
    <p:sldId id="9043" r:id="rId23"/>
    <p:sldId id="9046" r:id="rId24"/>
    <p:sldId id="9049" r:id="rId25"/>
    <p:sldId id="9055" r:id="rId27"/>
    <p:sldId id="9058" r:id="rId28"/>
    <p:sldId id="9061" r:id="rId29"/>
    <p:sldId id="9064" r:id="rId30"/>
    <p:sldId id="9067" r:id="rId31"/>
    <p:sldId id="9073" r:id="rId33"/>
    <p:sldId id="9076" r:id="rId34"/>
    <p:sldId id="9079" r:id="rId35"/>
    <p:sldId id="9082" r:id="rId36"/>
    <p:sldId id="908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016" r:id="rId1"/>
    <p:sldLayoutId id="2147502017" r:id="rId2"/>
    <p:sldLayoutId id="2147502018" r:id="rId3"/>
    <p:sldLayoutId id="2147502019" r:id="rId4"/>
    <p:sldLayoutId id="2147502020" r:id="rId5"/>
    <p:sldLayoutId id="2147502021" r:id="rId6"/>
    <p:sldLayoutId id="2147502022" r:id="rId7"/>
    <p:sldLayoutId id="2147502023" r:id="rId8"/>
    <p:sldLayoutId id="2147502024" r:id="rId9"/>
    <p:sldLayoutId id="2147502025" r:id="rId10"/>
    <p:sldLayoutId id="21475020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053" r:id="rId1"/>
    <p:sldLayoutId id="2147502054" r:id="rId2"/>
    <p:sldLayoutId id="2147502055" r:id="rId3"/>
    <p:sldLayoutId id="2147502056" r:id="rId4"/>
    <p:sldLayoutId id="2147502057" r:id="rId5"/>
    <p:sldLayoutId id="2147502058" r:id="rId6"/>
    <p:sldLayoutId id="2147502059" r:id="rId7"/>
    <p:sldLayoutId id="2147502060" r:id="rId8"/>
    <p:sldLayoutId id="2147502061" r:id="rId9"/>
    <p:sldLayoutId id="2147502062" r:id="rId10"/>
    <p:sldLayoutId id="21475020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tags" Target="../tags/tag224.xml"/><Relationship Id="rId22" Type="http://schemas.openxmlformats.org/officeDocument/2006/relationships/tags" Target="../tags/tag225.xml"/><Relationship Id="rId23" Type="http://schemas.openxmlformats.org/officeDocument/2006/relationships/tags" Target="../tags/tag226.xml"/><Relationship Id="rId24" Type="http://schemas.openxmlformats.org/officeDocument/2006/relationships/tags" Target="../tags/tag227.xml"/><Relationship Id="rId25" Type="http://schemas.openxmlformats.org/officeDocument/2006/relationships/tags" Target="../tags/tag228.xml"/><Relationship Id="rId26" Type="http://schemas.openxmlformats.org/officeDocument/2006/relationships/tags" Target="../tags/tag229.xml"/><Relationship Id="rId27" Type="http://schemas.openxmlformats.org/officeDocument/2006/relationships/tags" Target="../tags/tag230.xml"/><Relationship Id="rId28" Type="http://schemas.openxmlformats.org/officeDocument/2006/relationships/tags" Target="../tags/tag231.xml"/><Relationship Id="rId29" Type="http://schemas.openxmlformats.org/officeDocument/2006/relationships/tags" Target="../tags/tag23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tags" Target="../tags/tag270.xml"/><Relationship Id="rId27" Type="http://schemas.openxmlformats.org/officeDocument/2006/relationships/tags" Target="../tags/tag271.xml"/><Relationship Id="rId28" Type="http://schemas.openxmlformats.org/officeDocument/2006/relationships/tags" Target="../tags/tag272.xml"/><Relationship Id="rId29" Type="http://schemas.openxmlformats.org/officeDocument/2006/relationships/tags" Target="../tags/tag27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企业管理的员工放权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员工放权的方法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员工放权的重要性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员工放权的挑战与应对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员工放权的效果评估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员工放权对企业管理的意义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员工放权的重要性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提升员工参与度</a:t>
            </a:r>
            <a:endParaRPr altLang="en-US" lang="zh-CN"/>
          </a:p>
        </p:txBody>
      </p:sp>
      <p:sp>
        <p:nvSpPr>
          <p:cNvPr id="10491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增强员工责任感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提高员工工作积极性和主动性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增强员工对企业的认同感和归属感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促进员工个人成长和职业发展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提升企业整体绩效和竞争力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提高工作效率</a:t>
            </a:r>
            <a:endParaRPr altLang="en-US" lang="zh-CN"/>
          </a:p>
        </p:txBody>
      </p:sp>
      <p:sp>
        <p:nvSpPr>
          <p:cNvPr id="10492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员工放权能够促进企业的创新和发展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员工放权能够增强员工的责任感和归属感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员工放权能够激发员工的创造力和参与度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员工放权能够提高工作效率，减少决策时间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促进创新与创造力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激发员工创新精神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提高员工工作积极性和主动性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促进企业创新发展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员工放权的方法</a:t>
            </a:r>
            <a:endParaRPr altLang="en-US" dirty="0" lang="zh-CN"/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明确职责与权限</a:t>
            </a:r>
            <a:endParaRPr altLang="en-US" lang="zh-CN"/>
          </a:p>
        </p:txBody>
      </p:sp>
      <p:sp>
        <p:nvSpPr>
          <p:cNvPr id="10494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明确员工的职责范围和工作内容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制定清晰的工作流程和标准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赋予员工适当的决策权和自主权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建立有效的沟通机制和反馈机制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建立信任与沟通机制</a:t>
            </a:r>
            <a:endParaRPr altLang="en-US" lang="zh-CN"/>
          </a:p>
        </p:txBody>
      </p:sp>
      <p:sp>
        <p:nvSpPr>
          <p:cNvPr id="10495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建立互信关系：加强管理者与员工之间的信任，提高沟通效率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及时反馈与认可：对员工的贡献及时给予反馈和认可，增强员工自信心和积极性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鼓励员工参与：鼓励员工积极参与决策过程，提高员工归属感和责任感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明确沟通渠道：建立有效的沟通渠道，如定期会议、内部论坛等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提供培训与支持</a:t>
            </a:r>
            <a:endParaRPr altLang="en-US" lang="zh-CN"/>
          </a:p>
        </p:txBody>
      </p:sp>
      <p:sp>
        <p:nvSpPr>
          <p:cNvPr id="10495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培训员工：提供必要的技能和知识培训，使员工具备承担更多责任的能力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支持员工：鼓励员工提出创新性的想法和建议，并提供必要的资源和支持，帮助他们实现目标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建立信任：建立员工之间的信任关系，让他们感受到公司的支持和信任，从而更加积极地参与工作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激励员工：通过奖励和激励措施，鼓励员工更加努力地工作，提高工作积极性和效率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6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明确目标：设定清晰、具体的工作目标，激发员工的工作动力。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参与决策：让员工参与决策过程，增强员工的归属感和责任感。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培训机会：为员工提供培训和发展机会，提高员工的技能和能力。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奖励机制：建立合理的奖励机制，对优秀员工给予适当的奖励和激励。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员工放权的挑战与应对</a:t>
            </a:r>
            <a:endParaRPr altLang="en-US" dirty="0" lang="zh-CN"/>
          </a:p>
        </p:txBody>
      </p:sp>
      <p:sp>
        <p:nvSpPr>
          <p:cNvPr id="10497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避免权力滥用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加强员工培训，提高其职业道德和责任意识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明确员工放权的范围和权限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建立监督机制，确保员工不滥用权力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定期对员工进行评估，及时发现并纠正滥用权力的行为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建立监督机制</a:t>
            </a:r>
            <a:endParaRPr altLang="en-US" lang="zh-CN"/>
          </a:p>
        </p:txBody>
      </p:sp>
      <p:sp>
        <p:nvSpPr>
          <p:cNvPr id="10498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监督机制的必要性：确保员工放权后不滥用权力，保障企业利益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监督机制的建立方式：制定明确的监督流程和责任人，确保监督的有效性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监督机制的执行：定期对员工放权后的工作进行检查和评估，及时发现问题并纠正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监督机制的完善：根据实际情况不断调整和优化监督机制，提高其适应性和有效性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及时调整策略</a:t>
            </a:r>
            <a:endParaRPr altLang="en-US" lang="zh-CN"/>
          </a:p>
        </p:txBody>
      </p:sp>
      <p:sp>
        <p:nvSpPr>
          <p:cNvPr id="10499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在员工放权的过程中，企业需要建立有效的沟通机制，及时了解员工的需求和意见，以便及时调整管理策略，提高员工的工作积极性和满意度。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员工放权后，企业需要密切关注员工的工作表现和反馈，及时调整管理策略，确保员工能够充分发挥自己的能力和潜力。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针对员工放权后可能出现的问题，企业需要制定相应的应对措施，及时调整管理策略，确保企业能够应对各种挑战和变化。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在员工放权的过程中，企业需要注重培养员工的自我管理和自我约束能力，提高员工的综合素质和竞争力，为企业的长期发展奠定基础。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培养员工领导力</a:t>
            </a:r>
            <a:endParaRPr altLang="en-US" lang="zh-CN"/>
          </a:p>
        </p:txBody>
      </p:sp>
      <p:sp>
        <p:nvSpPr>
          <p:cNvPr id="1050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培养员工领导力的方法：提供培训、授权、激励等措施，帮助员工提升领导力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培养员工领导力的挑战与应对：面对员工领导力不足、缺乏经验等问题，需要采取相应的措施和策略，如提供培训、建立激励机制等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定义员工领导力：员工领导力是指员工在工作中展现出的领导素质和潜力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培养员工领导力的意义：提高员工的工作效率、创新能力和团队协作能力，促进企业的发展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员工放权的效果评估</a:t>
            </a:r>
            <a:endParaRPr altLang="en-US" dirty="0" lang="zh-CN"/>
          </a:p>
        </p:txBody>
      </p:sp>
      <p:sp>
        <p:nvSpPr>
          <p:cNvPr id="1050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设定明确的目标与期望</a:t>
            </a:r>
            <a:endParaRPr altLang="en-US" lang="zh-CN"/>
          </a:p>
        </p:txBody>
      </p:sp>
      <p:sp>
        <p:nvSpPr>
          <p:cNvPr id="10501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明确目标：设定具体、可衡量的目标，确保员工理解并达成共识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期望清晰：明确期望员工达成的成果，以及如何衡量成功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沟通与反馈：保持与员工的沟通，及时提供反馈和指导，确保目标的实现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调整与改进：根据实际情况调整目标，鼓励员工提出改进建议，提高工作效率和质量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定期检查进度与成果</a:t>
            </a:r>
            <a:endParaRPr altLang="en-US" lang="zh-CN"/>
          </a:p>
        </p:txBody>
      </p:sp>
      <p:sp>
        <p:nvSpPr>
          <p:cNvPr id="1050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定期检查员工放权进度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评估放权后员工的工作成果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及时调整放权策略，确保效果最大化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通过数据和案例展示放权效果，增强说服力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及时调整策略与计划</a:t>
            </a:r>
            <a:endParaRPr altLang="en-US" lang="zh-CN"/>
          </a:p>
        </p:txBody>
      </p:sp>
      <p:sp>
        <p:nvSpPr>
          <p:cNvPr id="1050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员工放权后，能够及时根据市场变化和企业需求调整策略与计划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员工放权后，能够提高工作效率和创新能力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员工放权后，能够增强员工的责任感和归属感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员工放权后，能够促进企业与员工之间的沟通和协作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总结经验教训，持续改进</a:t>
            </a:r>
            <a:endParaRPr altLang="en-US" lang="zh-CN"/>
          </a:p>
        </p:txBody>
      </p:sp>
      <p:sp>
        <p:nvSpPr>
          <p:cNvPr id="10503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持续改进：根据经验教训进行改进，提高放权效果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未来展望：对未来员工放权工作的规划和展望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员工放权的效果评估：评估放权后员工的工作表现和效率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总结经验教训：分析放权过程中出现的问题和不足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员工放权对企业管理的意义</a:t>
            </a:r>
            <a:endParaRPr altLang="en-US" dirty="0" lang="zh-CN"/>
          </a:p>
        </p:txBody>
      </p:sp>
      <p:sp>
        <p:nvSpPr>
          <p:cNvPr id="1050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提升企业整体绩效</a:t>
            </a:r>
            <a:endParaRPr altLang="en-US" lang="zh-CN"/>
          </a:p>
        </p:txBody>
      </p:sp>
      <p:sp>
        <p:nvSpPr>
          <p:cNvPr id="1050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员工放权能够激发员工的工作积极性和创造力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员工放权能够提高企业的决策效率和灵活性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员工放权能够增强企业的团队凝聚力和合作精神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员工放权能够降低企业的管理成本和风险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50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增强企业适应市场变化的能力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提升企业整体绩效和竞争力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提高员工积极性和创造力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促进企业创新和发展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促进企业文化建设</a:t>
            </a:r>
            <a:endParaRPr altLang="en-US" lang="zh-CN"/>
          </a:p>
        </p:txBody>
      </p:sp>
      <p:sp>
        <p:nvSpPr>
          <p:cNvPr id="10506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员工放权有助于形成积极向上的企业文化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员工参与决策，增强企业凝聚力和向心力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员工放权有助于提高企业形象和品牌价值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员工放权有助于推动企业可持续发展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为企业可持续发展奠定基础</a:t>
            </a:r>
            <a:endParaRPr altLang="en-US" lang="zh-CN"/>
          </a:p>
        </p:txBody>
      </p:sp>
      <p:sp>
        <p:nvSpPr>
          <p:cNvPr id="10506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激发员工创新精神：员工放权可以激发员工的创新精神，提高员工的工作积极性和创造力，为企业带来更多的创新成果。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提高企业效率：员工放权可以促进企业内部的信息流通和决策效率，减少决策层级和时间成本，提高企业的运营效率。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增强企业凝聚力：员工放权可以增强员工的归属感和凝聚力，提高员工的工作满意度和忠诚度，有利于企业的长期发展。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应对市场变化：员工放权可以使企业更加灵活地应对市场变化，快速响应市场需求和变化，提高企业的市场竞争力。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2023-12-20T12:33:51Z</dcterms:created>
  <dcterms:modified xsi:type="dcterms:W3CDTF">2023-12-20T12:33:51Z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4294fae972b34900bf65f7419885af15_21</vt:lpwstr>
  </property>
</Properties>
</file>