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779" r:id="rId1"/>
    <p:sldMasterId id="2147492816" r:id="rId2"/>
  </p:sldMasterIdLst>
  <p:notesMasterIdLst>
    <p:notesMasterId r:id="rId3"/>
  </p:notesMasterIdLst>
  <p:sldIdLst>
    <p:sldId id="4600" r:id="rId4"/>
    <p:sldId id="4604" r:id="rId5"/>
    <p:sldId id="4607" r:id="rId6"/>
    <p:sldId id="4610" r:id="rId7"/>
    <p:sldId id="4613" r:id="rId8"/>
    <p:sldId id="4616" r:id="rId9"/>
    <p:sldId id="4619" r:id="rId10"/>
    <p:sldId id="4622" r:id="rId11"/>
    <p:sldId id="4625" r:id="rId12"/>
    <p:sldId id="4628" r:id="rId13"/>
    <p:sldId id="4631" r:id="rId14"/>
    <p:sldId id="4634" r:id="rId15"/>
    <p:sldId id="4637" r:id="rId16"/>
    <p:sldId id="4640" r:id="rId17"/>
    <p:sldId id="4643" r:id="rId18"/>
    <p:sldId id="4646" r:id="rId19"/>
    <p:sldId id="4649" r:id="rId20"/>
    <p:sldId id="4652" r:id="rId21"/>
    <p:sldId id="4655" r:id="rId22"/>
    <p:sldId id="4658" r:id="rId23"/>
    <p:sldId id="4661" r:id="rId24"/>
    <p:sldId id="4664" r:id="rId25"/>
    <p:sldId id="4667" r:id="rId26"/>
    <p:sldId id="4670" r:id="rId27"/>
    <p:sldId id="4673" r:id="rId28"/>
    <p:sldId id="4676" r:id="rId29"/>
    <p:sldId id="4679" r:id="rId30"/>
    <p:sldId id="4682" r:id="rId31"/>
    <p:sldId id="4685" r:id="rId32"/>
    <p:sldId id="4688" r:id="rId33"/>
    <p:sldId id="4691" r:id="rId34"/>
    <p:sldId id="4694" r:id="rId35"/>
    <p:sldId id="469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780" r:id="rId1"/>
    <p:sldLayoutId id="2147492781" r:id="rId2"/>
    <p:sldLayoutId id="2147492782" r:id="rId3"/>
    <p:sldLayoutId id="2147492783" r:id="rId4"/>
    <p:sldLayoutId id="2147492784" r:id="rId5"/>
    <p:sldLayoutId id="2147492785" r:id="rId6"/>
    <p:sldLayoutId id="2147492786" r:id="rId7"/>
    <p:sldLayoutId id="2147492787" r:id="rId8"/>
    <p:sldLayoutId id="2147492788" r:id="rId9"/>
    <p:sldLayoutId id="2147492789" r:id="rId10"/>
    <p:sldLayoutId id="214749279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817" r:id="rId1"/>
    <p:sldLayoutId id="2147492818" r:id="rId2"/>
    <p:sldLayoutId id="2147492819" r:id="rId3"/>
    <p:sldLayoutId id="2147492820" r:id="rId4"/>
    <p:sldLayoutId id="2147492821" r:id="rId5"/>
    <p:sldLayoutId id="2147492822" r:id="rId6"/>
    <p:sldLayoutId id="2147492823" r:id="rId7"/>
    <p:sldLayoutId id="2147492824" r:id="rId8"/>
    <p:sldLayoutId id="2147492825" r:id="rId9"/>
    <p:sldLayoutId id="2147492826" r:id="rId10"/>
    <p:sldLayoutId id="2147492827"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8.xml"/><Relationship Id="rId2" Type="http://schemas.openxmlformats.org/officeDocument/2006/relationships/tags" Target="../tags/tag449.xml"/><Relationship Id="rId3" Type="http://schemas.openxmlformats.org/officeDocument/2006/relationships/tags" Target="../tags/tag450.xml"/><Relationship Id="rId4" Type="http://schemas.openxmlformats.org/officeDocument/2006/relationships/tags" Target="../tags/tag451.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tags" Target="../tags/tag455.xml"/><Relationship Id="rId5" Type="http://schemas.openxmlformats.org/officeDocument/2006/relationships/tags" Target="../tags/tag456.xml"/><Relationship Id="rId6" Type="http://schemas.openxmlformats.org/officeDocument/2006/relationships/tags" Target="../tags/tag457.xml"/><Relationship Id="rId7" Type="http://schemas.openxmlformats.org/officeDocument/2006/relationships/tags" Target="../tags/tag458.xml"/><Relationship Id="rId8" Type="http://schemas.openxmlformats.org/officeDocument/2006/relationships/tags" Target="../tags/tag459.xml"/><Relationship Id="rId9" Type="http://schemas.openxmlformats.org/officeDocument/2006/relationships/tags" Target="../tags/tag460.xml"/><Relationship Id="rId10" Type="http://schemas.openxmlformats.org/officeDocument/2006/relationships/tags" Target="../tags/tag461.xml"/><Relationship Id="rId11" Type="http://schemas.openxmlformats.org/officeDocument/2006/relationships/tags" Target="../tags/tag462.xml"/><Relationship Id="rId12" Type="http://schemas.openxmlformats.org/officeDocument/2006/relationships/tags" Target="../tags/tag46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4.xml"/><Relationship Id="rId2" Type="http://schemas.openxmlformats.org/officeDocument/2006/relationships/tags" Target="../tags/tag465.xml"/><Relationship Id="rId3" Type="http://schemas.openxmlformats.org/officeDocument/2006/relationships/tags" Target="../tags/tag466.xml"/><Relationship Id="rId4" Type="http://schemas.openxmlformats.org/officeDocument/2006/relationships/tags" Target="../tags/tag467.xml"/><Relationship Id="rId5" Type="http://schemas.openxmlformats.org/officeDocument/2006/relationships/tags" Target="../tags/tag468.xml"/><Relationship Id="rId6" Type="http://schemas.openxmlformats.org/officeDocument/2006/relationships/tags" Target="../tags/tag469.xml"/><Relationship Id="rId7" Type="http://schemas.openxmlformats.org/officeDocument/2006/relationships/tags" Target="../tags/tag470.xml"/><Relationship Id="rId8" Type="http://schemas.openxmlformats.org/officeDocument/2006/relationships/tags" Target="../tags/tag471.xml"/><Relationship Id="rId9" Type="http://schemas.openxmlformats.org/officeDocument/2006/relationships/tags" Target="../tags/tag472.xml"/><Relationship Id="rId10" Type="http://schemas.openxmlformats.org/officeDocument/2006/relationships/tags" Target="../tags/tag473.xml"/><Relationship Id="rId11" Type="http://schemas.openxmlformats.org/officeDocument/2006/relationships/tags" Target="../tags/tag474.xml"/><Relationship Id="rId12" Type="http://schemas.openxmlformats.org/officeDocument/2006/relationships/tags" Target="../tags/tag475.xml"/><Relationship Id="rId13" Type="http://schemas.openxmlformats.org/officeDocument/2006/relationships/tags" Target="../tags/tag476.xml"/><Relationship Id="rId14" Type="http://schemas.openxmlformats.org/officeDocument/2006/relationships/tags" Target="../tags/tag477.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78.xml"/><Relationship Id="rId2" Type="http://schemas.openxmlformats.org/officeDocument/2006/relationships/tags" Target="../tags/tag479.xml"/><Relationship Id="rId3" Type="http://schemas.openxmlformats.org/officeDocument/2006/relationships/tags" Target="../tags/tag48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81.xml"/><Relationship Id="rId2" Type="http://schemas.openxmlformats.org/officeDocument/2006/relationships/tags" Target="../tags/tag482.xml"/><Relationship Id="rId3" Type="http://schemas.openxmlformats.org/officeDocument/2006/relationships/tags" Target="../tags/tag483.xml"/><Relationship Id="rId4" Type="http://schemas.openxmlformats.org/officeDocument/2006/relationships/tags" Target="../tags/tag484.xml"/><Relationship Id="rId5" Type="http://schemas.openxmlformats.org/officeDocument/2006/relationships/tags" Target="../tags/tag485.xml"/><Relationship Id="rId6" Type="http://schemas.openxmlformats.org/officeDocument/2006/relationships/tags" Target="../tags/tag486.xml"/><Relationship Id="rId7" Type="http://schemas.openxmlformats.org/officeDocument/2006/relationships/tags" Target="../tags/tag487.xml"/><Relationship Id="rId8" Type="http://schemas.openxmlformats.org/officeDocument/2006/relationships/tags" Target="../tags/tag488.xml"/><Relationship Id="rId9" Type="http://schemas.openxmlformats.org/officeDocument/2006/relationships/tags" Target="../tags/tag489.xml"/><Relationship Id="rId10" Type="http://schemas.openxmlformats.org/officeDocument/2006/relationships/tags" Target="../tags/tag490.xml"/><Relationship Id="rId11" Type="http://schemas.openxmlformats.org/officeDocument/2006/relationships/tags" Target="../tags/tag491.xml"/><Relationship Id="rId12" Type="http://schemas.openxmlformats.org/officeDocument/2006/relationships/tags" Target="../tags/tag49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3.xml"/><Relationship Id="rId2" Type="http://schemas.openxmlformats.org/officeDocument/2006/relationships/tags" Target="../tags/tag494.xml"/><Relationship Id="rId3" Type="http://schemas.openxmlformats.org/officeDocument/2006/relationships/tags" Target="../tags/tag495.xml"/><Relationship Id="rId4" Type="http://schemas.openxmlformats.org/officeDocument/2006/relationships/tags" Target="../tags/tag49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97.xml"/><Relationship Id="rId2" Type="http://schemas.openxmlformats.org/officeDocument/2006/relationships/tags" Target="../tags/tag498.xml"/><Relationship Id="rId3" Type="http://schemas.openxmlformats.org/officeDocument/2006/relationships/tags" Target="../tags/tag499.xml"/><Relationship Id="rId4" Type="http://schemas.openxmlformats.org/officeDocument/2006/relationships/tags" Target="../tags/tag500.xml"/><Relationship Id="rId5" Type="http://schemas.openxmlformats.org/officeDocument/2006/relationships/tags" Target="../tags/tag501.xml"/><Relationship Id="rId6" Type="http://schemas.openxmlformats.org/officeDocument/2006/relationships/tags" Target="../tags/tag502.xml"/><Relationship Id="rId7" Type="http://schemas.openxmlformats.org/officeDocument/2006/relationships/tags" Target="../tags/tag503.xml"/><Relationship Id="rId8" Type="http://schemas.openxmlformats.org/officeDocument/2006/relationships/tags" Target="../tags/tag504.xml"/><Relationship Id="rId9" Type="http://schemas.openxmlformats.org/officeDocument/2006/relationships/tags" Target="../tags/tag505.xml"/><Relationship Id="rId10" Type="http://schemas.openxmlformats.org/officeDocument/2006/relationships/tags" Target="../tags/tag506.xml"/><Relationship Id="rId11" Type="http://schemas.openxmlformats.org/officeDocument/2006/relationships/tags" Target="../tags/tag507.xml"/><Relationship Id="rId12" Type="http://schemas.openxmlformats.org/officeDocument/2006/relationships/tags" Target="../tags/tag50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09.xml"/><Relationship Id="rId2" Type="http://schemas.openxmlformats.org/officeDocument/2006/relationships/tags" Target="../tags/tag510.xml"/><Relationship Id="rId3" Type="http://schemas.openxmlformats.org/officeDocument/2006/relationships/tags" Target="../tags/tag511.xml"/><Relationship Id="rId4" Type="http://schemas.openxmlformats.org/officeDocument/2006/relationships/tags" Target="../tags/tag512.xml"/><Relationship Id="rId5" Type="http://schemas.openxmlformats.org/officeDocument/2006/relationships/tags" Target="../tags/tag513.xml"/><Relationship Id="rId6" Type="http://schemas.openxmlformats.org/officeDocument/2006/relationships/tags" Target="../tags/tag514.xml"/><Relationship Id="rId7" Type="http://schemas.openxmlformats.org/officeDocument/2006/relationships/tags" Target="../tags/tag515.xml"/><Relationship Id="rId8" Type="http://schemas.openxmlformats.org/officeDocument/2006/relationships/tags" Target="../tags/tag516.xml"/><Relationship Id="rId9" Type="http://schemas.openxmlformats.org/officeDocument/2006/relationships/tags" Target="../tags/tag517.xml"/><Relationship Id="rId10" Type="http://schemas.openxmlformats.org/officeDocument/2006/relationships/tags" Target="../tags/tag518.xml"/><Relationship Id="rId11" Type="http://schemas.openxmlformats.org/officeDocument/2006/relationships/tags" Target="../tags/tag519.xml"/><Relationship Id="rId12" Type="http://schemas.openxmlformats.org/officeDocument/2006/relationships/tags" Target="../tags/tag52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21.xml"/><Relationship Id="rId2" Type="http://schemas.openxmlformats.org/officeDocument/2006/relationships/tags" Target="../tags/tag522.xml"/><Relationship Id="rId3" Type="http://schemas.openxmlformats.org/officeDocument/2006/relationships/tags" Target="../tags/tag52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24.xml"/><Relationship Id="rId2" Type="http://schemas.openxmlformats.org/officeDocument/2006/relationships/tags" Target="../tags/tag525.xml"/><Relationship Id="rId3" Type="http://schemas.openxmlformats.org/officeDocument/2006/relationships/tags" Target="../tags/tag526.xml"/><Relationship Id="rId4" Type="http://schemas.openxmlformats.org/officeDocument/2006/relationships/tags" Target="../tags/tag527.xml"/><Relationship Id="rId5" Type="http://schemas.openxmlformats.org/officeDocument/2006/relationships/tags" Target="../tags/tag528.xml"/><Relationship Id="rId6" Type="http://schemas.openxmlformats.org/officeDocument/2006/relationships/tags" Target="../tags/tag529.xml"/><Relationship Id="rId7" Type="http://schemas.openxmlformats.org/officeDocument/2006/relationships/tags" Target="../tags/tag530.xml"/><Relationship Id="rId8" Type="http://schemas.openxmlformats.org/officeDocument/2006/relationships/tags" Target="../tags/tag531.xml"/><Relationship Id="rId9" Type="http://schemas.openxmlformats.org/officeDocument/2006/relationships/tags" Target="../tags/tag532.xml"/><Relationship Id="rId10" Type="http://schemas.openxmlformats.org/officeDocument/2006/relationships/tags" Target="../tags/tag533.xml"/><Relationship Id="rId11" Type="http://schemas.openxmlformats.org/officeDocument/2006/relationships/tags" Target="../tags/tag534.xml"/><Relationship Id="rId12" Type="http://schemas.openxmlformats.org/officeDocument/2006/relationships/tags" Target="../tags/tag53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36.xml"/><Relationship Id="rId2" Type="http://schemas.openxmlformats.org/officeDocument/2006/relationships/tags" Target="../tags/tag537.xml"/><Relationship Id="rId3" Type="http://schemas.openxmlformats.org/officeDocument/2006/relationships/tags" Target="../tags/tag538.xml"/><Relationship Id="rId4" Type="http://schemas.openxmlformats.org/officeDocument/2006/relationships/tags" Target="../tags/tag539.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0.xml"/><Relationship Id="rId2" Type="http://schemas.openxmlformats.org/officeDocument/2006/relationships/tags" Target="../tags/tag541.xml"/><Relationship Id="rId3" Type="http://schemas.openxmlformats.org/officeDocument/2006/relationships/tags" Target="../tags/tag542.xml"/><Relationship Id="rId4" Type="http://schemas.openxmlformats.org/officeDocument/2006/relationships/tags" Target="../tags/tag543.xml"/><Relationship Id="rId5" Type="http://schemas.openxmlformats.org/officeDocument/2006/relationships/tags" Target="../tags/tag544.xml"/><Relationship Id="rId6" Type="http://schemas.openxmlformats.org/officeDocument/2006/relationships/tags" Target="../tags/tag545.xml"/><Relationship Id="rId7" Type="http://schemas.openxmlformats.org/officeDocument/2006/relationships/tags" Target="../tags/tag546.xml"/><Relationship Id="rId8" Type="http://schemas.openxmlformats.org/officeDocument/2006/relationships/tags" Target="../tags/tag547.xml"/><Relationship Id="rId9" Type="http://schemas.openxmlformats.org/officeDocument/2006/relationships/tags" Target="../tags/tag548.xml"/><Relationship Id="rId10" Type="http://schemas.openxmlformats.org/officeDocument/2006/relationships/tags" Target="../tags/tag549.xml"/><Relationship Id="rId11" Type="http://schemas.openxmlformats.org/officeDocument/2006/relationships/tags" Target="../tags/tag550.xml"/><Relationship Id="rId12" Type="http://schemas.openxmlformats.org/officeDocument/2006/relationships/tags" Target="../tags/tag551.xml"/><Relationship Id="rId13" Type="http://schemas.openxmlformats.org/officeDocument/2006/relationships/tags" Target="../tags/tag552.xml"/><Relationship Id="rId14" Type="http://schemas.openxmlformats.org/officeDocument/2006/relationships/tags" Target="../tags/tag553.xml"/><Relationship Id="rId15" Type="http://schemas.openxmlformats.org/officeDocument/2006/relationships/tags" Target="../tags/tag554.xml"/><Relationship Id="rId16" Type="http://schemas.openxmlformats.org/officeDocument/2006/relationships/tags" Target="../tags/tag555.xml"/><Relationship Id="rId17" Type="http://schemas.openxmlformats.org/officeDocument/2006/relationships/tags" Target="../tags/tag556.xml"/><Relationship Id="rId18" Type="http://schemas.openxmlformats.org/officeDocument/2006/relationships/tags" Target="../tags/tag557.xml"/><Relationship Id="rId19" Type="http://schemas.openxmlformats.org/officeDocument/2006/relationships/tags" Target="../tags/tag558.xml"/><Relationship Id="rId20" Type="http://schemas.openxmlformats.org/officeDocument/2006/relationships/tags" Target="../tags/tag559.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60.xml"/><Relationship Id="rId2" Type="http://schemas.openxmlformats.org/officeDocument/2006/relationships/tags" Target="../tags/tag561.xml"/><Relationship Id="rId3" Type="http://schemas.openxmlformats.org/officeDocument/2006/relationships/tags" Target="../tags/tag562.xml"/><Relationship Id="rId4" Type="http://schemas.openxmlformats.org/officeDocument/2006/relationships/tags" Target="../tags/tag563.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64.xml"/><Relationship Id="rId2" Type="http://schemas.openxmlformats.org/officeDocument/2006/relationships/tags" Target="../tags/tag565.xml"/><Relationship Id="rId3" Type="http://schemas.openxmlformats.org/officeDocument/2006/relationships/tags" Target="../tags/tag56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567.xml"/><Relationship Id="rId2" Type="http://schemas.openxmlformats.org/officeDocument/2006/relationships/tags" Target="../tags/tag568.xml"/><Relationship Id="rId3" Type="http://schemas.openxmlformats.org/officeDocument/2006/relationships/tags" Target="../tags/tag569.xml"/><Relationship Id="rId4" Type="http://schemas.openxmlformats.org/officeDocument/2006/relationships/tags" Target="../tags/tag570.xml"/><Relationship Id="rId5" Type="http://schemas.openxmlformats.org/officeDocument/2006/relationships/tags" Target="../tags/tag571.xml"/><Relationship Id="rId6" Type="http://schemas.openxmlformats.org/officeDocument/2006/relationships/tags" Target="../tags/tag572.xml"/><Relationship Id="rId7" Type="http://schemas.openxmlformats.org/officeDocument/2006/relationships/tags" Target="../tags/tag573.xml"/><Relationship Id="rId8" Type="http://schemas.openxmlformats.org/officeDocument/2006/relationships/tags" Target="../tags/tag574.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75.xml"/><Relationship Id="rId2" Type="http://schemas.openxmlformats.org/officeDocument/2006/relationships/tags" Target="../tags/tag576.xml"/><Relationship Id="rId3" Type="http://schemas.openxmlformats.org/officeDocument/2006/relationships/tags" Target="../tags/tag577.xml"/><Relationship Id="rId4" Type="http://schemas.openxmlformats.org/officeDocument/2006/relationships/tags" Target="../tags/tag578.xml"/><Relationship Id="rId5" Type="http://schemas.openxmlformats.org/officeDocument/2006/relationships/tags" Target="../tags/tag579.xml"/><Relationship Id="rId6" Type="http://schemas.openxmlformats.org/officeDocument/2006/relationships/tags" Target="../tags/tag580.xml"/><Relationship Id="rId7" Type="http://schemas.openxmlformats.org/officeDocument/2006/relationships/tags" Target="../tags/tag581.xml"/><Relationship Id="rId8" Type="http://schemas.openxmlformats.org/officeDocument/2006/relationships/tags" Target="../tags/tag582.xml"/><Relationship Id="rId9" Type="http://schemas.openxmlformats.org/officeDocument/2006/relationships/tags" Target="../tags/tag583.xml"/><Relationship Id="rId10" Type="http://schemas.openxmlformats.org/officeDocument/2006/relationships/tags" Target="../tags/tag584.xml"/><Relationship Id="rId11" Type="http://schemas.openxmlformats.org/officeDocument/2006/relationships/tags" Target="../tags/tag585.xml"/><Relationship Id="rId12" Type="http://schemas.openxmlformats.org/officeDocument/2006/relationships/tags" Target="../tags/tag58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587.xml"/><Relationship Id="rId2" Type="http://schemas.openxmlformats.org/officeDocument/2006/relationships/tags" Target="../tags/tag588.xml"/><Relationship Id="rId3" Type="http://schemas.openxmlformats.org/officeDocument/2006/relationships/tags" Target="../tags/tag589.xml"/><Relationship Id="rId4" Type="http://schemas.openxmlformats.org/officeDocument/2006/relationships/tags" Target="../tags/tag590.xml"/><Relationship Id="rId5" Type="http://schemas.openxmlformats.org/officeDocument/2006/relationships/tags" Target="../tags/tag591.xml"/><Relationship Id="rId6" Type="http://schemas.openxmlformats.org/officeDocument/2006/relationships/tags" Target="../tags/tag592.xml"/><Relationship Id="rId7" Type="http://schemas.openxmlformats.org/officeDocument/2006/relationships/tags" Target="../tags/tag593.xml"/><Relationship Id="rId8" Type="http://schemas.openxmlformats.org/officeDocument/2006/relationships/tags" Target="../tags/tag594.xml"/><Relationship Id="rId9" Type="http://schemas.openxmlformats.org/officeDocument/2006/relationships/tags" Target="../tags/tag595.xml"/><Relationship Id="rId10" Type="http://schemas.openxmlformats.org/officeDocument/2006/relationships/tags" Target="../tags/tag596.xml"/><Relationship Id="rId11" Type="http://schemas.openxmlformats.org/officeDocument/2006/relationships/tags" Target="../tags/tag597.xml"/><Relationship Id="rId12" Type="http://schemas.openxmlformats.org/officeDocument/2006/relationships/tags" Target="../tags/tag598.xml"/><Relationship Id="rId13" Type="http://schemas.openxmlformats.org/officeDocument/2006/relationships/tags" Target="../tags/tag599.xml"/><Relationship Id="rId14" Type="http://schemas.openxmlformats.org/officeDocument/2006/relationships/tags" Target="../tags/tag600.xml"/><Relationship Id="rId15" Type="http://schemas.openxmlformats.org/officeDocument/2006/relationships/tags" Target="../tags/tag601.xml"/><Relationship Id="rId16" Type="http://schemas.openxmlformats.org/officeDocument/2006/relationships/tags" Target="../tags/tag602.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03.xml"/><Relationship Id="rId2" Type="http://schemas.openxmlformats.org/officeDocument/2006/relationships/tags" Target="../tags/tag604.xml"/><Relationship Id="rId3" Type="http://schemas.openxmlformats.org/officeDocument/2006/relationships/tags" Target="../tags/tag605.xml"/><Relationship Id="rId4" Type="http://schemas.openxmlformats.org/officeDocument/2006/relationships/tags" Target="../tags/tag60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07.xml"/><Relationship Id="rId2" Type="http://schemas.openxmlformats.org/officeDocument/2006/relationships/tags" Target="../tags/tag608.xml"/><Relationship Id="rId3" Type="http://schemas.openxmlformats.org/officeDocument/2006/relationships/tags" Target="../tags/tag60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10.xml"/><Relationship Id="rId2" Type="http://schemas.openxmlformats.org/officeDocument/2006/relationships/tags" Target="../tags/tag611.xml"/><Relationship Id="rId3" Type="http://schemas.openxmlformats.org/officeDocument/2006/relationships/tags" Target="../tags/tag612.xml"/><Relationship Id="rId4" Type="http://schemas.openxmlformats.org/officeDocument/2006/relationships/tags" Target="../tags/tag613.xml"/><Relationship Id="rId5" Type="http://schemas.openxmlformats.org/officeDocument/2006/relationships/tags" Target="../tags/tag614.xml"/><Relationship Id="rId6" Type="http://schemas.openxmlformats.org/officeDocument/2006/relationships/tags" Target="../tags/tag615.xml"/><Relationship Id="rId7" Type="http://schemas.openxmlformats.org/officeDocument/2006/relationships/tags" Target="../tags/tag616.xml"/><Relationship Id="rId8" Type="http://schemas.openxmlformats.org/officeDocument/2006/relationships/tags" Target="../tags/tag617.xml"/><Relationship Id="rId9" Type="http://schemas.openxmlformats.org/officeDocument/2006/relationships/tags" Target="../tags/tag618.xml"/><Relationship Id="rId10" Type="http://schemas.openxmlformats.org/officeDocument/2006/relationships/tags" Target="../tags/tag619.xml"/><Relationship Id="rId11" Type="http://schemas.openxmlformats.org/officeDocument/2006/relationships/tags" Target="../tags/tag620.xml"/><Relationship Id="rId12" Type="http://schemas.openxmlformats.org/officeDocument/2006/relationships/tags" Target="../tags/tag621.xml"/><Relationship Id="rId13" Type="http://schemas.openxmlformats.org/officeDocument/2006/relationships/tags" Target="../tags/tag622.xml"/><Relationship Id="rId14" Type="http://schemas.openxmlformats.org/officeDocument/2006/relationships/tags" Target="../tags/tag623.xml"/><Relationship Id="rId15" Type="http://schemas.openxmlformats.org/officeDocument/2006/relationships/tags" Target="../tags/tag624.xml"/><Relationship Id="rId16" Type="http://schemas.openxmlformats.org/officeDocument/2006/relationships/tags" Target="../tags/tag625.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26.xml"/><Relationship Id="rId2" Type="http://schemas.openxmlformats.org/officeDocument/2006/relationships/tags" Target="../tags/tag627.xml"/><Relationship Id="rId3" Type="http://schemas.openxmlformats.org/officeDocument/2006/relationships/tags" Target="../tags/tag628.xml"/><Relationship Id="rId4" Type="http://schemas.openxmlformats.org/officeDocument/2006/relationships/tags" Target="../tags/tag629.xml"/><Relationship Id="rId5" Type="http://schemas.openxmlformats.org/officeDocument/2006/relationships/tags" Target="../tags/tag630.xml"/><Relationship Id="rId6" Type="http://schemas.openxmlformats.org/officeDocument/2006/relationships/tags" Target="../tags/tag631.xml"/><Relationship Id="rId7" Type="http://schemas.openxmlformats.org/officeDocument/2006/relationships/tags" Target="../tags/tag632.xml"/><Relationship Id="rId8" Type="http://schemas.openxmlformats.org/officeDocument/2006/relationships/tags" Target="../tags/tag633.xml"/><Relationship Id="rId9" Type="http://schemas.openxmlformats.org/officeDocument/2006/relationships/tags" Target="../tags/tag634.xml"/><Relationship Id="rId10" Type="http://schemas.openxmlformats.org/officeDocument/2006/relationships/tags" Target="../tags/tag635.xml"/><Relationship Id="rId11" Type="http://schemas.openxmlformats.org/officeDocument/2006/relationships/tags" Target="../tags/tag636.xml"/><Relationship Id="rId12" Type="http://schemas.openxmlformats.org/officeDocument/2006/relationships/tags" Target="../tags/tag63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38.xml"/><Relationship Id="rId2" Type="http://schemas.openxmlformats.org/officeDocument/2006/relationships/tags" Target="../tags/tag639.xml"/><Relationship Id="rId3" Type="http://schemas.openxmlformats.org/officeDocument/2006/relationships/tags" Target="../tags/tag640.xml"/><Relationship Id="rId4" Type="http://schemas.openxmlformats.org/officeDocument/2006/relationships/tags" Target="../tags/tag641.xml"/><Relationship Id="rId5" Type="http://schemas.openxmlformats.org/officeDocument/2006/relationships/tags" Target="../tags/tag642.xml"/><Relationship Id="rId6" Type="http://schemas.openxmlformats.org/officeDocument/2006/relationships/tags" Target="../tags/tag643.xml"/><Relationship Id="rId7" Type="http://schemas.openxmlformats.org/officeDocument/2006/relationships/tags" Target="../tags/tag644.xml"/><Relationship Id="rId8" Type="http://schemas.openxmlformats.org/officeDocument/2006/relationships/tags" Target="../tags/tag645.xml"/><Relationship Id="rId9" Type="http://schemas.openxmlformats.org/officeDocument/2006/relationships/tags" Target="../tags/tag646.xml"/><Relationship Id="rId10" Type="http://schemas.openxmlformats.org/officeDocument/2006/relationships/tags" Target="../tags/tag647.xml"/><Relationship Id="rId11" Type="http://schemas.openxmlformats.org/officeDocument/2006/relationships/tags" Target="../tags/tag648.xml"/><Relationship Id="rId12" Type="http://schemas.openxmlformats.org/officeDocument/2006/relationships/tags" Target="../tags/tag64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50.xml"/><Relationship Id="rId2" Type="http://schemas.openxmlformats.org/officeDocument/2006/relationships/tags" Target="../tags/tag651.xml"/><Relationship Id="rId3" Type="http://schemas.openxmlformats.org/officeDocument/2006/relationships/tags" Target="../tags/tag652.xml"/><Relationship Id="rId4" Type="http://schemas.openxmlformats.org/officeDocument/2006/relationships/tags" Target="../tags/tag653.xml"/><Relationship Id="rId5" Type="http://schemas.openxmlformats.org/officeDocument/2006/relationships/tags" Target="../tags/tag654.xml"/><Relationship Id="rId6" Type="http://schemas.openxmlformats.org/officeDocument/2006/relationships/tags" Target="../tags/tag655.xml"/><Relationship Id="rId7" Type="http://schemas.openxmlformats.org/officeDocument/2006/relationships/tags" Target="../tags/tag656.xml"/><Relationship Id="rId8" Type="http://schemas.openxmlformats.org/officeDocument/2006/relationships/tags" Target="../tags/tag657.xml"/><Relationship Id="rId9" Type="http://schemas.openxmlformats.org/officeDocument/2006/relationships/tags" Target="../tags/tag658.xml"/><Relationship Id="rId10" Type="http://schemas.openxmlformats.org/officeDocument/2006/relationships/tags" Target="../tags/tag659.xml"/><Relationship Id="rId11" Type="http://schemas.openxmlformats.org/officeDocument/2006/relationships/tags" Target="../tags/tag660.xml"/><Relationship Id="rId12" Type="http://schemas.openxmlformats.org/officeDocument/2006/relationships/tags" Target="../tags/tag66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62.xml"/><Relationship Id="rId2" Type="http://schemas.openxmlformats.org/officeDocument/2006/relationships/tags" Target="../tags/tag663.xml"/><Relationship Id="rId3" Type="http://schemas.openxmlformats.org/officeDocument/2006/relationships/tags" Target="../tags/tag664.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665.xml"/><Relationship Id="rId2" Type="http://schemas.openxmlformats.org/officeDocument/2006/relationships/tags" Target="../tags/tag666.xml"/><Relationship Id="rId3" Type="http://schemas.openxmlformats.org/officeDocument/2006/relationships/tags" Target="../tags/tag667.xml"/><Relationship Id="rId4" Type="http://schemas.openxmlformats.org/officeDocument/2006/relationships/tags" Target="../tags/tag668.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669.xml"/><Relationship Id="rId2" Type="http://schemas.openxmlformats.org/officeDocument/2006/relationships/tags" Target="../tags/tag670.xml"/><Relationship Id="rId3" Type="http://schemas.openxmlformats.org/officeDocument/2006/relationships/tags" Target="../tags/tag671.xml"/><Relationship Id="rId4" Type="http://schemas.openxmlformats.org/officeDocument/2006/relationships/tags" Target="../tags/tag672.xml"/><Relationship Id="rId5" Type="http://schemas.openxmlformats.org/officeDocument/2006/relationships/tags" Target="../tags/tag673.xml"/><Relationship Id="rId6" Type="http://schemas.openxmlformats.org/officeDocument/2006/relationships/tags" Target="../tags/tag674.xml"/><Relationship Id="rId7" Type="http://schemas.openxmlformats.org/officeDocument/2006/relationships/tags" Target="../tags/tag675.xml"/><Relationship Id="rId8" Type="http://schemas.openxmlformats.org/officeDocument/2006/relationships/tags" Target="../tags/tag676.xml"/><Relationship Id="rId9" Type="http://schemas.openxmlformats.org/officeDocument/2006/relationships/tags" Target="../tags/tag677.xml"/><Relationship Id="rId10" Type="http://schemas.openxmlformats.org/officeDocument/2006/relationships/tags" Target="../tags/tag678.xml"/><Relationship Id="rId11" Type="http://schemas.openxmlformats.org/officeDocument/2006/relationships/tags" Target="../tags/tag679.xml"/><Relationship Id="rId12" Type="http://schemas.openxmlformats.org/officeDocument/2006/relationships/tags" Target="../tags/tag680.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681.xml"/><Relationship Id="rId2" Type="http://schemas.openxmlformats.org/officeDocument/2006/relationships/tags" Target="../tags/tag682.xml"/><Relationship Id="rId3" Type="http://schemas.openxmlformats.org/officeDocument/2006/relationships/tags" Target="../tags/tag683.xml"/><Relationship Id="rId4" Type="http://schemas.openxmlformats.org/officeDocument/2006/relationships/tags" Target="../tags/tag684.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685.xml"/><Relationship Id="rId2" Type="http://schemas.openxmlformats.org/officeDocument/2006/relationships/tags" Target="../tags/tag686.xml"/><Relationship Id="rId3" Type="http://schemas.openxmlformats.org/officeDocument/2006/relationships/tags" Target="../tags/tag687.xml"/><Relationship Id="rId4" Type="http://schemas.openxmlformats.org/officeDocument/2006/relationships/tags" Target="../tags/tag688.xml"/><Relationship Id="rId5" Type="http://schemas.openxmlformats.org/officeDocument/2006/relationships/tags" Target="../tags/tag689.xml"/><Relationship Id="rId6" Type="http://schemas.openxmlformats.org/officeDocument/2006/relationships/tags" Target="../tags/tag690.xml"/><Relationship Id="rId7" Type="http://schemas.openxmlformats.org/officeDocument/2006/relationships/tags" Target="../tags/tag691.xml"/><Relationship Id="rId8" Type="http://schemas.openxmlformats.org/officeDocument/2006/relationships/tags" Target="../tags/tag692.xml"/><Relationship Id="rId9" Type="http://schemas.openxmlformats.org/officeDocument/2006/relationships/tags" Target="../tags/tag693.xml"/><Relationship Id="rId10" Type="http://schemas.openxmlformats.org/officeDocument/2006/relationships/tags" Target="../tags/tag694.xml"/><Relationship Id="rId11" Type="http://schemas.openxmlformats.org/officeDocument/2006/relationships/tags" Target="../tags/tag695.xml"/><Relationship Id="rId12" Type="http://schemas.openxmlformats.org/officeDocument/2006/relationships/tags" Target="../tags/tag696.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2024年动力行业市场分析及投资前景预测</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动力行业概述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60714"/>
          </a:bodyPr>
          <a:p>
            <a:pPr algn="ctr">
              <a:lnSpc>
                <a:spcPct val="100000"/>
              </a:lnSpc>
            </a:pPr>
            <a:r>
              <a:rPr altLang="en-US" b="1" dirty="0" sz="2800" lang="zh-CN" spc="300">
                <a:solidFill>
                  <a:schemeClr val="bg1"/>
                </a:solidFill>
                <a:latin typeface="+mj-ea"/>
                <a:ea typeface="+mj-ea"/>
              </a:rPr>
              <a:t>2024年动力行业市场分析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投资前景预测</a:t>
            </a:r>
            <a:endParaRPr altLang="en-US" b="1" dirty="0" sz="14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动力行业的企业分析</a:t>
            </a:r>
            <a:endParaRPr altLang="en-US" b="1" dirty="0" sz="14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政策环境分析</a:t>
            </a:r>
            <a:endParaRPr altLang="en-US" b="1" dirty="0" sz="14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未来展望与建议</a:t>
            </a:r>
            <a:endParaRPr altLang="en-US" b="1" dirty="0" sz="14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动力行业概述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动力行业的定义与分类</a:t>
            </a:r>
            <a:endParaRPr altLang="en-US" lang="zh-CN"/>
          </a:p>
        </p:txBody>
      </p:sp>
      <p:sp>
        <p:nvSpPr>
          <p:cNvPr id="1050582"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584"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586"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588"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590"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592"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594"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动力行业定义：指生产和供应电、热、蒸汽等二次能源的产业，是国民经济的基础产业之一。</a:t>
            </a:r>
            <a:endParaRPr altLang="en-US" sz="1400" lang="zh-CN" spc="150">
              <a:solidFill>
                <a:schemeClr val="tx1">
                  <a:lumMod val="65000"/>
                  <a:lumOff val="35000"/>
                </a:schemeClr>
              </a:solidFill>
              <a:latin typeface="+mn-ea"/>
            </a:endParaRPr>
          </a:p>
        </p:txBody>
      </p:sp>
      <p:sp>
        <p:nvSpPr>
          <p:cNvPr id="1050596"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动力行业分类：按照能源类型，动力行业可以分为煤炭、石油、天然气、核能、太阳能、风能、水能等众多子行业。</a:t>
            </a:r>
            <a:endParaRPr altLang="en-US" sz="1400" lang="zh-CN" spc="150">
              <a:solidFill>
                <a:schemeClr val="tx1">
                  <a:lumMod val="65000"/>
                  <a:lumOff val="35000"/>
                </a:schemeClr>
              </a:solidFill>
              <a:latin typeface="+mn-ea"/>
            </a:endParaRPr>
          </a:p>
        </p:txBody>
      </p:sp>
      <p:sp>
        <p:nvSpPr>
          <p:cNvPr id="1050598"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动力行业地位：在国民经济中占有重要地位，是衡量一个国家经济发展水平和综合国力的重要标志之一。</a:t>
            </a:r>
            <a:endParaRPr altLang="en-US" sz="1400" lang="zh-CN" spc="150">
              <a:solidFill>
                <a:schemeClr val="tx1">
                  <a:lumMod val="65000"/>
                  <a:lumOff val="35000"/>
                </a:schemeClr>
              </a:solidFill>
              <a:latin typeface="+mn-ea"/>
            </a:endParaRPr>
          </a:p>
        </p:txBody>
      </p:sp>
      <p:sp>
        <p:nvSpPr>
          <p:cNvPr id="1050600"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fontScale="96250"/>
          </a:bodyPr>
          <a:p>
            <a:pPr>
              <a:lnSpc>
                <a:spcPct val="130000"/>
              </a:lnSpc>
              <a:spcAft>
                <a:spcPts val="1000"/>
              </a:spcAft>
            </a:pPr>
            <a:r>
              <a:rPr altLang="en-US" sz="1600" lang="zh-CN" spc="150">
                <a:solidFill>
                  <a:schemeClr val="tx1">
                    <a:lumMod val="65000"/>
                    <a:lumOff val="35000"/>
                  </a:schemeClr>
                </a:solidFill>
                <a:latin typeface="+mn-ea"/>
              </a:rPr>
              <a:t>动力行业发展前景：随着全球能源结构的转型和环保要求的提高，动力行业将向清洁、高效、低碳方向发展，同时新兴的动力形式如太阳能、风能等也将得到更广泛的应用。</a:t>
            </a:r>
            <a:endParaRPr altLang="en-US" sz="1600" lang="zh-CN" spc="150">
              <a:solidFill>
                <a:schemeClr val="tx1">
                  <a:lumMod val="65000"/>
                  <a:lumOff val="35000"/>
                </a:schemeClr>
              </a:solidFill>
              <a:latin typeface="+mn-ea"/>
            </a:endParaRPr>
          </a:p>
        </p:txBody>
      </p:sp>
      <p:sp>
        <p:nvSpPr>
          <p:cNvPr id="1050602"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0" name="标题 1"/>
          <p:cNvSpPr>
            <a:spLocks noGrp="1"/>
          </p:cNvSpPr>
          <p:nvPr>
            <p:ph type="title"/>
          </p:nvPr>
        </p:nvSpPr>
        <p:spPr/>
        <p:txBody>
          <a:bodyPr/>
          <a:p>
            <a:r>
              <a:rPr altLang="en-US" lang="zh-CN"/>
              <a:t>动力行业的发展历程</a:t>
            </a:r>
            <a:endParaRPr altLang="en-US" lang="zh-CN"/>
          </a:p>
        </p:txBody>
      </p:sp>
      <p:sp>
        <p:nvSpPr>
          <p:cNvPr id="105064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起步阶段：20世纪初，内燃机的发明和应用推动了动力行业的发展。</a:t>
            </a:r>
            <a:endParaRPr altLang="en-US" dirty="0" sz="1200" lang="zh-CN" spc="150">
              <a:solidFill>
                <a:schemeClr val="tx1">
                  <a:lumMod val="65000"/>
                  <a:lumOff val="35000"/>
                </a:schemeClr>
              </a:solidFill>
              <a:latin typeface="+mn-ea"/>
              <a:sym typeface="+mn-ea"/>
            </a:endParaRPr>
          </a:p>
        </p:txBody>
      </p:sp>
      <p:sp>
        <p:nvSpPr>
          <p:cNvPr id="105064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成长阶段：随着技术的不断进步和应用领域的拓展，动力行业在20世纪中叶开始进入快速成长阶段。</a:t>
            </a:r>
            <a:endParaRPr altLang="en-US" dirty="0" sz="1200" lang="zh-CN" spc="150">
              <a:solidFill>
                <a:schemeClr val="tx1">
                  <a:lumMod val="65000"/>
                  <a:lumOff val="35000"/>
                </a:schemeClr>
              </a:solidFill>
              <a:latin typeface="+mn-ea"/>
              <a:sym typeface="+mn-ea"/>
            </a:endParaRPr>
          </a:p>
        </p:txBody>
      </p:sp>
      <p:sp>
        <p:nvSpPr>
          <p:cNvPr id="105064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成熟阶段：进入21世纪，动力行业逐步进入成熟阶段，市场竞争激烈，企业开始注重技术创新和环保节能。</a:t>
            </a:r>
            <a:endParaRPr altLang="en-US" dirty="0" sz="1200" lang="zh-CN" spc="150">
              <a:solidFill>
                <a:schemeClr val="tx1">
                  <a:lumMod val="65000"/>
                  <a:lumOff val="35000"/>
                </a:schemeClr>
              </a:solidFill>
              <a:latin typeface="+mn-ea"/>
              <a:sym typeface="+mn-ea"/>
            </a:endParaRPr>
          </a:p>
        </p:txBody>
      </p:sp>
      <p:sp>
        <p:nvSpPr>
          <p:cNvPr id="105064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未来趋势：未来动力行业将朝着更加智能化、绿色环保和可持续发展的方向发展。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686" name="标题 1"/>
          <p:cNvSpPr>
            <a:spLocks noGrp="1"/>
          </p:cNvSpPr>
          <p:nvPr>
            <p:ph type="title"/>
          </p:nvPr>
        </p:nvSpPr>
        <p:spPr/>
        <p:txBody>
          <a:bodyPr/>
          <a:p>
            <a:r>
              <a:rPr altLang="en-US" lang="zh-CN"/>
              <a:t>动力行业的市场规模</a:t>
            </a:r>
            <a:endParaRPr altLang="en-US" lang="zh-CN"/>
          </a:p>
        </p:txBody>
      </p:sp>
      <p:sp>
        <p:nvSpPr>
          <p:cNvPr id="105068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2024年全球动力行业市场规模约为XX万亿美元</a:t>
            </a:r>
            <a:endParaRPr altLang="en-US" dirty="0" sz="1200" lang="zh-CN" spc="150">
              <a:solidFill>
                <a:schemeClr val="tx1">
                  <a:lumMod val="85000"/>
                  <a:lumOff val="15000"/>
                </a:schemeClr>
              </a:solidFill>
              <a:latin typeface="+mn-ea"/>
              <a:sym typeface="+mn-ea"/>
            </a:endParaRPr>
          </a:p>
        </p:txBody>
      </p:sp>
      <p:sp>
        <p:nvSpPr>
          <p:cNvPr id="105069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中国动力行业市场规模持续增长，2024年预计达到XX万亿元</a:t>
            </a:r>
            <a:endParaRPr altLang="en-US" dirty="0" sz="1200" lang="zh-CN" spc="150">
              <a:solidFill>
                <a:schemeClr val="tx1">
                  <a:lumMod val="85000"/>
                  <a:lumOff val="15000"/>
                </a:schemeClr>
              </a:solidFill>
              <a:latin typeface="+mn-ea"/>
              <a:sym typeface="+mn-ea"/>
            </a:endParaRPr>
          </a:p>
        </p:txBody>
      </p:sp>
      <p:sp>
        <p:nvSpPr>
          <p:cNvPr id="105069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0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新能源汽车市场占比逐年提升，2024年预计占比达到XX%</a:t>
            </a:r>
            <a:endParaRPr altLang="en-US" dirty="0" sz="1200" lang="zh-CN" spc="150">
              <a:solidFill>
                <a:schemeClr val="tx1">
                  <a:lumMod val="85000"/>
                  <a:lumOff val="15000"/>
                </a:schemeClr>
              </a:solidFill>
              <a:latin typeface="+mn-ea"/>
              <a:sym typeface="+mn-ea"/>
            </a:endParaRPr>
          </a:p>
        </p:txBody>
      </p:sp>
      <p:sp>
        <p:nvSpPr>
          <p:cNvPr id="105070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0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0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动力电池市场保持高速增长，2024年市场规模预计达到XX亿元</a:t>
            </a:r>
            <a:endParaRPr altLang="en-US" dirty="0" sz="1200" lang="zh-CN" spc="150">
              <a:solidFill>
                <a:schemeClr val="tx1">
                  <a:lumMod val="85000"/>
                  <a:lumOff val="15000"/>
                </a:schemeClr>
              </a:solidFill>
              <a:latin typeface="+mn-ea"/>
              <a:sym typeface="+mn-ea"/>
            </a:endParaRPr>
          </a:p>
        </p:txBody>
      </p:sp>
      <p:sp>
        <p:nvSpPr>
          <p:cNvPr id="105070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1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48" name="标题 1"/>
          <p:cNvSpPr>
            <a:spLocks noGrp="1"/>
          </p:cNvSpPr>
          <p:nvPr>
            <p:ph type="title"/>
          </p:nvPr>
        </p:nvSpPr>
        <p:spPr/>
        <p:txBody>
          <a:bodyPr/>
          <a:p>
            <a:r>
              <a:rPr altLang="en-US" lang="zh-CN"/>
              <a:t>动力行业的重要事件</a:t>
            </a:r>
            <a:endParaRPr altLang="en-US" lang="zh-CN"/>
          </a:p>
        </p:txBody>
      </p:sp>
      <p:sp>
        <p:nvSpPr>
          <p:cNvPr id="105075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75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75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政策支持力度持续加大，推动动力行业快速发展</a:t>
            </a:r>
            <a:endParaRPr altLang="en-US" dirty="0" sz="1200" lang="zh-CN" spc="150">
              <a:solidFill>
                <a:srgbClr val="FFFFFF"/>
              </a:solidFill>
              <a:latin typeface="+mn-ea"/>
              <a:sym typeface="+mn-ea"/>
            </a:endParaRPr>
          </a:p>
        </p:txBody>
      </p:sp>
      <p:sp>
        <p:nvSpPr>
          <p:cNvPr id="105076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动力电池技术取得重大突破</a:t>
            </a:r>
            <a:endParaRPr altLang="en-US" dirty="0" sz="1200" lang="zh-CN" spc="150">
              <a:solidFill>
                <a:schemeClr val="tx1">
                  <a:lumMod val="65000"/>
                  <a:lumOff val="35000"/>
                </a:schemeClr>
              </a:solidFill>
              <a:latin typeface="+mn-ea"/>
              <a:sym typeface="+mn-ea"/>
            </a:endParaRPr>
          </a:p>
        </p:txBody>
      </p:sp>
      <p:sp>
        <p:nvSpPr>
          <p:cNvPr id="105076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新能源汽车市场占比超过XX%</a:t>
            </a:r>
            <a:endParaRPr altLang="en-US" dirty="0" sz="1200" lang="zh-CN" spc="150">
              <a:solidFill>
                <a:srgbClr val="FFFFFF"/>
              </a:solidFill>
              <a:latin typeface="+mn-ea"/>
              <a:sym typeface="+mn-ea"/>
            </a:endParaRPr>
          </a:p>
        </p:txBody>
      </p:sp>
      <p:sp>
        <p:nvSpPr>
          <p:cNvPr id="105077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2024年动力行业市场规模达到XX亿元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14" name="标题"/>
          <p:cNvSpPr>
            <a:spLocks noGrp="1"/>
          </p:cNvSpPr>
          <p:nvPr>
            <p:ph type="title"/>
            <p:custDataLst>
              <p:tags r:id="rId1"/>
            </p:custDataLst>
          </p:nvPr>
        </p:nvSpPr>
        <p:spPr/>
        <p:txBody>
          <a:bodyPr/>
          <a:p>
            <a:r>
              <a:rPr altLang="en-US" dirty="0" lang="zh-CN"/>
              <a:t>2024年动力行业市场分析</a:t>
            </a:r>
            <a:endParaRPr altLang="en-US" dirty="0" lang="zh-CN"/>
          </a:p>
        </p:txBody>
      </p:sp>
      <p:sp>
        <p:nvSpPr>
          <p:cNvPr id="1050816"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594" name="标题 1"/>
          <p:cNvSpPr>
            <a:spLocks noGrp="1"/>
          </p:cNvSpPr>
          <p:nvPr>
            <p:ph type="title"/>
          </p:nvPr>
        </p:nvSpPr>
        <p:spPr/>
        <p:txBody>
          <a:bodyPr/>
          <a:p>
            <a:r>
              <a:rPr altLang="en-US" lang="zh-CN"/>
              <a:t>市场需求分析</a:t>
            </a:r>
            <a:endParaRPr altLang="en-US" lang="zh-CN"/>
          </a:p>
        </p:txBody>
      </p:sp>
      <p:sp>
        <p:nvSpPr>
          <p:cNvPr id="105159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9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新能源汽车市场持续增长，消费者对环保、节能的需求不断增强。</a:t>
            </a:r>
            <a:endParaRPr altLang="en-US" dirty="0" sz="2000" lang="zh-CN" spc="150">
              <a:solidFill>
                <a:schemeClr val="tx1">
                  <a:lumMod val="85000"/>
                  <a:lumOff val="15000"/>
                </a:schemeClr>
              </a:solidFill>
              <a:latin typeface="+mn-ea"/>
              <a:sym typeface="+mn-ea"/>
            </a:endParaRPr>
          </a:p>
        </p:txBody>
      </p:sp>
      <p:sp>
        <p:nvSpPr>
          <p:cNvPr id="105160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传统燃油车市场逐步萎缩，但仍有较大需求，尤其在发展中国家。</a:t>
            </a:r>
            <a:endParaRPr altLang="en-US" dirty="0" sz="2000" lang="zh-CN" spc="150">
              <a:solidFill>
                <a:schemeClr val="tx1">
                  <a:lumMod val="85000"/>
                  <a:lumOff val="15000"/>
                </a:schemeClr>
              </a:solidFill>
              <a:latin typeface="+mn-ea"/>
              <a:sym typeface="+mn-ea"/>
            </a:endParaRPr>
          </a:p>
        </p:txBody>
      </p:sp>
      <p:sp>
        <p:nvSpPr>
          <p:cNvPr id="105160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混合动力汽车市场逐渐成熟，成为过渡期的主要选择。</a:t>
            </a:r>
            <a:endParaRPr altLang="en-US" dirty="0" sz="2000" lang="zh-CN" spc="150">
              <a:solidFill>
                <a:schemeClr val="tx1">
                  <a:lumMod val="85000"/>
                  <a:lumOff val="15000"/>
                </a:schemeClr>
              </a:solidFill>
              <a:latin typeface="+mn-ea"/>
              <a:sym typeface="+mn-ea"/>
            </a:endParaRPr>
          </a:p>
        </p:txBody>
      </p:sp>
      <p:sp>
        <p:nvSpPr>
          <p:cNvPr id="105161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共享出行、智能网联等技术对动力行业市场产生影响，个性化、智能化需求增加。</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56" name="标题 1"/>
          <p:cNvSpPr>
            <a:spLocks noGrp="1"/>
          </p:cNvSpPr>
          <p:nvPr>
            <p:ph type="title"/>
          </p:nvPr>
        </p:nvSpPr>
        <p:spPr/>
        <p:txBody>
          <a:bodyPr/>
          <a:p>
            <a:r>
              <a:rPr altLang="en-US" lang="zh-CN"/>
              <a:t>市场竞争格局</a:t>
            </a:r>
            <a:endParaRPr altLang="en-US" lang="zh-CN"/>
          </a:p>
        </p:txBody>
      </p:sp>
      <p:sp>
        <p:nvSpPr>
          <p:cNvPr id="10516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国内市场竞争：各大汽车企业之间的竞争激烈，市场份额争夺激烈</a:t>
            </a:r>
            <a:endParaRPr altLang="en-US" dirty="0" sz="1200" lang="zh-CN" spc="150">
              <a:solidFill>
                <a:schemeClr val="tx1">
                  <a:lumMod val="65000"/>
                  <a:lumOff val="35000"/>
                </a:schemeClr>
              </a:solidFill>
              <a:latin typeface="+mn-ea"/>
              <a:sym typeface="+mn-ea"/>
            </a:endParaRPr>
          </a:p>
        </p:txBody>
      </p:sp>
      <p:sp>
        <p:nvSpPr>
          <p:cNvPr id="10516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国际市场竞争：国际汽车企业进入中国市场，与国内企业展开竞争</a:t>
            </a:r>
            <a:endParaRPr altLang="en-US" dirty="0" sz="1200" lang="zh-CN" spc="150">
              <a:solidFill>
                <a:schemeClr val="tx1">
                  <a:lumMod val="65000"/>
                  <a:lumOff val="35000"/>
                </a:schemeClr>
              </a:solidFill>
              <a:latin typeface="+mn-ea"/>
              <a:sym typeface="+mn-ea"/>
            </a:endParaRPr>
          </a:p>
        </p:txBody>
      </p:sp>
      <p:sp>
        <p:nvSpPr>
          <p:cNvPr id="10516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技术竞争：新能源汽车技术的不断创新和升级，成为市场竞争的重要因素</a:t>
            </a:r>
            <a:endParaRPr altLang="en-US" dirty="0" sz="1200" lang="zh-CN" spc="150">
              <a:solidFill>
                <a:schemeClr val="tx1">
                  <a:lumMod val="65000"/>
                  <a:lumOff val="35000"/>
                </a:schemeClr>
              </a:solidFill>
              <a:latin typeface="+mn-ea"/>
              <a:sym typeface="+mn-ea"/>
            </a:endParaRPr>
          </a:p>
        </p:txBody>
      </p:sp>
      <p:sp>
        <p:nvSpPr>
          <p:cNvPr id="10516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品牌竞争：消费者对品牌的认知度越来越高，品牌建设成为企业竞争的重要手段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02" name="标题 1"/>
          <p:cNvSpPr>
            <a:spLocks noGrp="1"/>
          </p:cNvSpPr>
          <p:nvPr>
            <p:ph type="title"/>
          </p:nvPr>
        </p:nvSpPr>
        <p:spPr/>
        <p:txBody>
          <a:bodyPr/>
          <a:p>
            <a:r>
              <a:rPr altLang="en-US" lang="zh-CN"/>
              <a:t>行业发展趋势</a:t>
            </a:r>
            <a:endParaRPr altLang="en-US" lang="zh-CN"/>
          </a:p>
        </p:txBody>
      </p:sp>
      <p:sp>
        <p:nvSpPr>
          <p:cNvPr id="105170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0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新能源汽车市场持续增长，动力电池需求旺盛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71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1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传统燃油车市场逐步萎缩，混合动力汽车市场保持稳定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71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1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动力行业技术不断创新，新材料、新工艺的应用逐渐普及</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72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2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全球动力行业市场竞争格局正在发生变化，中国企业逐渐崛起</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64" name="标题 1"/>
          <p:cNvSpPr>
            <a:spLocks noGrp="1"/>
          </p:cNvSpPr>
          <p:nvPr>
            <p:ph type="title"/>
          </p:nvPr>
        </p:nvSpPr>
        <p:spPr/>
        <p:txBody>
          <a:bodyPr/>
          <a:p>
            <a:r>
              <a:rPr altLang="en-US" lang="zh-CN"/>
              <a:t>行业痛点与机遇</a:t>
            </a:r>
            <a:endParaRPr altLang="en-US" lang="zh-CN"/>
          </a:p>
        </p:txBody>
      </p:sp>
      <p:sp>
        <p:nvSpPr>
          <p:cNvPr id="10517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痛点：技术瓶颈、市场竞争激烈、政策限制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7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机遇：新能源汽车市场持续增长、政策支持、技术创新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7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动力电池：成本高、续航里程短、充电时间长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7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解决方案：加大研发投入、提高技术水平、拓展应用领域</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26" name="标题"/>
          <p:cNvSpPr>
            <a:spLocks noGrp="1"/>
          </p:cNvSpPr>
          <p:nvPr>
            <p:ph type="title"/>
            <p:custDataLst>
              <p:tags r:id="rId1"/>
            </p:custDataLst>
          </p:nvPr>
        </p:nvSpPr>
        <p:spPr/>
        <p:txBody>
          <a:bodyPr/>
          <a:p>
            <a:r>
              <a:rPr altLang="en-US" dirty="0" lang="zh-CN"/>
              <a:t>投资前景预测</a:t>
            </a:r>
            <a:endParaRPr altLang="en-US" dirty="0" lang="zh-CN"/>
          </a:p>
        </p:txBody>
      </p:sp>
      <p:sp>
        <p:nvSpPr>
          <p:cNvPr id="105182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06" name="标题 1"/>
          <p:cNvSpPr>
            <a:spLocks noGrp="1"/>
          </p:cNvSpPr>
          <p:nvPr>
            <p:ph type="title"/>
          </p:nvPr>
        </p:nvSpPr>
        <p:spPr/>
        <p:txBody>
          <a:bodyPr/>
          <a:p>
            <a:r>
              <a:rPr altLang="en-US" lang="zh-CN"/>
              <a:t>投资环境分析</a:t>
            </a:r>
            <a:endParaRPr altLang="en-US" lang="zh-CN"/>
          </a:p>
        </p:txBody>
      </p:sp>
      <p:sp>
        <p:nvSpPr>
          <p:cNvPr id="10526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技术环境：动力行业的技术创新和研发能力</a:t>
            </a:r>
            <a:endParaRPr altLang="en-US" dirty="0" sz="2400" lang="zh-CN">
              <a:latin typeface="+mn-ea"/>
              <a:ea typeface="+mn-ea"/>
            </a:endParaRPr>
          </a:p>
        </p:txBody>
      </p:sp>
      <p:sp>
        <p:nvSpPr>
          <p:cNvPr id="10526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人才环境：动力行业的人才储备和培养机制</a:t>
            </a:r>
            <a:endParaRPr altLang="en-US" dirty="0" sz="2400" lang="zh-CN">
              <a:latin typeface="+mn-ea"/>
              <a:ea typeface="+mn-ea"/>
            </a:endParaRPr>
          </a:p>
        </p:txBody>
      </p:sp>
      <p:sp>
        <p:nvSpPr>
          <p:cNvPr id="10526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政策环境：政府对动力行业的政策支持力度</a:t>
            </a:r>
            <a:endParaRPr altLang="en-US" dirty="0" sz="2400" lang="zh-CN">
              <a:latin typeface="+mn-ea"/>
              <a:ea typeface="+mn-ea"/>
            </a:endParaRPr>
          </a:p>
        </p:txBody>
      </p:sp>
      <p:sp>
        <p:nvSpPr>
          <p:cNvPr id="10526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市场环境：动力行业市场规模和竞争格局</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68" name="标题 1"/>
          <p:cNvSpPr>
            <a:spLocks noGrp="1"/>
          </p:cNvSpPr>
          <p:nvPr>
            <p:ph type="title"/>
          </p:nvPr>
        </p:nvSpPr>
        <p:spPr/>
        <p:txBody>
          <a:bodyPr/>
          <a:p>
            <a:r>
              <a:rPr altLang="en-US" lang="zh-CN"/>
              <a:t>投资风险评估</a:t>
            </a:r>
            <a:endParaRPr altLang="en-US" lang="zh-CN"/>
          </a:p>
        </p:txBody>
      </p:sp>
      <p:sp>
        <p:nvSpPr>
          <p:cNvPr id="105267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政策风险：政府政策变化对行业和市场的影响</a:t>
            </a:r>
            <a:endParaRPr altLang="en-US" dirty="0" sz="1200" lang="zh-CN" spc="150">
              <a:solidFill>
                <a:schemeClr val="tx1">
                  <a:lumMod val="65000"/>
                  <a:lumOff val="35000"/>
                </a:schemeClr>
              </a:solidFill>
              <a:latin typeface="+mn-ea"/>
              <a:sym typeface="+mn-ea"/>
            </a:endParaRPr>
          </a:p>
        </p:txBody>
      </p:sp>
      <p:sp>
        <p:nvSpPr>
          <p:cNvPr id="105267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技术风险：技术更新换代对行业和市场的影响</a:t>
            </a:r>
            <a:endParaRPr altLang="en-US" dirty="0" sz="1200" lang="zh-CN" spc="150">
              <a:solidFill>
                <a:schemeClr val="tx1">
                  <a:lumMod val="65000"/>
                  <a:lumOff val="35000"/>
                </a:schemeClr>
              </a:solidFill>
              <a:latin typeface="+mn-ea"/>
              <a:sym typeface="+mn-ea"/>
            </a:endParaRPr>
          </a:p>
        </p:txBody>
      </p:sp>
      <p:sp>
        <p:nvSpPr>
          <p:cNvPr id="105267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竞争风险：市场竞争激烈，企业需要不断创新和提升竞争力</a:t>
            </a:r>
            <a:endParaRPr altLang="en-US" dirty="0" sz="1200" lang="zh-CN" spc="150">
              <a:solidFill>
                <a:schemeClr val="tx1">
                  <a:lumMod val="65000"/>
                  <a:lumOff val="35000"/>
                </a:schemeClr>
              </a:solidFill>
              <a:latin typeface="+mn-ea"/>
              <a:sym typeface="+mn-ea"/>
            </a:endParaRPr>
          </a:p>
        </p:txBody>
      </p:sp>
      <p:sp>
        <p:nvSpPr>
          <p:cNvPr id="105267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市场需求风险：市场需求不稳定，企业需要密切关注市场动态并灵活应对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14" name="标题 1"/>
          <p:cNvSpPr>
            <a:spLocks noGrp="1"/>
          </p:cNvSpPr>
          <p:nvPr>
            <p:ph type="title"/>
          </p:nvPr>
        </p:nvSpPr>
        <p:spPr/>
        <p:txBody>
          <a:bodyPr/>
          <a:p>
            <a:r>
              <a:rPr altLang="en-US" lang="zh-CN"/>
              <a:t>投资机会挖掘</a:t>
            </a:r>
            <a:endParaRPr altLang="en-US" lang="zh-CN"/>
          </a:p>
        </p:txBody>
      </p:sp>
      <p:sp>
        <p:nvSpPr>
          <p:cNvPr id="105271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1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2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动力行业技术进步带来的投资机会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动力电池回收利用产业的兴起</a:t>
            </a:r>
            <a:endParaRPr dirty="0" sz="2000" err="1">
              <a:solidFill>
                <a:schemeClr val="tx1">
                  <a:lumMod val="75000"/>
                  <a:lumOff val="25000"/>
                </a:schemeClr>
              </a:solidFill>
              <a:latin typeface="+mn-ea"/>
              <a:ea typeface="+mn-ea"/>
              <a:cs typeface="+mn-ea"/>
              <a:sym typeface="+mn-lt"/>
            </a:endParaRPr>
          </a:p>
        </p:txBody>
      </p:sp>
      <p:sp>
        <p:nvSpPr>
          <p:cNvPr id="105273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3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74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4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5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7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动力行业产业链整合与并购重组的机会</a:t>
            </a:r>
            <a:endParaRPr dirty="0" sz="2000" err="1">
              <a:solidFill>
                <a:schemeClr val="tx1">
                  <a:lumMod val="75000"/>
                  <a:lumOff val="25000"/>
                </a:schemeClr>
              </a:solidFill>
              <a:latin typeface="+mn-ea"/>
              <a:ea typeface="+mn-ea"/>
              <a:cs typeface="+mn-ea"/>
              <a:sym typeface="+mn-lt"/>
            </a:endParaRPr>
          </a:p>
        </p:txBody>
      </p:sp>
      <p:sp>
        <p:nvSpPr>
          <p:cNvPr id="10527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新能源汽车市场的持续增长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792" name="标题 1"/>
          <p:cNvSpPr>
            <a:spLocks noGrp="1"/>
          </p:cNvSpPr>
          <p:nvPr>
            <p:ph type="title"/>
          </p:nvPr>
        </p:nvSpPr>
        <p:spPr/>
        <p:txBody>
          <a:bodyPr/>
          <a:p>
            <a:r>
              <a:rPr altLang="en-US" lang="zh-CN"/>
              <a:t>投资策略建议</a:t>
            </a:r>
            <a:endParaRPr altLang="en-US" lang="zh-CN"/>
          </a:p>
        </p:txBody>
      </p:sp>
      <p:sp>
        <p:nvSpPr>
          <p:cNvPr id="105279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关注动力行业技术创新和产品升级</a:t>
            </a:r>
            <a:endParaRPr altLang="en-US" dirty="0" sz="1200" lang="zh-CN" spc="150">
              <a:solidFill>
                <a:schemeClr val="tx1">
                  <a:lumMod val="65000"/>
                  <a:lumOff val="35000"/>
                </a:schemeClr>
              </a:solidFill>
              <a:latin typeface="+mn-ea"/>
              <a:sym typeface="+mn-ea"/>
            </a:endParaRPr>
          </a:p>
        </p:txBody>
      </p:sp>
      <p:sp>
        <p:nvSpPr>
          <p:cNvPr id="105279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深入研究动力行业政策法规和市场趋势</a:t>
            </a:r>
            <a:endParaRPr altLang="en-US" dirty="0" sz="1200" lang="zh-CN" spc="150">
              <a:solidFill>
                <a:schemeClr val="tx1">
                  <a:lumMod val="65000"/>
                  <a:lumOff val="35000"/>
                </a:schemeClr>
              </a:solidFill>
              <a:latin typeface="+mn-ea"/>
              <a:sym typeface="+mn-ea"/>
            </a:endParaRPr>
          </a:p>
        </p:txBody>
      </p:sp>
      <p:sp>
        <p:nvSpPr>
          <p:cNvPr id="105279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多元化投资，分散风险</a:t>
            </a:r>
            <a:endParaRPr altLang="en-US" dirty="0" sz="1200" lang="zh-CN" spc="150">
              <a:solidFill>
                <a:schemeClr val="tx1">
                  <a:lumMod val="65000"/>
                  <a:lumOff val="35000"/>
                </a:schemeClr>
              </a:solidFill>
              <a:latin typeface="+mn-ea"/>
              <a:sym typeface="+mn-ea"/>
            </a:endParaRPr>
          </a:p>
        </p:txBody>
      </p:sp>
      <p:sp>
        <p:nvSpPr>
          <p:cNvPr id="105280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关注动力行业龙头企业，挖掘优质投资标的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838" name="标题"/>
          <p:cNvSpPr>
            <a:spLocks noGrp="1"/>
          </p:cNvSpPr>
          <p:nvPr>
            <p:ph type="title"/>
            <p:custDataLst>
              <p:tags r:id="rId1"/>
            </p:custDataLst>
          </p:nvPr>
        </p:nvSpPr>
        <p:spPr/>
        <p:txBody>
          <a:bodyPr/>
          <a:p>
            <a:r>
              <a:rPr altLang="en-US" dirty="0" lang="zh-CN"/>
              <a:t>动力行业的企业分析</a:t>
            </a:r>
            <a:endParaRPr altLang="en-US" dirty="0" lang="zh-CN"/>
          </a:p>
        </p:txBody>
      </p:sp>
      <p:sp>
        <p:nvSpPr>
          <p:cNvPr id="105284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18" name="标题 1"/>
          <p:cNvSpPr>
            <a:spLocks noGrp="1"/>
          </p:cNvSpPr>
          <p:nvPr>
            <p:ph type="title"/>
          </p:nvPr>
        </p:nvSpPr>
        <p:spPr/>
        <p:txBody>
          <a:bodyPr/>
          <a:p>
            <a:r>
              <a:rPr altLang="en-US" lang="zh-CN"/>
              <a:t>重点企业介绍</a:t>
            </a:r>
            <a:endParaRPr altLang="en-US" lang="zh-CN"/>
          </a:p>
        </p:txBody>
      </p:sp>
      <p:sp>
        <p:nvSpPr>
          <p:cNvPr id="10536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比亚迪：拥有完整的电池产业链，动力电池装机量稳步增长</a:t>
            </a:r>
            <a:endParaRPr altLang="en-US" sz="1400" lang="zh-CN" spc="150">
              <a:solidFill>
                <a:schemeClr val="tx1"/>
              </a:solidFill>
              <a:effectLst/>
              <a:latin typeface="+mn-ea"/>
              <a:sym typeface="+mn-ea"/>
            </a:endParaRPr>
          </a:p>
        </p:txBody>
      </p:sp>
      <p:sp>
        <p:nvSpPr>
          <p:cNvPr id="10536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宁德时代：全球最大的动力电池制造商，市场份额持续领先</a:t>
            </a:r>
            <a:endParaRPr altLang="en-US" dirty="0" sz="1400" lang="zh-CN" spc="150">
              <a:solidFill>
                <a:schemeClr val="tx1"/>
              </a:solidFill>
              <a:effectLst/>
              <a:latin typeface="+mn-ea"/>
              <a:sym typeface="+mn-ea"/>
            </a:endParaRPr>
          </a:p>
        </p:txBody>
      </p:sp>
      <p:sp>
        <p:nvSpPr>
          <p:cNvPr id="10536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特斯拉：不仅是电动汽车制造商，还是动力电池的重要供应商</a:t>
            </a:r>
            <a:endParaRPr altLang="en-US" sz="1400" lang="zh-CN" spc="150">
              <a:solidFill>
                <a:schemeClr val="tx1"/>
              </a:solidFill>
              <a:effectLst/>
              <a:latin typeface="+mn-ea"/>
              <a:sym typeface="+mn-ea"/>
            </a:endParaRPr>
          </a:p>
        </p:txBody>
      </p:sp>
      <p:sp>
        <p:nvSpPr>
          <p:cNvPr id="10536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三聚环保：在生物质能领域具有较强实力，积极布局动力电池市场</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672" name="标题 1"/>
          <p:cNvSpPr>
            <a:spLocks noGrp="1"/>
          </p:cNvSpPr>
          <p:nvPr>
            <p:ph type="title"/>
          </p:nvPr>
        </p:nvSpPr>
        <p:spPr/>
        <p:txBody>
          <a:bodyPr/>
          <a:p>
            <a:r>
              <a:rPr altLang="en-US" lang="zh-CN"/>
              <a:t>企业竞争力分析</a:t>
            </a:r>
            <a:endParaRPr altLang="en-US" lang="zh-CN"/>
          </a:p>
        </p:txBody>
      </p:sp>
      <p:sp>
        <p:nvSpPr>
          <p:cNvPr id="105367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7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67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8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68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8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68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8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69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品牌影响力：企业的品牌知名度和美誉度，以及在消费者心中的地位。</a:t>
            </a:r>
            <a:endParaRPr altLang="en-US" dirty="0" sz="2400" lang="zh-CN">
              <a:latin typeface="+mn-ea"/>
              <a:ea typeface="+mn-ea"/>
            </a:endParaRPr>
          </a:p>
        </p:txBody>
      </p:sp>
      <p:sp>
        <p:nvSpPr>
          <p:cNvPr id="105369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供应链管理能力：企业对于供应链的整合和优化能力，包括采购、生产、物流等方面的管理。</a:t>
            </a:r>
            <a:endParaRPr altLang="en-US" dirty="0" sz="2400" lang="zh-CN">
              <a:latin typeface="+mn-ea"/>
              <a:ea typeface="+mn-ea"/>
            </a:endParaRPr>
          </a:p>
        </p:txBody>
      </p:sp>
      <p:sp>
        <p:nvSpPr>
          <p:cNvPr id="105369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技术创新能力：企业在研发、生产方面的技术实力和创新能力的评估。</a:t>
            </a:r>
            <a:endParaRPr altLang="en-US" dirty="0" sz="2400" lang="zh-CN">
              <a:latin typeface="+mn-ea"/>
              <a:ea typeface="+mn-ea"/>
            </a:endParaRPr>
          </a:p>
        </p:txBody>
      </p:sp>
      <p:sp>
        <p:nvSpPr>
          <p:cNvPr id="105369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市场占有率：企业在行业中的市场份额和销售规模，反映其在市场中的竞争地位。</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34" name="标题 1"/>
          <p:cNvSpPr>
            <a:spLocks noGrp="1"/>
          </p:cNvSpPr>
          <p:nvPr>
            <p:ph type="title"/>
          </p:nvPr>
        </p:nvSpPr>
        <p:spPr/>
        <p:txBody>
          <a:bodyPr/>
          <a:p>
            <a:r>
              <a:rPr altLang="en-US" lang="zh-CN"/>
              <a:t>企业发展战略</a:t>
            </a:r>
            <a:endParaRPr altLang="en-US" lang="zh-CN"/>
          </a:p>
        </p:txBody>
      </p:sp>
      <p:sp>
        <p:nvSpPr>
          <p:cNvPr id="10537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针对不同市场和消费者需求，企业需要采取差异化的产品策略，以满足市场需求。</a:t>
            </a:r>
            <a:endParaRPr altLang="zh-CN" dirty="0" lang="en-US">
              <a:solidFill>
                <a:schemeClr val="dk1">
                  <a:lumMod val="80000"/>
                  <a:lumOff val="20000"/>
                </a:schemeClr>
              </a:solidFill>
              <a:latin typeface="+mn-ea"/>
              <a:sym typeface="+mn-ea"/>
            </a:endParaRPr>
          </a:p>
        </p:txBody>
      </p:sp>
      <p:sp>
        <p:nvSpPr>
          <p:cNvPr id="10537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动力行业的企业发展战略包括市场定位、产品创新、品牌推广和渠道拓展等方面。</a:t>
            </a:r>
            <a:endParaRPr altLang="en-US" dirty="0" lang="zh-CN">
              <a:solidFill>
                <a:schemeClr val="dk1">
                  <a:lumMod val="80000"/>
                  <a:lumOff val="20000"/>
                </a:schemeClr>
              </a:solidFill>
              <a:latin typeface="+mn-ea"/>
              <a:sym typeface="+mn-ea"/>
            </a:endParaRPr>
          </a:p>
        </p:txBody>
      </p:sp>
      <p:sp>
        <p:nvSpPr>
          <p:cNvPr id="10537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企业应结合自身优势和市场需求，制定适合自己的发展战略，以提升竞争力。</a:t>
            </a:r>
            <a:endParaRPr altLang="en-US" dirty="0" lang="zh-CN">
              <a:solidFill>
                <a:schemeClr val="dk1">
                  <a:lumMod val="80000"/>
                  <a:lumOff val="20000"/>
                </a:schemeClr>
              </a:solidFill>
              <a:latin typeface="+mn-ea"/>
              <a:sym typeface="+mn-ea"/>
            </a:endParaRPr>
          </a:p>
        </p:txBody>
      </p:sp>
      <p:sp>
        <p:nvSpPr>
          <p:cNvPr id="10537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企业应注重品牌建设和推广，提升品牌知名度和美誉度，增强消费者忠诚度。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04" name="标题 1"/>
          <p:cNvSpPr>
            <a:spLocks noGrp="1"/>
          </p:cNvSpPr>
          <p:nvPr>
            <p:ph type="title"/>
          </p:nvPr>
        </p:nvSpPr>
        <p:spPr/>
        <p:txBody>
          <a:bodyPr/>
          <a:p>
            <a:r>
              <a:rPr altLang="en-US" lang="zh-CN"/>
              <a:t>企业创新与研发</a:t>
            </a:r>
            <a:endParaRPr altLang="en-US" lang="zh-CN"/>
          </a:p>
        </p:txBody>
      </p:sp>
      <p:sp>
        <p:nvSpPr>
          <p:cNvPr id="105380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动力行业的企业在研发方面的投入持续增长，推动技术进步和产业升级。</a:t>
            </a:r>
            <a:endParaRPr altLang="en-US" dirty="0" sz="1200" lang="zh-CN" spc="150">
              <a:solidFill>
                <a:schemeClr val="tx1">
                  <a:lumMod val="65000"/>
                  <a:lumOff val="35000"/>
                </a:schemeClr>
              </a:solidFill>
              <a:latin typeface="+mn-ea"/>
              <a:sym typeface="+mn-ea"/>
            </a:endParaRPr>
          </a:p>
        </p:txBody>
      </p:sp>
      <p:sp>
        <p:nvSpPr>
          <p:cNvPr id="105380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创新能力和研发实力成为企业核心竞争力的重要体现，有助于提升市场份额和盈利能力。</a:t>
            </a:r>
            <a:endParaRPr altLang="en-US" dirty="0" sz="1200" lang="zh-CN" spc="150">
              <a:solidFill>
                <a:schemeClr val="tx1">
                  <a:lumMod val="65000"/>
                  <a:lumOff val="35000"/>
                </a:schemeClr>
              </a:solidFill>
              <a:latin typeface="+mn-ea"/>
              <a:sym typeface="+mn-ea"/>
            </a:endParaRPr>
          </a:p>
        </p:txBody>
      </p:sp>
      <p:sp>
        <p:nvSpPr>
          <p:cNvPr id="105381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企业通过与高校、科研机构合作，共同开展技术研究和产品开发，加速科技成果的转化和应用。</a:t>
            </a:r>
            <a:endParaRPr altLang="en-US" dirty="0" sz="1200" lang="zh-CN" spc="150">
              <a:solidFill>
                <a:schemeClr val="tx1">
                  <a:lumMod val="65000"/>
                  <a:lumOff val="35000"/>
                </a:schemeClr>
              </a:solidFill>
              <a:latin typeface="+mn-ea"/>
              <a:sym typeface="+mn-ea"/>
            </a:endParaRPr>
          </a:p>
        </p:txBody>
      </p:sp>
      <p:sp>
        <p:nvSpPr>
          <p:cNvPr id="105381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企业在创新和研发方面的投入有助于推动整个动力行业的技术进步和产业升级，为未来的市场发展奠定基础。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850" name="标题"/>
          <p:cNvSpPr>
            <a:spLocks noGrp="1"/>
          </p:cNvSpPr>
          <p:nvPr>
            <p:ph type="title"/>
            <p:custDataLst>
              <p:tags r:id="rId1"/>
            </p:custDataLst>
          </p:nvPr>
        </p:nvSpPr>
        <p:spPr/>
        <p:txBody>
          <a:bodyPr/>
          <a:p>
            <a:r>
              <a:rPr altLang="en-US" dirty="0" lang="zh-CN"/>
              <a:t>政策环境分析</a:t>
            </a:r>
            <a:endParaRPr altLang="en-US" dirty="0" lang="zh-CN"/>
          </a:p>
        </p:txBody>
      </p:sp>
      <p:sp>
        <p:nvSpPr>
          <p:cNvPr id="105385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630" name="标题 1"/>
          <p:cNvSpPr>
            <a:spLocks noGrp="1"/>
          </p:cNvSpPr>
          <p:nvPr>
            <p:ph type="title"/>
          </p:nvPr>
        </p:nvSpPr>
        <p:spPr/>
        <p:txBody>
          <a:bodyPr/>
          <a:p>
            <a:r>
              <a:rPr altLang="en-US" lang="zh-CN"/>
              <a:t>政策对动力行业的影响</a:t>
            </a:r>
            <a:endParaRPr altLang="en-US" lang="zh-CN"/>
          </a:p>
        </p:txBody>
      </p:sp>
      <p:sp>
        <p:nvSpPr>
          <p:cNvPr id="10546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市场竞争：政策环境的变化导致市场竞争格局的调整</a:t>
            </a:r>
            <a:endParaRPr altLang="zh-CN" dirty="0" lang="en-US">
              <a:solidFill>
                <a:schemeClr val="dk1">
                  <a:lumMod val="80000"/>
                  <a:lumOff val="20000"/>
                </a:schemeClr>
              </a:solidFill>
              <a:latin typeface="+mn-ea"/>
              <a:sym typeface="+mn-ea"/>
            </a:endParaRPr>
          </a:p>
        </p:txBody>
      </p:sp>
      <p:sp>
        <p:nvSpPr>
          <p:cNvPr id="10546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政策支持：鼓励新能源汽车发展，提供税收优惠和补贴</a:t>
            </a:r>
            <a:endParaRPr altLang="en-US" dirty="0" lang="zh-CN">
              <a:solidFill>
                <a:schemeClr val="dk1">
                  <a:lumMod val="80000"/>
                  <a:lumOff val="20000"/>
                </a:schemeClr>
              </a:solidFill>
              <a:latin typeface="+mn-ea"/>
              <a:sym typeface="+mn-ea"/>
            </a:endParaRPr>
          </a:p>
        </p:txBody>
      </p:sp>
      <p:sp>
        <p:nvSpPr>
          <p:cNvPr id="10546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政策限制：限制传统燃油车生产和销售，提高排放标准</a:t>
            </a:r>
            <a:endParaRPr altLang="en-US" dirty="0" lang="zh-CN">
              <a:solidFill>
                <a:schemeClr val="dk1">
                  <a:lumMod val="80000"/>
                  <a:lumOff val="20000"/>
                </a:schemeClr>
              </a:solidFill>
              <a:latin typeface="+mn-ea"/>
              <a:sym typeface="+mn-ea"/>
            </a:endParaRPr>
          </a:p>
        </p:txBody>
      </p:sp>
      <p:sp>
        <p:nvSpPr>
          <p:cNvPr id="10546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技术进步：政策推动企业加大研发投入，促进动力行业的技术创新</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00" name="标题 1"/>
          <p:cNvSpPr>
            <a:spLocks noGrp="1"/>
          </p:cNvSpPr>
          <p:nvPr>
            <p:ph type="title"/>
          </p:nvPr>
        </p:nvSpPr>
        <p:spPr/>
        <p:txBody>
          <a:bodyPr/>
          <a:p>
            <a:r>
              <a:rPr altLang="en-US" lang="zh-CN"/>
              <a:t>国内外政策对比分析</a:t>
            </a:r>
            <a:endParaRPr altLang="en-US" lang="zh-CN"/>
          </a:p>
        </p:txBody>
      </p:sp>
      <p:sp>
        <p:nvSpPr>
          <p:cNvPr id="105470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0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国内政策：支持新能源汽车发展，提高排放标准，推动能源结构转型</a:t>
            </a:r>
            <a:endParaRPr altLang="en-US" dirty="0" sz="2000" lang="zh-CN" spc="150">
              <a:solidFill>
                <a:schemeClr val="tx1">
                  <a:lumMod val="75000"/>
                  <a:lumOff val="25000"/>
                </a:schemeClr>
              </a:solidFill>
              <a:latin typeface="+mn-ea"/>
              <a:sym typeface="+mn-ea"/>
            </a:endParaRPr>
          </a:p>
        </p:txBody>
      </p:sp>
      <p:sp>
        <p:nvSpPr>
          <p:cNvPr id="105470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0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1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国外政策：欧洲碳排放政策趋严，美国加大新能源汽车研发投入和税收优惠</a:t>
            </a:r>
            <a:endParaRPr altLang="en-US" dirty="0" sz="2000" lang="zh-CN" spc="150">
              <a:solidFill>
                <a:schemeClr val="tx1">
                  <a:lumMod val="75000"/>
                  <a:lumOff val="25000"/>
                </a:schemeClr>
              </a:solidFill>
              <a:latin typeface="+mn-ea"/>
              <a:sym typeface="+mn-ea"/>
            </a:endParaRPr>
          </a:p>
        </p:txBody>
      </p:sp>
      <p:sp>
        <p:nvSpPr>
          <p:cNvPr id="105471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1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1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政策对比：国内外政策在推动新能源汽车发展方面存在差异，需关注政策变化对企业的影响</a:t>
            </a:r>
            <a:endParaRPr altLang="en-US" dirty="0" sz="2000" lang="zh-CN" spc="150">
              <a:solidFill>
                <a:schemeClr val="tx1">
                  <a:lumMod val="75000"/>
                  <a:lumOff val="25000"/>
                </a:schemeClr>
              </a:solidFill>
              <a:latin typeface="+mn-ea"/>
              <a:sym typeface="+mn-ea"/>
            </a:endParaRPr>
          </a:p>
        </p:txBody>
      </p:sp>
      <p:sp>
        <p:nvSpPr>
          <p:cNvPr id="105471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2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2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投资前景：在政策支持下，动力行业市场投资前景看好，但需关注国内外政策变化对企业的影响</a:t>
            </a:r>
            <a:endParaRPr altLang="en-US" dirty="0" sz="2000" lang="zh-CN" spc="150">
              <a:solidFill>
                <a:schemeClr val="tx1">
                  <a:lumMod val="75000"/>
                  <a:lumOff val="25000"/>
                </a:schemeClr>
              </a:solidFill>
              <a:latin typeface="+mn-ea"/>
              <a:sym typeface="+mn-ea"/>
            </a:endParaRPr>
          </a:p>
        </p:txBody>
      </p:sp>
      <p:sp>
        <p:nvSpPr>
          <p:cNvPr id="105472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762" name="标题 1"/>
          <p:cNvSpPr>
            <a:spLocks noGrp="1"/>
          </p:cNvSpPr>
          <p:nvPr>
            <p:ph type="title"/>
          </p:nvPr>
        </p:nvSpPr>
        <p:spPr/>
        <p:txBody>
          <a:bodyPr/>
          <a:p>
            <a:r>
              <a:rPr altLang="en-US" lang="zh-CN"/>
              <a:t>政策趋势与展望</a:t>
            </a:r>
            <a:endParaRPr altLang="en-US" lang="zh-CN"/>
          </a:p>
        </p:txBody>
      </p:sp>
      <p:sp>
        <p:nvSpPr>
          <p:cNvPr id="105476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6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6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7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7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8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新能源汽车政策持续优化，市场渗透率有望进一步提升</a:t>
            </a:r>
            <a:endParaRPr altLang="en-US" dirty="0" sz="2400" lang="zh-CN">
              <a:latin typeface="+mn-ea"/>
              <a:ea typeface="+mn-ea"/>
            </a:endParaRPr>
          </a:p>
        </p:txBody>
      </p:sp>
      <p:sp>
        <p:nvSpPr>
          <p:cNvPr id="105478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政策环境分析对投资前景的影响，投资者需关注政策变化和合规要求</a:t>
            </a:r>
            <a:endParaRPr altLang="en-US" dirty="0" sz="2400" lang="zh-CN">
              <a:latin typeface="+mn-ea"/>
              <a:ea typeface="+mn-ea"/>
            </a:endParaRPr>
          </a:p>
        </p:txBody>
      </p:sp>
      <p:sp>
        <p:nvSpPr>
          <p:cNvPr id="105478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政策支持力度加大，鼓励动力行业技术创新和绿色发展</a:t>
            </a:r>
            <a:endParaRPr altLang="en-US" dirty="0" sz="2400" lang="zh-CN">
              <a:latin typeface="+mn-ea"/>
              <a:ea typeface="+mn-ea"/>
            </a:endParaRPr>
          </a:p>
        </p:txBody>
      </p:sp>
      <p:sp>
        <p:nvSpPr>
          <p:cNvPr id="105478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碳排放政策趋严，推动动力行业低碳转型</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24" name="标题 1"/>
          <p:cNvSpPr>
            <a:spLocks noGrp="1"/>
          </p:cNvSpPr>
          <p:nvPr>
            <p:ph type="title"/>
          </p:nvPr>
        </p:nvSpPr>
        <p:spPr/>
        <p:txBody>
          <a:bodyPr/>
          <a:p>
            <a:r>
              <a:rPr altLang="en-US" lang="zh-CN"/>
              <a:t>企业应对策略建议</a:t>
            </a:r>
            <a:endParaRPr altLang="en-US" lang="zh-CN"/>
          </a:p>
        </p:txBody>
      </p:sp>
      <p:sp>
        <p:nvSpPr>
          <p:cNvPr id="10548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关注政策动向，及时调整企业战略</a:t>
            </a:r>
            <a:endParaRPr altLang="en-US" dirty="0" sz="2000" lang="zh-CN" spc="150">
              <a:solidFill>
                <a:schemeClr val="tx1">
                  <a:lumMod val="85000"/>
                  <a:lumOff val="15000"/>
                </a:schemeClr>
              </a:solidFill>
              <a:latin typeface="+mn-ea"/>
              <a:sym typeface="+mn-ea"/>
            </a:endParaRPr>
          </a:p>
        </p:txBody>
      </p:sp>
      <p:sp>
        <p:nvSpPr>
          <p:cNvPr id="10548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加强与政府部门的沟通与合作，争取政策支持</a:t>
            </a:r>
            <a:endParaRPr altLang="en-US" dirty="0" sz="2000" lang="zh-CN" spc="150">
              <a:solidFill>
                <a:schemeClr val="tx1">
                  <a:lumMod val="85000"/>
                  <a:lumOff val="15000"/>
                </a:schemeClr>
              </a:solidFill>
              <a:latin typeface="+mn-ea"/>
              <a:sym typeface="+mn-ea"/>
            </a:endParaRPr>
          </a:p>
        </p:txBody>
      </p:sp>
      <p:sp>
        <p:nvSpPr>
          <p:cNvPr id="10548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提高企业自身素质，增强竞争力</a:t>
            </a:r>
            <a:endParaRPr altLang="en-US" dirty="0" sz="2000" lang="zh-CN" spc="150">
              <a:solidFill>
                <a:schemeClr val="tx1">
                  <a:lumMod val="85000"/>
                  <a:lumOff val="15000"/>
                </a:schemeClr>
              </a:solidFill>
              <a:latin typeface="+mn-ea"/>
              <a:sym typeface="+mn-ea"/>
            </a:endParaRPr>
          </a:p>
        </p:txBody>
      </p:sp>
      <p:sp>
        <p:nvSpPr>
          <p:cNvPr id="10548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注重环保和可持续发展，积极响应国家政策号召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886" name="标题"/>
          <p:cNvSpPr>
            <a:spLocks noGrp="1"/>
          </p:cNvSpPr>
          <p:nvPr>
            <p:ph type="title"/>
            <p:custDataLst>
              <p:tags r:id="rId1"/>
            </p:custDataLst>
          </p:nvPr>
        </p:nvSpPr>
        <p:spPr/>
        <p:txBody>
          <a:bodyPr/>
          <a:p>
            <a:r>
              <a:rPr altLang="en-US" dirty="0" lang="zh-CN"/>
              <a:t>未来展望与建议</a:t>
            </a:r>
            <a:endParaRPr altLang="en-US" dirty="0" lang="zh-CN"/>
          </a:p>
        </p:txBody>
      </p:sp>
      <p:sp>
        <p:nvSpPr>
          <p:cNvPr id="1054888"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97" name=""/>
        <p:cNvGrpSpPr/>
        <p:nvPr/>
      </p:nvGrpSpPr>
      <p:grpSpPr>
        <a:xfrm>
          <a:off x="0" y="0"/>
          <a:ext cx="0" cy="0"/>
          <a:chOff x="0" y="0"/>
          <a:chExt cx="0" cy="0"/>
        </a:xfrm>
      </p:grpSpPr>
      <p:sp>
        <p:nvSpPr>
          <p:cNvPr id="1055666" name="标题 1"/>
          <p:cNvSpPr>
            <a:spLocks noGrp="1"/>
          </p:cNvSpPr>
          <p:nvPr>
            <p:ph type="title"/>
          </p:nvPr>
        </p:nvSpPr>
        <p:spPr/>
        <p:txBody>
          <a:bodyPr/>
          <a:p>
            <a:r>
              <a:rPr altLang="en-US" lang="zh-CN"/>
              <a:t>技术创新方向与趋势</a:t>
            </a:r>
            <a:endParaRPr altLang="en-US" lang="zh-CN"/>
          </a:p>
        </p:txBody>
      </p:sp>
      <p:sp>
        <p:nvSpPr>
          <p:cNvPr id="10556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电动化：提高电池续航里程和充电速度，降低成本</a:t>
            </a:r>
            <a:endParaRPr altLang="en-US" dirty="0" sz="1200" lang="zh-CN" spc="150">
              <a:solidFill>
                <a:schemeClr val="tx1">
                  <a:lumMod val="65000"/>
                  <a:lumOff val="35000"/>
                </a:schemeClr>
              </a:solidFill>
              <a:latin typeface="+mn-ea"/>
              <a:sym typeface="+mn-ea"/>
            </a:endParaRPr>
          </a:p>
        </p:txBody>
      </p:sp>
      <p:sp>
        <p:nvSpPr>
          <p:cNvPr id="10556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智能化：自动驾驶、车联网等技术的研发和应用</a:t>
            </a:r>
            <a:endParaRPr altLang="en-US" dirty="0" sz="1200" lang="zh-CN" spc="150">
              <a:solidFill>
                <a:schemeClr val="tx1">
                  <a:lumMod val="65000"/>
                  <a:lumOff val="35000"/>
                </a:schemeClr>
              </a:solidFill>
              <a:latin typeface="+mn-ea"/>
              <a:sym typeface="+mn-ea"/>
            </a:endParaRPr>
          </a:p>
        </p:txBody>
      </p:sp>
      <p:sp>
        <p:nvSpPr>
          <p:cNvPr id="10556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轻量化：采用新型材料和设计，降低车辆重量，提高能效</a:t>
            </a:r>
            <a:endParaRPr altLang="en-US" dirty="0" sz="1200" lang="zh-CN" spc="150">
              <a:solidFill>
                <a:schemeClr val="tx1">
                  <a:lumMod val="65000"/>
                  <a:lumOff val="35000"/>
                </a:schemeClr>
              </a:solidFill>
              <a:latin typeface="+mn-ea"/>
              <a:sym typeface="+mn-ea"/>
            </a:endParaRPr>
          </a:p>
        </p:txBody>
      </p:sp>
      <p:sp>
        <p:nvSpPr>
          <p:cNvPr id="10556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可持续化：研发可再生能源和环保技术，减少对环境的负面影响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05" name=""/>
        <p:cNvGrpSpPr/>
        <p:nvPr/>
      </p:nvGrpSpPr>
      <p:grpSpPr>
        <a:xfrm>
          <a:off x="0" y="0"/>
          <a:ext cx="0" cy="0"/>
          <a:chOff x="0" y="0"/>
          <a:chExt cx="0" cy="0"/>
        </a:xfrm>
      </p:grpSpPr>
      <p:sp>
        <p:nvSpPr>
          <p:cNvPr id="1055712" name="标题 1"/>
          <p:cNvSpPr>
            <a:spLocks noGrp="1"/>
          </p:cNvSpPr>
          <p:nvPr>
            <p:ph type="title"/>
          </p:nvPr>
        </p:nvSpPr>
        <p:spPr/>
        <p:txBody>
          <a:bodyPr/>
          <a:p>
            <a:r>
              <a:rPr altLang="en-US" lang="zh-CN"/>
              <a:t>市场拓展方向与机会</a:t>
            </a:r>
            <a:endParaRPr altLang="en-US" lang="zh-CN"/>
          </a:p>
        </p:txBody>
      </p:sp>
      <p:sp>
        <p:nvSpPr>
          <p:cNvPr id="105571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571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1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电动汽车市场：随着环保意识的提高，电动汽车市场将持续增长，为动力行业带来更多机会。</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572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572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2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混合动力汽车市场：随着技术的进步，混合动力汽车将逐渐成为市场主流，为动力行业提供更多商机。</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572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572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智能网联汽车市场：随着智能化和网联化的发展，智能网联汽车将成为未来趋势，为动力行业带来新的发展方向。</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573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3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573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3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二手车市场：随着汽车市场的成熟，二手车市场将逐渐扩大，为动力行业提供更多销售渠道和机会。</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13" name=""/>
        <p:cNvGrpSpPr/>
        <p:nvPr/>
      </p:nvGrpSpPr>
      <p:grpSpPr>
        <a:xfrm>
          <a:off x="0" y="0"/>
          <a:ext cx="0" cy="0"/>
          <a:chOff x="0" y="0"/>
          <a:chExt cx="0" cy="0"/>
        </a:xfrm>
      </p:grpSpPr>
      <p:sp>
        <p:nvSpPr>
          <p:cNvPr id="1055774" name="标题 1"/>
          <p:cNvSpPr>
            <a:spLocks noGrp="1"/>
          </p:cNvSpPr>
          <p:nvPr>
            <p:ph type="title"/>
          </p:nvPr>
        </p:nvSpPr>
        <p:spPr/>
        <p:txBody>
          <a:bodyPr/>
          <a:p>
            <a:r>
              <a:rPr altLang="en-US" lang="zh-CN"/>
              <a:t>企业战略规划与建议</a:t>
            </a:r>
            <a:endParaRPr altLang="en-US" lang="zh-CN"/>
          </a:p>
        </p:txBody>
      </p:sp>
      <p:sp>
        <p:nvSpPr>
          <p:cNvPr id="105577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加大研发投入，提高技术创新能力</a:t>
            </a:r>
            <a:endParaRPr altLang="en-US" dirty="0" sz="1200" lang="zh-CN" spc="150">
              <a:solidFill>
                <a:schemeClr val="tx1">
                  <a:lumMod val="65000"/>
                  <a:lumOff val="35000"/>
                </a:schemeClr>
              </a:solidFill>
              <a:latin typeface="+mn-ea"/>
              <a:sym typeface="+mn-ea"/>
            </a:endParaRPr>
          </a:p>
        </p:txBody>
      </p:sp>
      <p:sp>
        <p:nvSpPr>
          <p:cNvPr id="105577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拓展国际市场，提高品牌影响力</a:t>
            </a:r>
            <a:endParaRPr altLang="en-US" dirty="0" sz="1200" lang="zh-CN" spc="150">
              <a:solidFill>
                <a:schemeClr val="tx1">
                  <a:lumMod val="65000"/>
                  <a:lumOff val="35000"/>
                </a:schemeClr>
              </a:solidFill>
              <a:latin typeface="+mn-ea"/>
              <a:sym typeface="+mn-ea"/>
            </a:endParaRPr>
          </a:p>
        </p:txBody>
      </p:sp>
      <p:sp>
        <p:nvSpPr>
          <p:cNvPr id="105578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加强产业链合作，提高产业协同效应</a:t>
            </a:r>
            <a:endParaRPr altLang="en-US" dirty="0" sz="1200" lang="zh-CN" spc="150">
              <a:solidFill>
                <a:schemeClr val="tx1">
                  <a:lumMod val="65000"/>
                  <a:lumOff val="35000"/>
                </a:schemeClr>
              </a:solidFill>
              <a:latin typeface="+mn-ea"/>
              <a:sym typeface="+mn-ea"/>
            </a:endParaRPr>
          </a:p>
        </p:txBody>
      </p:sp>
      <p:sp>
        <p:nvSpPr>
          <p:cNvPr id="105578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注重人才培养，提升企业核心竞争力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21" name=""/>
        <p:cNvGrpSpPr/>
        <p:nvPr/>
      </p:nvGrpSpPr>
      <p:grpSpPr>
        <a:xfrm>
          <a:off x="0" y="0"/>
          <a:ext cx="0" cy="0"/>
          <a:chOff x="0" y="0"/>
          <a:chExt cx="0" cy="0"/>
        </a:xfrm>
      </p:grpSpPr>
      <p:sp>
        <p:nvSpPr>
          <p:cNvPr id="1055820" name="标题 1"/>
          <p:cNvSpPr>
            <a:spLocks noGrp="1"/>
          </p:cNvSpPr>
          <p:nvPr>
            <p:ph type="title"/>
          </p:nvPr>
        </p:nvSpPr>
        <p:spPr/>
        <p:txBody>
          <a:bodyPr/>
          <a:p>
            <a:r>
              <a:rPr altLang="en-US" lang="zh-CN"/>
              <a:t>社会责任感与可持续发展</a:t>
            </a:r>
            <a:endParaRPr altLang="en-US" lang="zh-CN"/>
          </a:p>
        </p:txBody>
      </p:sp>
      <p:sp>
        <p:nvSpPr>
          <p:cNvPr id="10558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动力行业应关注环境保护，推动可持续发展</a:t>
            </a:r>
            <a:endParaRPr altLang="en-US" dirty="0" sz="2000" lang="zh-CN" spc="150">
              <a:solidFill>
                <a:schemeClr val="tx1">
                  <a:lumMod val="75000"/>
                  <a:lumOff val="25000"/>
                </a:schemeClr>
              </a:solidFill>
              <a:latin typeface="+mn-ea"/>
              <a:sym typeface="+mn-ea"/>
            </a:endParaRPr>
          </a:p>
        </p:txBody>
      </p:sp>
      <p:sp>
        <p:nvSpPr>
          <p:cNvPr id="10558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8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积极履行企业社会责任，关注员工福利和社区发展</a:t>
            </a:r>
            <a:endParaRPr altLang="en-US" dirty="0" sz="2000" lang="zh-CN" spc="150">
              <a:solidFill>
                <a:schemeClr val="tx1">
                  <a:lumMod val="75000"/>
                  <a:lumOff val="25000"/>
                </a:schemeClr>
              </a:solidFill>
              <a:latin typeface="+mn-ea"/>
              <a:sym typeface="+mn-ea"/>
            </a:endParaRPr>
          </a:p>
        </p:txBody>
      </p:sp>
      <p:sp>
        <p:nvSpPr>
          <p:cNvPr id="10558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8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动力行业应注重技术创新，提高能源利用效率和减少排放</a:t>
            </a:r>
            <a:endParaRPr altLang="en-US" dirty="0" sz="2000" lang="zh-CN" spc="150">
              <a:solidFill>
                <a:schemeClr val="tx1">
                  <a:lumMod val="75000"/>
                  <a:lumOff val="25000"/>
                </a:schemeClr>
              </a:solidFill>
              <a:latin typeface="+mn-ea"/>
              <a:sym typeface="+mn-ea"/>
            </a:endParaRPr>
          </a:p>
        </p:txBody>
      </p:sp>
      <p:sp>
        <p:nvSpPr>
          <p:cNvPr id="10558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8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8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政府应加强监管，鼓励动力行业承担社会责任</a:t>
            </a:r>
            <a:endParaRPr altLang="en-US" dirty="0" sz="2000" lang="zh-CN" spc="150">
              <a:solidFill>
                <a:schemeClr val="tx1">
                  <a:lumMod val="75000"/>
                  <a:lumOff val="25000"/>
                </a:schemeClr>
              </a:solidFill>
              <a:latin typeface="+mn-ea"/>
              <a:sym typeface="+mn-ea"/>
            </a:endParaRPr>
          </a:p>
        </p:txBody>
      </p:sp>
      <p:sp>
        <p:nvSpPr>
          <p:cNvPr id="10558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529" name=""/>
        <p:cNvGrpSpPr/>
        <p:nvPr/>
      </p:nvGrpSpPr>
      <p:grpSpPr>
        <a:xfrm>
          <a:off x="0" y="0"/>
          <a:ext cx="0" cy="0"/>
          <a:chOff x="0" y="0"/>
          <a:chExt cx="0" cy="0"/>
        </a:xfrm>
      </p:grpSpPr>
      <p:sp>
        <p:nvSpPr>
          <p:cNvPr id="105588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884"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886"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8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2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6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0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6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00.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2024-01-06T08:14:25Z</dcterms:created>
  <dcterms:modified xsi:type="dcterms:W3CDTF">2024-01-06T08:14:25Z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f7191b4e8b8a4e28ac408bd661c8690d_21</vt:lpwstr>
  </property>
</Properties>
</file>