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886" r:id="rId1"/>
    <p:sldMasterId id="2147490923" r:id="rId2"/>
  </p:sldMasterIdLst>
  <p:notesMasterIdLst>
    <p:notesMasterId r:id="rId3"/>
  </p:notesMasterIdLst>
  <p:sldIdLst>
    <p:sldId id="3638" r:id="rId4"/>
    <p:sldId id="3643" r:id="rId5"/>
    <p:sldId id="3648" r:id="rId6"/>
    <p:sldId id="3653" r:id="rId7"/>
    <p:sldId id="3660" r:id="rId9"/>
    <p:sldId id="3663" r:id="rId10"/>
    <p:sldId id="3666" r:id="rId11"/>
    <p:sldId id="3670" r:id="rId12"/>
    <p:sldId id="3677" r:id="rId14"/>
    <p:sldId id="3680" r:id="rId15"/>
    <p:sldId id="3684" r:id="rId16"/>
    <p:sldId id="3691" r:id="rId18"/>
    <p:sldId id="3694" r:id="rId19"/>
    <p:sldId id="3698" r:id="rId20"/>
    <p:sldId id="3705" r:id="rId22"/>
    <p:sldId id="3708" r:id="rId23"/>
    <p:sldId id="3712" r:id="rId2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tableStyles" Target="tableStyle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887" r:id="rId1"/>
    <p:sldLayoutId id="2147490888" r:id="rId2"/>
    <p:sldLayoutId id="2147490889" r:id="rId3"/>
    <p:sldLayoutId id="2147490890" r:id="rId4"/>
    <p:sldLayoutId id="2147490891" r:id="rId5"/>
    <p:sldLayoutId id="2147490892" r:id="rId6"/>
    <p:sldLayoutId id="2147490893" r:id="rId7"/>
    <p:sldLayoutId id="2147490894" r:id="rId8"/>
    <p:sldLayoutId id="2147490895" r:id="rId9"/>
    <p:sldLayoutId id="2147490896" r:id="rId10"/>
    <p:sldLayoutId id="214749089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924" r:id="rId1"/>
    <p:sldLayoutId id="2147490925" r:id="rId2"/>
    <p:sldLayoutId id="2147490926" r:id="rId3"/>
    <p:sldLayoutId id="2147490927" r:id="rId4"/>
    <p:sldLayoutId id="2147490928" r:id="rId5"/>
    <p:sldLayoutId id="2147490929" r:id="rId6"/>
    <p:sldLayoutId id="2147490930" r:id="rId7"/>
    <p:sldLayoutId id="2147490931" r:id="rId8"/>
    <p:sldLayoutId id="2147490932" r:id="rId9"/>
    <p:sldLayoutId id="2147490933" r:id="rId10"/>
    <p:sldLayoutId id="214749093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tags" Target="../tags/tag119.xml"/><Relationship Id="rId10" Type="http://schemas.openxmlformats.org/officeDocument/2006/relationships/tags" Target="../tags/tag120.xml"/><Relationship Id="rId11" Type="http://schemas.openxmlformats.org/officeDocument/2006/relationships/tags" Target="../tags/tag121.xml"/><Relationship Id="rId12" Type="http://schemas.openxmlformats.org/officeDocument/2006/relationships/tags" Target="../tags/tag12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2024年建筑设计与规划行业工作总结与展望</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行业概述</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工作总结</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行业挑战与机遇</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展望未来</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1"/>
          <p:cNvSpPr>
            <a:spLocks noGrp="1"/>
          </p:cNvSpPr>
          <p:nvPr>
            <p:ph type="title" idx="2"/>
            <p:custDataLst>
              <p:tags r:id="rId1"/>
            </p:custDataLst>
          </p:nvPr>
        </p:nvSpPr>
        <p:spPr>
          <a:xfrm>
            <a:off x="1336040" y="1631315"/>
            <a:ext cx="5967095" cy="3479165"/>
          </a:xfrm>
        </p:spPr>
        <p:txBody>
          <a:bodyPr/>
          <a:p>
            <a:r>
              <a:rPr altLang="en-US" lang="zh-CN"/>
              <a:t>行业概述</a:t>
            </a:r>
            <a:endParaRPr altLang="en-US" lang="zh-CN"/>
          </a:p>
        </p:txBody>
      </p:sp>
      <p:sp>
        <p:nvSpPr>
          <p:cNvPr id="1048890"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2" name="标题 2"/>
          <p:cNvSpPr>
            <a:spLocks noGrp="1"/>
          </p:cNvSpPr>
          <p:nvPr>
            <p:ph type="title" idx="2"/>
          </p:nvPr>
        </p:nvSpPr>
        <p:spPr/>
        <p:txBody>
          <a:bodyPr>
            <a:normAutofit fontScale="90000"/>
          </a:bodyPr>
          <a:p>
            <a:r>
              <a:rPr altLang="en-US" lang="zh-CN"/>
              <a:t>行业定义与发展历程</a:t>
            </a:r>
            <a:endParaRPr altLang="en-US" lang="zh-CN"/>
          </a:p>
        </p:txBody>
      </p:sp>
      <p:sp>
        <p:nvSpPr>
          <p:cNvPr id="104895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94444" lnSpcReduction="20000"/>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行业定义：建筑设计与规划行业是指从事建筑物、构筑物、城市基础设施等的设计与规划工作的行业</a:t>
            </a:r>
            <a:endParaRPr altLang="en-US" dirty="0" lang="zh-CN" spc="150">
              <a:solidFill>
                <a:schemeClr val="tx1">
                  <a:lumMod val="85000"/>
                  <a:lumOff val="15000"/>
                </a:schemeClr>
              </a:solidFill>
              <a:latin typeface="+mn-ea"/>
              <a:sym typeface="+mn-ea"/>
            </a:endParaRPr>
          </a:p>
        </p:txBody>
      </p:sp>
      <p:sp>
        <p:nvSpPr>
          <p:cNvPr id="104896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94444" lnSpcReduction="20000"/>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发展历程：从古代的土木工程到现代的建筑设计，行业经历了漫长的发展过程，逐渐形成了完善的产业链和规范的市场体系</a:t>
            </a:r>
            <a:endParaRPr altLang="en-US" dirty="0" lang="zh-CN" spc="150">
              <a:solidFill>
                <a:schemeClr val="tx1">
                  <a:lumMod val="85000"/>
                  <a:lumOff val="15000"/>
                </a:schemeClr>
              </a:solidFill>
              <a:latin typeface="+mn-ea"/>
              <a:sym typeface="+mn-ea"/>
            </a:endParaRPr>
          </a:p>
        </p:txBody>
      </p:sp>
      <p:sp>
        <p:nvSpPr>
          <p:cNvPr id="104896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94444" lnSpcReduction="20000"/>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行业特点：建筑设计与规划行业具有综合性、创新性、实践性等特点，需要不断吸收新技术、新理念，推动行业的持续发展</a:t>
            </a:r>
            <a:endParaRPr altLang="en-US" dirty="0" lang="zh-CN" spc="150">
              <a:solidFill>
                <a:schemeClr val="tx1">
                  <a:lumMod val="85000"/>
                  <a:lumOff val="15000"/>
                </a:schemeClr>
              </a:solidFill>
              <a:latin typeface="+mn-ea"/>
              <a:sym typeface="+mn-ea"/>
            </a:endParaRPr>
          </a:p>
        </p:txBody>
      </p:sp>
      <p:sp>
        <p:nvSpPr>
          <p:cNvPr id="104897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行业发展趋势：随着城市化进程的加速和人们对美好生活的追求，建筑设计与规划行业将迎来更多的发展机遇和挑战，需要不断创新和提高服务质量</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0" name="标题 2"/>
          <p:cNvSpPr>
            <a:spLocks noGrp="1"/>
          </p:cNvSpPr>
          <p:nvPr>
            <p:ph type="title" idx="2"/>
          </p:nvPr>
        </p:nvSpPr>
        <p:spPr/>
        <p:txBody>
          <a:bodyPr>
            <a:normAutofit fontScale="90000"/>
          </a:bodyPr>
          <a:p>
            <a:r>
              <a:rPr altLang="en-US" lang="zh-CN"/>
              <a:t>行业规模与增长趋势</a:t>
            </a:r>
            <a:endParaRPr altLang="en-US" lang="zh-CN"/>
          </a:p>
        </p:txBody>
      </p:sp>
      <p:sp>
        <p:nvSpPr>
          <p:cNvPr id="104901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行业规模：近年来建筑设计与规划行业的规模不断扩大，市场规模逐年增长</a:t>
            </a:r>
            <a:endParaRPr altLang="en-US" dirty="0" sz="2000" lang="zh-CN" spc="150">
              <a:solidFill>
                <a:schemeClr val="tx1">
                  <a:lumMod val="85000"/>
                  <a:lumOff val="15000"/>
                </a:schemeClr>
              </a:solidFill>
              <a:latin typeface="+mn-ea"/>
              <a:sym typeface="+mn-ea"/>
            </a:endParaRPr>
          </a:p>
        </p:txBody>
      </p:sp>
      <p:sp>
        <p:nvSpPr>
          <p:cNvPr id="104901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增长趋势：随着城市化进程的加速和人们对美好生活的追求，建筑设计与规划行业将继续保持快速增长的趋势</a:t>
            </a:r>
            <a:endParaRPr altLang="en-US" dirty="0" sz="2000" lang="zh-CN" spc="150">
              <a:solidFill>
                <a:schemeClr val="tx1">
                  <a:lumMod val="85000"/>
                  <a:lumOff val="15000"/>
                </a:schemeClr>
              </a:solidFill>
              <a:latin typeface="+mn-ea"/>
              <a:sym typeface="+mn-ea"/>
            </a:endParaRPr>
          </a:p>
        </p:txBody>
      </p:sp>
      <p:sp>
        <p:nvSpPr>
          <p:cNvPr id="104902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影响因素：政策支持、市场需求、技术创新等是推动建筑设计与规划行业规模增长的主要因素</a:t>
            </a:r>
            <a:endParaRPr altLang="en-US" dirty="0" sz="2000" lang="zh-CN" spc="150">
              <a:solidFill>
                <a:schemeClr val="tx1">
                  <a:lumMod val="85000"/>
                  <a:lumOff val="15000"/>
                </a:schemeClr>
              </a:solidFill>
              <a:latin typeface="+mn-ea"/>
              <a:sym typeface="+mn-ea"/>
            </a:endParaRPr>
          </a:p>
        </p:txBody>
      </p:sp>
      <p:sp>
        <p:nvSpPr>
          <p:cNvPr id="104903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未来预测：未来几年，建筑设计与规划行业将继续保持稳定增长，同时将面临更多的挑战和机遇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8" name="标题 2"/>
          <p:cNvSpPr>
            <a:spLocks noGrp="1"/>
          </p:cNvSpPr>
          <p:nvPr>
            <p:ph type="title" idx="2"/>
          </p:nvPr>
        </p:nvSpPr>
        <p:spPr/>
        <p:txBody>
          <a:bodyPr>
            <a:normAutofit fontScale="90000"/>
          </a:bodyPr>
          <a:p>
            <a:r>
              <a:rPr altLang="en-US" lang="zh-CN"/>
              <a:t>行业主要特点</a:t>
            </a:r>
            <a:endParaRPr altLang="en-US" lang="zh-CN"/>
          </a:p>
        </p:txBody>
      </p:sp>
      <p:sp>
        <p:nvSpPr>
          <p:cNvPr id="104907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建筑设计与规划行业是一个高度竞争性的行业，需要具备创新和创意能力</a:t>
            </a:r>
            <a:endParaRPr altLang="en-US" dirty="0" sz="2000" lang="zh-CN" spc="150">
              <a:solidFill>
                <a:schemeClr val="tx1">
                  <a:lumMod val="85000"/>
                  <a:lumOff val="15000"/>
                </a:schemeClr>
              </a:solidFill>
              <a:latin typeface="+mn-ea"/>
              <a:sym typeface="+mn-ea"/>
            </a:endParaRPr>
          </a:p>
        </p:txBody>
      </p:sp>
      <p:sp>
        <p:nvSpPr>
          <p:cNvPr id="104907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行业对人才的需求较高，需要具备专业技能和经验</a:t>
            </a:r>
            <a:endParaRPr altLang="en-US" dirty="0" sz="2000" lang="zh-CN" spc="150">
              <a:solidFill>
                <a:schemeClr val="tx1">
                  <a:lumMod val="85000"/>
                  <a:lumOff val="15000"/>
                </a:schemeClr>
              </a:solidFill>
              <a:latin typeface="+mn-ea"/>
              <a:sym typeface="+mn-ea"/>
            </a:endParaRPr>
          </a:p>
        </p:txBody>
      </p:sp>
      <p:sp>
        <p:nvSpPr>
          <p:cNvPr id="104908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行业受到政策、经济、社会等多方面因素的影响，需要不断适应和调整</a:t>
            </a:r>
            <a:endParaRPr altLang="en-US" dirty="0" sz="2000" lang="zh-CN" spc="150">
              <a:solidFill>
                <a:schemeClr val="tx1">
                  <a:lumMod val="85000"/>
                  <a:lumOff val="15000"/>
                </a:schemeClr>
              </a:solidFill>
              <a:latin typeface="+mn-ea"/>
              <a:sym typeface="+mn-ea"/>
            </a:endParaRPr>
          </a:p>
        </p:txBody>
      </p:sp>
      <p:sp>
        <p:nvSpPr>
          <p:cNvPr id="104908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行业对新技术和新方法的应用不断推动着行业的进步和发展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6" name="标题 1"/>
          <p:cNvSpPr>
            <a:spLocks noGrp="1"/>
          </p:cNvSpPr>
          <p:nvPr>
            <p:ph type="title" idx="2"/>
            <p:custDataLst>
              <p:tags r:id="rId1"/>
            </p:custDataLst>
          </p:nvPr>
        </p:nvSpPr>
        <p:spPr>
          <a:xfrm>
            <a:off x="1336040" y="1631315"/>
            <a:ext cx="5967095" cy="3479165"/>
          </a:xfrm>
        </p:spPr>
        <p:txBody>
          <a:bodyPr/>
          <a:p>
            <a:r>
              <a:rPr altLang="en-US" lang="zh-CN"/>
              <a:t>工作总结</a:t>
            </a:r>
            <a:endParaRPr altLang="en-US" lang="zh-CN"/>
          </a:p>
        </p:txBody>
      </p:sp>
      <p:sp>
        <p:nvSpPr>
          <p:cNvPr id="104912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0" name="标题 2"/>
          <p:cNvSpPr>
            <a:spLocks noGrp="1"/>
          </p:cNvSpPr>
          <p:nvPr>
            <p:ph type="title" idx="2"/>
          </p:nvPr>
        </p:nvSpPr>
        <p:spPr/>
        <p:txBody>
          <a:bodyPr>
            <a:normAutofit fontScale="90000"/>
          </a:bodyPr>
          <a:p>
            <a:r>
              <a:rPr altLang="en-US" lang="zh-CN"/>
              <a:t>建筑设计方面</a:t>
            </a:r>
            <a:endParaRPr altLang="en-US" lang="zh-CN"/>
          </a:p>
        </p:txBody>
      </p:sp>
      <p:sp>
        <p:nvSpPr>
          <p:cNvPr id="1049192" name="正文"/>
          <p:cNvSpPr txBox="1"/>
          <p:nvPr>
            <p:custDataLst>
              <p:tags r:id="rId1"/>
            </p:custDataLst>
          </p:nvPr>
        </p:nvSpPr>
        <p:spPr>
          <a:xfrm>
            <a:off x="3510593" y="1973279"/>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建筑设计理念：介绍2024年建筑设计的理念和原则，如可持续性、功能性、美观性等。</a:t>
            </a:r>
            <a:endParaRPr altLang="en-US" dirty="0" sz="1200" lang="zh-CN" spc="150">
              <a:solidFill>
                <a:schemeClr val="tx1">
                  <a:lumMod val="65000"/>
                  <a:lumOff val="35000"/>
                </a:schemeClr>
              </a:solidFill>
              <a:latin typeface="+mn-ea"/>
              <a:sym typeface="+mn-ea"/>
            </a:endParaRPr>
          </a:p>
        </p:txBody>
      </p:sp>
      <p:sp>
        <p:nvSpPr>
          <p:cNvPr id="1049194" name="标题"/>
          <p:cNvSpPr txBox="1"/>
          <p:nvPr>
            <p:custDataLst>
              <p:tags r:id="rId2"/>
            </p:custDataLst>
          </p:nvPr>
        </p:nvSpPr>
        <p:spPr>
          <a:xfrm>
            <a:off x="3510593" y="1452880"/>
            <a:ext cx="5164464" cy="518423"/>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196" name="正文"/>
          <p:cNvSpPr txBox="1"/>
          <p:nvPr>
            <p:custDataLst>
              <p:tags r:id="rId3"/>
            </p:custDataLst>
          </p:nvPr>
        </p:nvSpPr>
        <p:spPr>
          <a:xfrm>
            <a:off x="3510593" y="3182053"/>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建筑设计实践：介绍2024年建筑设计实践中的具体案例，如住宅、商业建筑、公共设施等的设计过程和成果。</a:t>
            </a:r>
            <a:endParaRPr altLang="en-US" dirty="0" sz="1200" lang="zh-CN" spc="150">
              <a:solidFill>
                <a:schemeClr val="tx1">
                  <a:lumMod val="65000"/>
                  <a:lumOff val="35000"/>
                </a:schemeClr>
              </a:solidFill>
              <a:latin typeface="+mn-ea"/>
              <a:sym typeface="+mn-ea"/>
            </a:endParaRPr>
          </a:p>
        </p:txBody>
      </p:sp>
      <p:sp>
        <p:nvSpPr>
          <p:cNvPr id="1049198" name="标题"/>
          <p:cNvSpPr txBox="1"/>
          <p:nvPr>
            <p:custDataLst>
              <p:tags r:id="rId4"/>
            </p:custDataLst>
          </p:nvPr>
        </p:nvSpPr>
        <p:spPr>
          <a:xfrm>
            <a:off x="3510593" y="2661654"/>
            <a:ext cx="5164464" cy="518423"/>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00" name="正文"/>
          <p:cNvSpPr txBox="1"/>
          <p:nvPr>
            <p:custDataLst>
              <p:tags r:id="rId5"/>
            </p:custDataLst>
          </p:nvPr>
        </p:nvSpPr>
        <p:spPr>
          <a:xfrm>
            <a:off x="3510593" y="4390827"/>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建筑设计技术：介绍2024年建筑设计中所采用的技术手段，如BIM技术、绿色建筑技术等。</a:t>
            </a:r>
            <a:endParaRPr altLang="en-US" dirty="0" sz="1200" lang="zh-CN" spc="150">
              <a:solidFill>
                <a:schemeClr val="tx1">
                  <a:lumMod val="65000"/>
                  <a:lumOff val="35000"/>
                </a:schemeClr>
              </a:solidFill>
              <a:latin typeface="+mn-ea"/>
              <a:sym typeface="+mn-ea"/>
            </a:endParaRPr>
          </a:p>
        </p:txBody>
      </p:sp>
      <p:sp>
        <p:nvSpPr>
          <p:cNvPr id="1049202" name="标题"/>
          <p:cNvSpPr txBox="1"/>
          <p:nvPr>
            <p:custDataLst>
              <p:tags r:id="rId6"/>
            </p:custDataLst>
          </p:nvPr>
        </p:nvSpPr>
        <p:spPr>
          <a:xfrm>
            <a:off x="3510593" y="3870429"/>
            <a:ext cx="5164464" cy="518423"/>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04" name="正文"/>
          <p:cNvSpPr txBox="1"/>
          <p:nvPr>
            <p:custDataLst>
              <p:tags r:id="rId7"/>
            </p:custDataLst>
          </p:nvPr>
        </p:nvSpPr>
        <p:spPr>
          <a:xfrm>
            <a:off x="3510593" y="5599602"/>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建筑设计与其他领域的融合：介绍2024年建筑设计与其他领域的融合情况，如与城市规划、室内设计等的融合。</a:t>
            </a:r>
            <a:endParaRPr altLang="en-US" dirty="0" sz="1200" lang="zh-CN" spc="150">
              <a:solidFill>
                <a:schemeClr val="tx1">
                  <a:lumMod val="65000"/>
                  <a:lumOff val="35000"/>
                </a:schemeClr>
              </a:solidFill>
              <a:latin typeface="+mn-ea"/>
              <a:sym typeface="+mn-ea"/>
            </a:endParaRPr>
          </a:p>
        </p:txBody>
      </p:sp>
      <p:sp>
        <p:nvSpPr>
          <p:cNvPr id="1049206" name="标题"/>
          <p:cNvSpPr txBox="1"/>
          <p:nvPr>
            <p:custDataLst>
              <p:tags r:id="rId8"/>
            </p:custDataLst>
          </p:nvPr>
        </p:nvSpPr>
        <p:spPr>
          <a:xfrm>
            <a:off x="3510593" y="5079203"/>
            <a:ext cx="5164464" cy="518423"/>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0" name="标题 2"/>
          <p:cNvSpPr>
            <a:spLocks noGrp="1"/>
          </p:cNvSpPr>
          <p:nvPr>
            <p:ph type="title" idx="2"/>
          </p:nvPr>
        </p:nvSpPr>
        <p:spPr/>
        <p:txBody>
          <a:bodyPr>
            <a:normAutofit fontScale="90000"/>
          </a:bodyPr>
          <a:p>
            <a:r>
              <a:rPr altLang="en-US" lang="zh-CN"/>
              <a:t>规划设计方面</a:t>
            </a:r>
            <a:endParaRPr altLang="en-US" lang="zh-CN"/>
          </a:p>
        </p:txBody>
      </p:sp>
      <p:sp>
        <p:nvSpPr>
          <p:cNvPr id="104924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城市规划设计：对城市空间布局、交通组织、绿化景观等方面进行规划设计</a:t>
            </a:r>
            <a:endParaRPr altLang="en-US" dirty="0" sz="2000" lang="zh-CN" spc="150">
              <a:solidFill>
                <a:schemeClr val="tx1">
                  <a:lumMod val="85000"/>
                  <a:lumOff val="15000"/>
                </a:schemeClr>
              </a:solidFill>
              <a:latin typeface="+mn-ea"/>
              <a:sym typeface="+mn-ea"/>
            </a:endParaRPr>
          </a:p>
        </p:txBody>
      </p:sp>
      <p:sp>
        <p:nvSpPr>
          <p:cNvPr id="104924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建筑设计：对建筑物的外观、内部空间、结构等方面进行设计</a:t>
            </a:r>
            <a:endParaRPr altLang="en-US" dirty="0" sz="2000" lang="zh-CN" spc="150">
              <a:solidFill>
                <a:schemeClr val="tx1">
                  <a:lumMod val="85000"/>
                  <a:lumOff val="15000"/>
                </a:schemeClr>
              </a:solidFill>
              <a:latin typeface="+mn-ea"/>
              <a:sym typeface="+mn-ea"/>
            </a:endParaRPr>
          </a:p>
        </p:txBody>
      </p:sp>
      <p:sp>
        <p:nvSpPr>
          <p:cNvPr id="104925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景观设计：对公园、广场、街道等公共空间进行景观设计</a:t>
            </a:r>
            <a:endParaRPr altLang="en-US" dirty="0" sz="2000" lang="zh-CN" spc="150">
              <a:solidFill>
                <a:schemeClr val="tx1">
                  <a:lumMod val="85000"/>
                  <a:lumOff val="15000"/>
                </a:schemeClr>
              </a:solidFill>
              <a:latin typeface="+mn-ea"/>
              <a:sym typeface="+mn-ea"/>
            </a:endParaRPr>
          </a:p>
        </p:txBody>
      </p:sp>
      <p:sp>
        <p:nvSpPr>
          <p:cNvPr id="104926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室内设计：对室内空间、装修风格、家具陈设等方面进行设计</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98" name="标题 1"/>
          <p:cNvSpPr>
            <a:spLocks noGrp="1"/>
          </p:cNvSpPr>
          <p:nvPr>
            <p:ph type="title" idx="2"/>
            <p:custDataLst>
              <p:tags r:id="rId1"/>
            </p:custDataLst>
          </p:nvPr>
        </p:nvSpPr>
        <p:spPr>
          <a:xfrm>
            <a:off x="1336040" y="1631315"/>
            <a:ext cx="5967095" cy="3479165"/>
          </a:xfrm>
        </p:spPr>
        <p:txBody>
          <a:bodyPr/>
          <a:p>
            <a:r>
              <a:rPr altLang="en-US" lang="zh-CN"/>
              <a:t>行业挑战与机遇</a:t>
            </a:r>
            <a:endParaRPr altLang="en-US" lang="zh-CN"/>
          </a:p>
        </p:txBody>
      </p:sp>
      <p:sp>
        <p:nvSpPr>
          <p:cNvPr id="1049300"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62" name="标题 2"/>
          <p:cNvSpPr>
            <a:spLocks noGrp="1"/>
          </p:cNvSpPr>
          <p:nvPr>
            <p:ph type="title" idx="2"/>
          </p:nvPr>
        </p:nvSpPr>
        <p:spPr/>
        <p:txBody>
          <a:bodyPr>
            <a:normAutofit fontScale="90000"/>
          </a:bodyPr>
          <a:p>
            <a:r>
              <a:rPr altLang="en-US" lang="zh-CN"/>
              <a:t>行业面临的挑战</a:t>
            </a:r>
            <a:endParaRPr altLang="en-US" lang="zh-CN"/>
          </a:p>
        </p:txBody>
      </p:sp>
      <p:sp>
        <p:nvSpPr>
          <p:cNvPr id="1049364" name="正文"/>
          <p:cNvSpPr txBox="1"/>
          <p:nvPr>
            <p:custDataLst>
              <p:tags r:id="rId1"/>
            </p:custDataLst>
          </p:nvPr>
        </p:nvSpPr>
        <p:spPr>
          <a:xfrm>
            <a:off x="2869037" y="1452880"/>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市场竞争激烈：建筑设计与规划行业的企业数量众多，竞争激烈，需要不断提高自身竞争力</a:t>
            </a:r>
            <a:endParaRPr altLang="en-US" dirty="0" sz="1200" lang="zh-CN" spc="150">
              <a:solidFill>
                <a:schemeClr val="tx1">
                  <a:lumMod val="65000"/>
                  <a:lumOff val="35000"/>
                </a:schemeClr>
              </a:solidFill>
              <a:latin typeface="+mn-ea"/>
              <a:sym typeface="+mn-ea"/>
            </a:endParaRPr>
          </a:p>
        </p:txBody>
      </p:sp>
      <p:sp>
        <p:nvSpPr>
          <p:cNvPr id="1049366" name="正文"/>
          <p:cNvSpPr txBox="1"/>
          <p:nvPr>
            <p:custDataLst>
              <p:tags r:id="rId2"/>
            </p:custDataLst>
          </p:nvPr>
        </p:nvSpPr>
        <p:spPr>
          <a:xfrm>
            <a:off x="2869037" y="2433906"/>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客户需求多样化：客户对建筑设计与规划的需求越来越多样化，需要不断满足客户的个性化需求</a:t>
            </a:r>
            <a:endParaRPr altLang="en-US" dirty="0" sz="1200" lang="zh-CN" spc="150">
              <a:solidFill>
                <a:schemeClr val="tx1">
                  <a:lumMod val="65000"/>
                  <a:lumOff val="35000"/>
                </a:schemeClr>
              </a:solidFill>
              <a:latin typeface="+mn-ea"/>
              <a:sym typeface="+mn-ea"/>
            </a:endParaRPr>
          </a:p>
        </p:txBody>
      </p:sp>
      <p:sp>
        <p:nvSpPr>
          <p:cNvPr id="1049368" name="正文"/>
          <p:cNvSpPr txBox="1"/>
          <p:nvPr>
            <p:custDataLst>
              <p:tags r:id="rId3"/>
            </p:custDataLst>
          </p:nvPr>
        </p:nvSpPr>
        <p:spPr>
          <a:xfrm>
            <a:off x="2869037" y="3414932"/>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技术更新迅速：随着科技的不断进步，建筑设计与规划行业的技术也在不断更新，需要不断学习和掌握新技术</a:t>
            </a:r>
            <a:endParaRPr altLang="en-US" dirty="0" sz="1200" lang="zh-CN" spc="150">
              <a:solidFill>
                <a:schemeClr val="tx1">
                  <a:lumMod val="65000"/>
                  <a:lumOff val="35000"/>
                </a:schemeClr>
              </a:solidFill>
              <a:latin typeface="+mn-ea"/>
              <a:sym typeface="+mn-ea"/>
            </a:endParaRPr>
          </a:p>
        </p:txBody>
      </p:sp>
      <p:sp>
        <p:nvSpPr>
          <p:cNvPr id="1049370" name="正文"/>
          <p:cNvSpPr txBox="1"/>
          <p:nvPr>
            <p:custDataLst>
              <p:tags r:id="rId4"/>
            </p:custDataLst>
          </p:nvPr>
        </p:nvSpPr>
        <p:spPr>
          <a:xfrm>
            <a:off x="2869037" y="4395958"/>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政策法规变化：政策法规的变化对建筑设计与规划行业的影响较大，需要密切关注政策法规的变化并做出相应的调整</a:t>
            </a:r>
            <a:endParaRPr altLang="en-US" dirty="0" sz="1200" lang="zh-CN" spc="150">
              <a:solidFill>
                <a:schemeClr val="tx1">
                  <a:lumMod val="65000"/>
                  <a:lumOff val="35000"/>
                </a:schemeClr>
              </a:solidFill>
              <a:latin typeface="+mn-ea"/>
              <a:sym typeface="+mn-ea"/>
            </a:endParaRPr>
          </a:p>
        </p:txBody>
      </p:sp>
      <p:sp>
        <p:nvSpPr>
          <p:cNvPr id="1049372" name="正文"/>
          <p:cNvSpPr txBox="1"/>
          <p:nvPr>
            <p:custDataLst>
              <p:tags r:id="rId5"/>
            </p:custDataLst>
          </p:nvPr>
        </p:nvSpPr>
        <p:spPr>
          <a:xfrm>
            <a:off x="2869037" y="5376983"/>
            <a:ext cx="6447577" cy="8523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人才短缺：建筑设计与规划行业的人才短缺问题较为突出，需要加强人才培养和引进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06" name="标题 2"/>
          <p:cNvSpPr>
            <a:spLocks noGrp="1"/>
          </p:cNvSpPr>
          <p:nvPr>
            <p:ph type="title" idx="2"/>
          </p:nvPr>
        </p:nvSpPr>
        <p:spPr/>
        <p:txBody>
          <a:bodyPr>
            <a:normAutofit fontScale="90000"/>
          </a:bodyPr>
          <a:p>
            <a:r>
              <a:rPr altLang="en-US" lang="zh-CN"/>
              <a:t>行业面临的机遇</a:t>
            </a:r>
            <a:endParaRPr altLang="en-US" lang="zh-CN"/>
          </a:p>
        </p:txBody>
      </p:sp>
      <p:sp>
        <p:nvSpPr>
          <p:cNvPr id="1049408"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0"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12"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城市化进程加速：随着城市化进程的加速，建筑设计与规划行业将迎来更多的发展机遇。</a:t>
            </a:r>
            <a:endParaRPr altLang="en-US" dirty="0" sz="2000" lang="zh-CN" spc="200">
              <a:solidFill>
                <a:schemeClr val="tx1">
                  <a:lumMod val="85000"/>
                  <a:lumOff val="15000"/>
                </a:schemeClr>
              </a:solidFill>
              <a:latin typeface="+mn-ea"/>
              <a:sym typeface="+mn-ea"/>
            </a:endParaRPr>
          </a:p>
        </p:txBody>
      </p:sp>
      <p:sp>
        <p:nvSpPr>
          <p:cNvPr id="1049414"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6"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18" name="文本框 34"/>
          <p:cNvSpPr txBox="1"/>
          <p:nvPr>
            <p:custDataLst>
              <p:tags r:id="rId6"/>
            </p:custDataLst>
          </p:nvPr>
        </p:nvSpPr>
        <p:spPr>
          <a:xfrm>
            <a:off x="3557953"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绿色建筑与可持续发展：随着环保意识的提高，绿色建筑和可持续发展将成为行业的重要发展方向。</a:t>
            </a:r>
            <a:endParaRPr altLang="en-US" dirty="0" sz="2000" lang="zh-CN" spc="200">
              <a:solidFill>
                <a:schemeClr val="tx1">
                  <a:lumMod val="85000"/>
                  <a:lumOff val="15000"/>
                </a:schemeClr>
              </a:solidFill>
              <a:latin typeface="+mn-ea"/>
              <a:sym typeface="+mn-ea"/>
            </a:endParaRPr>
          </a:p>
        </p:txBody>
      </p:sp>
      <p:sp>
        <p:nvSpPr>
          <p:cNvPr id="1049420"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2"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24" name="文本框 5"/>
          <p:cNvSpPr txBox="1"/>
          <p:nvPr>
            <p:custDataLst>
              <p:tags r:id="rId9"/>
            </p:custDataLst>
          </p:nvPr>
        </p:nvSpPr>
        <p:spPr>
          <a:xfrm>
            <a:off x="6349425"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新技术与新材料的应用：新技术的应用和新型材料的发展将为建筑设计与规划行业带来更多的创新和机遇。</a:t>
            </a:r>
            <a:endParaRPr altLang="en-US" dirty="0" sz="2000" lang="zh-CN" spc="200">
              <a:solidFill>
                <a:schemeClr val="tx1">
                  <a:lumMod val="85000"/>
                  <a:lumOff val="15000"/>
                </a:schemeClr>
              </a:solidFill>
              <a:latin typeface="+mn-ea"/>
              <a:sym typeface="+mn-ea"/>
            </a:endParaRPr>
          </a:p>
        </p:txBody>
      </p:sp>
      <p:sp>
        <p:nvSpPr>
          <p:cNvPr id="1049426"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8"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0" name="文本框 10"/>
          <p:cNvSpPr txBox="1"/>
          <p:nvPr>
            <p:custDataLst>
              <p:tags r:id="rId12"/>
            </p:custDataLst>
          </p:nvPr>
        </p:nvSpPr>
        <p:spPr>
          <a:xfrm>
            <a:off x="9141531"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多元化与个性化需求：随着消费者需求的多样化，建筑设计与规划行业将更加注重满足消费者的个性化需求。</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4" name="标题 1"/>
          <p:cNvSpPr>
            <a:spLocks noGrp="1"/>
          </p:cNvSpPr>
          <p:nvPr>
            <p:ph type="title" idx="2"/>
            <p:custDataLst>
              <p:tags r:id="rId1"/>
            </p:custDataLst>
          </p:nvPr>
        </p:nvSpPr>
        <p:spPr>
          <a:xfrm>
            <a:off x="1336040" y="1631315"/>
            <a:ext cx="5967095" cy="3479165"/>
          </a:xfrm>
        </p:spPr>
        <p:txBody>
          <a:bodyPr/>
          <a:p>
            <a:r>
              <a:rPr altLang="en-US" lang="zh-CN"/>
              <a:t>展望未来</a:t>
            </a:r>
            <a:endParaRPr altLang="en-US" lang="zh-CN"/>
          </a:p>
        </p:txBody>
      </p:sp>
      <p:sp>
        <p:nvSpPr>
          <p:cNvPr id="1049466"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28" name="标题 2"/>
          <p:cNvSpPr>
            <a:spLocks noGrp="1"/>
          </p:cNvSpPr>
          <p:nvPr>
            <p:ph type="title" idx="2"/>
          </p:nvPr>
        </p:nvSpPr>
        <p:spPr/>
        <p:txBody>
          <a:bodyPr>
            <a:normAutofit fontScale="90000"/>
          </a:bodyPr>
          <a:p>
            <a:r>
              <a:rPr altLang="en-US" lang="zh-CN"/>
              <a:t>建筑设计方面展望</a:t>
            </a:r>
            <a:endParaRPr altLang="en-US" lang="zh-CN"/>
          </a:p>
        </p:txBody>
      </p:sp>
      <p:sp>
        <p:nvSpPr>
          <p:cNvPr id="104953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绿色建筑设计：注重环保、节能和可持续发展</a:t>
            </a:r>
            <a:endParaRPr altLang="en-US" dirty="0" sz="2000" lang="zh-CN" spc="150">
              <a:solidFill>
                <a:schemeClr val="tx1">
                  <a:lumMod val="85000"/>
                  <a:lumOff val="15000"/>
                </a:schemeClr>
              </a:solidFill>
              <a:latin typeface="+mn-ea"/>
              <a:sym typeface="+mn-ea"/>
            </a:endParaRPr>
          </a:p>
        </p:txBody>
      </p:sp>
      <p:sp>
        <p:nvSpPr>
          <p:cNvPr id="104953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智能化设计：利用先进技术提高设计效率和质量</a:t>
            </a:r>
            <a:endParaRPr altLang="en-US" dirty="0" sz="2000" lang="zh-CN" spc="150">
              <a:solidFill>
                <a:schemeClr val="tx1">
                  <a:lumMod val="85000"/>
                  <a:lumOff val="15000"/>
                </a:schemeClr>
              </a:solidFill>
              <a:latin typeface="+mn-ea"/>
              <a:sym typeface="+mn-ea"/>
            </a:endParaRPr>
          </a:p>
        </p:txBody>
      </p:sp>
      <p:sp>
        <p:nvSpPr>
          <p:cNvPr id="104954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人性化设计：关注人的需求和体验，提高居住舒适度</a:t>
            </a:r>
            <a:endParaRPr altLang="en-US" dirty="0" sz="2000" lang="zh-CN" spc="150">
              <a:solidFill>
                <a:schemeClr val="tx1">
                  <a:lumMod val="85000"/>
                  <a:lumOff val="15000"/>
                </a:schemeClr>
              </a:solidFill>
              <a:latin typeface="+mn-ea"/>
              <a:sym typeface="+mn-ea"/>
            </a:endParaRPr>
          </a:p>
        </p:txBody>
      </p:sp>
      <p:sp>
        <p:nvSpPr>
          <p:cNvPr id="104954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多元化设计：融合不同文化元素，打造具有地域特色的建筑</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86" name="标题 2"/>
          <p:cNvSpPr>
            <a:spLocks noGrp="1"/>
          </p:cNvSpPr>
          <p:nvPr>
            <p:ph type="title" idx="2"/>
          </p:nvPr>
        </p:nvSpPr>
        <p:spPr/>
        <p:txBody>
          <a:bodyPr>
            <a:normAutofit fontScale="90000"/>
          </a:bodyPr>
          <a:p>
            <a:r>
              <a:rPr altLang="en-US" lang="zh-CN"/>
              <a:t>规划设计方面展望</a:t>
            </a:r>
            <a:endParaRPr altLang="en-US" lang="zh-CN"/>
          </a:p>
        </p:txBody>
      </p:sp>
      <p:sp>
        <p:nvSpPr>
          <p:cNvPr id="1049588"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0"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2"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绿色建筑与可持续发展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94"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6"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8"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智能化与数字化技术的应用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00"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2"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4"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人性化与适老化设计理念</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06"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8"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10"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创新与跨界合作推动行业发展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44"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49646"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4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7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19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21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219.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2023-12-17T15:45:20Z</dcterms:created>
  <dcterms:modified xsi:type="dcterms:W3CDTF">2023-12-17T15:45:20Z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47de7d9a0e164ebd9695975246d979e9_21</vt:lpwstr>
  </property>
</Properties>
</file>