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tiff" ContentType="image/tif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3"/>
  </p:handoutMasterIdLst>
  <p:sldIdLst>
    <p:sldId id="336" r:id="rId3"/>
    <p:sldId id="289" r:id="rId5"/>
    <p:sldId id="258" r:id="rId6"/>
    <p:sldId id="325" r:id="rId7"/>
    <p:sldId id="331" r:id="rId8"/>
    <p:sldId id="326" r:id="rId9"/>
    <p:sldId id="327" r:id="rId10"/>
    <p:sldId id="363" r:id="rId11"/>
    <p:sldId id="330" r:id="rId12"/>
    <p:sldId id="291" r:id="rId13"/>
    <p:sldId id="292" r:id="rId14"/>
    <p:sldId id="332" r:id="rId15"/>
    <p:sldId id="311" r:id="rId16"/>
    <p:sldId id="312" r:id="rId17"/>
    <p:sldId id="313" r:id="rId18"/>
    <p:sldId id="316" r:id="rId19"/>
    <p:sldId id="319" r:id="rId20"/>
    <p:sldId id="323" r:id="rId21"/>
    <p:sldId id="315" r:id="rId22"/>
    <p:sldId id="299" r:id="rId23"/>
    <p:sldId id="300" r:id="rId24"/>
    <p:sldId id="320" r:id="rId25"/>
    <p:sldId id="322" r:id="rId26"/>
    <p:sldId id="302" r:id="rId27"/>
    <p:sldId id="305" r:id="rId28"/>
    <p:sldId id="333" r:id="rId29"/>
    <p:sldId id="334" r:id="rId30"/>
    <p:sldId id="364" r:id="rId31"/>
    <p:sldId id="365" r:id="rId32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KCO/W92t9ROQCUieXLplYw==" hashData="e1+UCejdtdXgeXZdVHq1zI6Mj0Y="/>
  <p:extLst>
    <p:ext uri="{EFAFB233-063F-42B5-8137-9DF3F51BA10A}">
      <p15:sldGuideLst xmlns:p15="http://schemas.microsoft.com/office/powerpoint/2012/main">
        <p15:guide id="1" orient="horz" pos="1710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FF1"/>
    <a:srgbClr val="00D2A0"/>
    <a:srgbClr val="00B689"/>
    <a:srgbClr val="007E66"/>
    <a:srgbClr val="FFFFFF"/>
    <a:srgbClr val="00A27B"/>
    <a:srgbClr val="00C092"/>
    <a:srgbClr val="FF5050"/>
    <a:srgbClr val="D9D9D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89424" autoAdjust="0"/>
  </p:normalViewPr>
  <p:slideViewPr>
    <p:cSldViewPr>
      <p:cViewPr>
        <p:scale>
          <a:sx n="120" d="100"/>
          <a:sy n="120" d="100"/>
        </p:scale>
        <p:origin x="-1374" y="-342"/>
      </p:cViewPr>
      <p:guideLst>
        <p:guide orient="horz" pos="1710"/>
        <p:guide pos="285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690" y="-78"/>
      </p:cViewPr>
      <p:guideLst>
        <p:guide orient="horz" pos="303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gs" Target="tags/tag14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526C-B0EF-4263-B590-21E6F0B476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DB5EA-5A29-4E3C-8350-B77A4BC00D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9FDC0-B6F2-4D02-90A9-A5F65DA632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B1757-8956-4EB9-A61B-2BB94BC071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B1757-8956-4EB9-A61B-2BB94BC071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B1757-8956-4EB9-A61B-2BB94BC071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b="1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ED79-0325-41AA-9ACB-C79ABB7BE3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44035" name="文本占位符 2"/>
          <p:cNvSpPr>
            <a:spLocks noGrp="1"/>
          </p:cNvSpPr>
          <p:nvPr>
            <p:ph type="body" idx="3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572126" y="811029"/>
            <a:ext cx="3571874" cy="4332471"/>
          </a:xfrm>
          <a:custGeom>
            <a:avLst/>
            <a:gdLst>
              <a:gd name="connsiteX0" fmla="*/ 0 w 2507226"/>
              <a:gd name="connsiteY0" fmla="*/ 0 h 3170903"/>
              <a:gd name="connsiteX1" fmla="*/ 2507226 w 2507226"/>
              <a:gd name="connsiteY1" fmla="*/ 0 h 3170903"/>
              <a:gd name="connsiteX2" fmla="*/ 2507226 w 2507226"/>
              <a:gd name="connsiteY2" fmla="*/ 3170903 h 3170903"/>
              <a:gd name="connsiteX3" fmla="*/ 0 w 2507226"/>
              <a:gd name="connsiteY3" fmla="*/ 3170903 h 317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7226" h="3170903">
                <a:moveTo>
                  <a:pt x="0" y="0"/>
                </a:moveTo>
                <a:lnTo>
                  <a:pt x="2507226" y="0"/>
                </a:lnTo>
                <a:lnTo>
                  <a:pt x="2507226" y="3170903"/>
                </a:lnTo>
                <a:lnTo>
                  <a:pt x="0" y="31709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622408" y="1769018"/>
            <a:ext cx="2512443" cy="1936332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538816" y="1833029"/>
            <a:ext cx="1912287" cy="1912287"/>
          </a:xfrm>
          <a:custGeom>
            <a:avLst/>
            <a:gdLst>
              <a:gd name="connsiteX0" fmla="*/ 1274858 w 2549716"/>
              <a:gd name="connsiteY0" fmla="*/ 0 h 2549716"/>
              <a:gd name="connsiteX1" fmla="*/ 2549716 w 2549716"/>
              <a:gd name="connsiteY1" fmla="*/ 1274858 h 2549716"/>
              <a:gd name="connsiteX2" fmla="*/ 1274858 w 2549716"/>
              <a:gd name="connsiteY2" fmla="*/ 2549716 h 2549716"/>
              <a:gd name="connsiteX3" fmla="*/ 0 w 2549716"/>
              <a:gd name="connsiteY3" fmla="*/ 1274858 h 2549716"/>
              <a:gd name="connsiteX4" fmla="*/ 1274858 w 2549716"/>
              <a:gd name="connsiteY4" fmla="*/ 0 h 254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9716" h="2549716">
                <a:moveTo>
                  <a:pt x="1274858" y="0"/>
                </a:moveTo>
                <a:cubicBezTo>
                  <a:pt x="1978943" y="0"/>
                  <a:pt x="2549716" y="570773"/>
                  <a:pt x="2549716" y="1274858"/>
                </a:cubicBezTo>
                <a:cubicBezTo>
                  <a:pt x="2549716" y="1978943"/>
                  <a:pt x="1978943" y="2549716"/>
                  <a:pt x="1274858" y="2549716"/>
                </a:cubicBezTo>
                <a:cubicBezTo>
                  <a:pt x="570773" y="2549716"/>
                  <a:pt x="0" y="1978943"/>
                  <a:pt x="0" y="1274858"/>
                </a:cubicBezTo>
                <a:cubicBezTo>
                  <a:pt x="0" y="570773"/>
                  <a:pt x="570773" y="0"/>
                  <a:pt x="12748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tiff"/><Relationship Id="rId4" Type="http://schemas.openxmlformats.org/officeDocument/2006/relationships/image" Target="../media/image25.png"/><Relationship Id="rId3" Type="http://schemas.microsoft.com/office/2007/relationships/hdphoto" Target="../media/image24.wdp"/><Relationship Id="rId2" Type="http://schemas.openxmlformats.org/officeDocument/2006/relationships/image" Target="../media/image23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microsoft.com/office/2007/relationships/hdphoto" Target="../media/image24.wdp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1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microsoft.com/office/2007/relationships/media" Target="file:///C:\Users\s\Desktop\20220811\&#32032;&#26448;\&#23548;&#20837;-1.mp4" TargetMode="External"/><Relationship Id="rId3" Type="http://schemas.openxmlformats.org/officeDocument/2006/relationships/video" Target="file:///C:\Users\s\Desktop\20220811\&#32032;&#26448;\&#23548;&#20837;-1.mp4" TargetMode="External"/><Relationship Id="rId2" Type="http://schemas.openxmlformats.org/officeDocument/2006/relationships/image" Target="../media/image35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6.png"/><Relationship Id="rId7" Type="http://schemas.microsoft.com/office/2007/relationships/media" Target="file:///C:\Users\s\Desktop\20220811\&#32032;&#26448;\&#32467;&#21512;.mp4" TargetMode="External"/><Relationship Id="rId6" Type="http://schemas.openxmlformats.org/officeDocument/2006/relationships/video" Target="file:///C:\Users\s\Desktop\20220811\&#32032;&#26448;\&#32467;&#21512;.mp4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38.png"/><Relationship Id="rId3" Type="http://schemas.microsoft.com/office/2007/relationships/hdphoto" Target="../media/image24.wdp"/><Relationship Id="rId2" Type="http://schemas.openxmlformats.org/officeDocument/2006/relationships/image" Target="../media/image37.png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microsoft.com/office/2007/relationships/hdphoto" Target="../media/image24.wdp"/><Relationship Id="rId3" Type="http://schemas.openxmlformats.org/officeDocument/2006/relationships/image" Target="../media/image37.png"/><Relationship Id="rId2" Type="http://schemas.openxmlformats.org/officeDocument/2006/relationships/image" Target="../media/image30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6.png"/><Relationship Id="rId3" Type="http://schemas.microsoft.com/office/2007/relationships/media" Target="file:///C:\Users\s\Desktop\20220811\&#32032;&#26448;\&#23548;&#20986;.mp4" TargetMode="External"/><Relationship Id="rId2" Type="http://schemas.openxmlformats.org/officeDocument/2006/relationships/video" Target="file:///C:\Users\s\Desktop\20220811\&#32032;&#26448;\&#23548;&#20986;.mp4" TargetMode="Externa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50.png"/><Relationship Id="rId7" Type="http://schemas.openxmlformats.org/officeDocument/2006/relationships/tags" Target="../tags/tag4.xml"/><Relationship Id="rId6" Type="http://schemas.openxmlformats.org/officeDocument/2006/relationships/image" Target="../media/image49.png"/><Relationship Id="rId5" Type="http://schemas.openxmlformats.org/officeDocument/2006/relationships/tags" Target="../tags/tag3.xml"/><Relationship Id="rId4" Type="http://schemas.openxmlformats.org/officeDocument/2006/relationships/image" Target="../media/image48.png"/><Relationship Id="rId3" Type="http://schemas.openxmlformats.org/officeDocument/2006/relationships/tags" Target="../tags/tag2.xml"/><Relationship Id="rId2" Type="http://schemas.openxmlformats.org/officeDocument/2006/relationships/image" Target="../media/image47.jpeg"/><Relationship Id="rId15" Type="http://schemas.openxmlformats.org/officeDocument/2006/relationships/notesSlide" Target="../notesSlides/notesSlide2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7" Type="http://schemas.openxmlformats.org/officeDocument/2006/relationships/notesSlide" Target="../notesSlides/notesSlide23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61.png"/><Relationship Id="rId14" Type="http://schemas.openxmlformats.org/officeDocument/2006/relationships/image" Target="../media/image60.png"/><Relationship Id="rId13" Type="http://schemas.openxmlformats.org/officeDocument/2006/relationships/tags" Target="../tags/tag12.xml"/><Relationship Id="rId12" Type="http://schemas.openxmlformats.org/officeDocument/2006/relationships/image" Target="../media/image59.png"/><Relationship Id="rId11" Type="http://schemas.openxmlformats.org/officeDocument/2006/relationships/image" Target="../media/image58.png"/><Relationship Id="rId10" Type="http://schemas.openxmlformats.org/officeDocument/2006/relationships/image" Target="../media/image57.pn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tags" Target="../tags/tag13.xml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72.jpeg"/><Relationship Id="rId7" Type="http://schemas.openxmlformats.org/officeDocument/2006/relationships/image" Target="../media/image71.png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1" Type="http://schemas.openxmlformats.org/officeDocument/2006/relationships/notesSlide" Target="../notesSlides/notesSlide25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4071934" y="196068"/>
            <a:ext cx="2240664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3646805" y="1214120"/>
            <a:ext cx="5341620" cy="1539240"/>
          </a:xfrm>
        </p:spPr>
        <p:txBody>
          <a:bodyPr>
            <a:noAutofit/>
          </a:bodyPr>
          <a:lstStyle/>
          <a:p>
            <a:pPr algn="l"/>
            <a:r>
              <a:rPr lang="zh-CN" altLang="en-US" sz="4000" b="1" dirty="0" smtClean="0">
                <a:solidFill>
                  <a:srgbClr val="0C655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基于</a:t>
            </a:r>
            <a:r>
              <a:rPr lang="en-US" altLang="zh-CN" sz="4000" b="1" dirty="0" smtClean="0">
                <a:solidFill>
                  <a:srgbClr val="0C655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Beacon</a:t>
            </a:r>
            <a:r>
              <a:rPr lang="zh-CN" altLang="en-US" sz="4000" b="1" dirty="0" smtClean="0">
                <a:solidFill>
                  <a:srgbClr val="0C655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平台的</a:t>
            </a:r>
            <a:endParaRPr lang="zh-CN" altLang="en-US" sz="4000" b="1" dirty="0" smtClean="0">
              <a:solidFill>
                <a:srgbClr val="0C655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algn="l"/>
            <a:r>
              <a:rPr lang="zh-CN" altLang="en-US" sz="4000" b="1" dirty="0" smtClean="0">
                <a:solidFill>
                  <a:srgbClr val="0C655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单</a:t>
            </a:r>
            <a:r>
              <a:rPr lang="en-US" altLang="zh-CN" sz="4000" b="1" dirty="0" smtClean="0">
                <a:solidFill>
                  <a:srgbClr val="0C655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B</a:t>
            </a:r>
            <a:r>
              <a:rPr lang="zh-CN" altLang="en-US" sz="4000" b="1" dirty="0" smtClean="0">
                <a:solidFill>
                  <a:srgbClr val="0C655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细胞抗体开发分享</a:t>
            </a:r>
            <a:endParaRPr lang="zh-CN" altLang="en-US" sz="4000" b="1" dirty="0">
              <a:solidFill>
                <a:srgbClr val="0C655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0" name="副标题 2"/>
          <p:cNvSpPr txBox="1">
            <a:spLocks noChangeArrowheads="1"/>
          </p:cNvSpPr>
          <p:nvPr/>
        </p:nvSpPr>
        <p:spPr bwMode="auto">
          <a:xfrm>
            <a:off x="4000496" y="3631828"/>
            <a:ext cx="4176464" cy="151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zh-CN" altLang="en-US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孙月红</a:t>
            </a:r>
            <a:endParaRPr lang="en-US" altLang="zh-CN" dirty="0" smtClean="0">
              <a:solidFill>
                <a:srgbClr val="377D6C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zh-CN" altLang="en-US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北京义翘神州科技股份有限公司</a:t>
            </a:r>
            <a:endParaRPr lang="en-US" altLang="zh-CN" dirty="0">
              <a:solidFill>
                <a:srgbClr val="377D6C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 rot="2700000">
            <a:off x="1535935" y="2010614"/>
            <a:ext cx="1552433" cy="1552433"/>
          </a:xfrm>
          <a:prstGeom prst="rect">
            <a:avLst/>
          </a:prstGeom>
          <a:gradFill flip="none" rotWithShape="1">
            <a:gsLst>
              <a:gs pos="0">
                <a:srgbClr val="00A27B">
                  <a:shade val="30000"/>
                  <a:satMod val="115000"/>
                </a:srgbClr>
              </a:gs>
              <a:gs pos="50000">
                <a:srgbClr val="00A27B">
                  <a:shade val="67500"/>
                  <a:satMod val="115000"/>
                </a:srgbClr>
              </a:gs>
              <a:gs pos="100000">
                <a:srgbClr val="00A27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rot="2700000">
            <a:off x="3240194" y="2954456"/>
            <a:ext cx="468139" cy="468139"/>
          </a:xfrm>
          <a:prstGeom prst="rect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2700000">
            <a:off x="1071296" y="856996"/>
            <a:ext cx="688698" cy="688698"/>
          </a:xfrm>
          <a:prstGeom prst="rect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L 形 19"/>
          <p:cNvSpPr/>
          <p:nvPr/>
        </p:nvSpPr>
        <p:spPr>
          <a:xfrm rot="2700000">
            <a:off x="883979" y="1720346"/>
            <a:ext cx="2184855" cy="2184855"/>
          </a:xfrm>
          <a:prstGeom prst="corner">
            <a:avLst>
              <a:gd name="adj1" fmla="val 21347"/>
              <a:gd name="adj2" fmla="val 20481"/>
            </a:avLst>
          </a:prstGeom>
          <a:solidFill>
            <a:srgbClr val="005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2724630">
            <a:off x="2056756" y="1234311"/>
            <a:ext cx="1262463" cy="486352"/>
          </a:xfrm>
          <a:prstGeom prst="rect">
            <a:avLst/>
          </a:prstGeom>
          <a:solidFill>
            <a:srgbClr val="005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圆角矩形 37"/>
          <p:cNvSpPr/>
          <p:nvPr/>
        </p:nvSpPr>
        <p:spPr>
          <a:xfrm rot="18900000">
            <a:off x="-2298208" y="-151748"/>
            <a:ext cx="5460219" cy="5460219"/>
          </a:xfrm>
          <a:prstGeom prst="roundRect">
            <a:avLst>
              <a:gd name="adj" fmla="val 16386"/>
            </a:avLst>
          </a:prstGeom>
          <a:solidFill>
            <a:srgbClr val="007E6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 rot="18900000">
            <a:off x="-1518935" y="1057778"/>
            <a:ext cx="3037869" cy="3037869"/>
          </a:xfrm>
          <a:prstGeom prst="roundRect">
            <a:avLst>
              <a:gd name="adj" fmla="val 16386"/>
            </a:avLst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副标题 2"/>
          <p:cNvSpPr txBox="1"/>
          <p:nvPr/>
        </p:nvSpPr>
        <p:spPr bwMode="auto">
          <a:xfrm>
            <a:off x="469897" y="2136778"/>
            <a:ext cx="36734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15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15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15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Tx/>
              <a:buNone/>
            </a:pPr>
            <a:r>
              <a:rPr lang="en-US" altLang="zh-CN" sz="4200" b="1" dirty="0">
                <a:solidFill>
                  <a:schemeClr val="bg1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CONTENT</a:t>
            </a:r>
            <a:endParaRPr lang="en-US" altLang="zh-CN" sz="2600" b="1" dirty="0">
              <a:solidFill>
                <a:schemeClr val="bg1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grpSp>
        <p:nvGrpSpPr>
          <p:cNvPr id="2" name="组合 22"/>
          <p:cNvGrpSpPr/>
          <p:nvPr/>
        </p:nvGrpSpPr>
        <p:grpSpPr>
          <a:xfrm>
            <a:off x="4643438" y="1214428"/>
            <a:ext cx="4071648" cy="428628"/>
            <a:chOff x="4644648" y="895322"/>
            <a:chExt cx="4071648" cy="428628"/>
          </a:xfrm>
        </p:grpSpPr>
        <p:sp>
          <p:nvSpPr>
            <p:cNvPr id="29" name="TextBox 28"/>
            <p:cNvSpPr txBox="1"/>
            <p:nvPr/>
          </p:nvSpPr>
          <p:spPr>
            <a:xfrm>
              <a:off x="5039646" y="985018"/>
              <a:ext cx="3676650" cy="3067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rPr>
                <a:t>B</a:t>
              </a:r>
              <a:r>
                <a:rPr lang="zh-CN" altLang="en-US" sz="1400" b="1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rPr>
                <a:t>细胞分化与发育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  <a:ea typeface="思源黑体 CN Regular" panose="020B0500000000000000" charset="-122"/>
                <a:cs typeface="Poppins" panose="02000000000000000000" pitchFamily="2" charset="0"/>
              </a:endParaRPr>
            </a:p>
          </p:txBody>
        </p:sp>
        <p:grpSp>
          <p:nvGrpSpPr>
            <p:cNvPr id="3" name="组合 33"/>
            <p:cNvGrpSpPr/>
            <p:nvPr/>
          </p:nvGrpSpPr>
          <p:grpSpPr>
            <a:xfrm>
              <a:off x="4644648" y="895322"/>
              <a:ext cx="460454" cy="428628"/>
              <a:chOff x="3707652" y="895322"/>
              <a:chExt cx="460454" cy="42862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Poppins" panose="02000000000000000000"/>
                  <a:ea typeface="思源黑体 CN Regular" panose="020B0500000000000000" charset="-122"/>
                </a:endParaRPr>
              </a:p>
            </p:txBody>
          </p:sp>
          <p:sp>
            <p:nvSpPr>
              <p:cNvPr id="33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1200" b="1" dirty="0">
                    <a:solidFill>
                      <a:schemeClr val="bg1"/>
                    </a:solidFill>
                    <a:latin typeface="Poppins" panose="02000000000000000000"/>
                    <a:ea typeface="思源黑体 CN Regular" panose="020B0500000000000000" charset="-122"/>
                    <a:cs typeface="Poppins" panose="02000000000000000000" pitchFamily="2" charset="0"/>
                  </a:rPr>
                  <a:t>1</a:t>
                </a:r>
                <a:endParaRPr lang="zh-CN" altLang="en-US" sz="1200" b="1" dirty="0">
                  <a:solidFill>
                    <a:schemeClr val="bg1"/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grpSp>
        <p:nvGrpSpPr>
          <p:cNvPr id="4" name="组合 58"/>
          <p:cNvGrpSpPr/>
          <p:nvPr/>
        </p:nvGrpSpPr>
        <p:grpSpPr>
          <a:xfrm>
            <a:off x="4643438" y="1928808"/>
            <a:ext cx="4071648" cy="428628"/>
            <a:chOff x="4644648" y="895322"/>
            <a:chExt cx="4071648" cy="428628"/>
          </a:xfrm>
        </p:grpSpPr>
        <p:sp>
          <p:nvSpPr>
            <p:cNvPr id="60" name="TextBox 59"/>
            <p:cNvSpPr txBox="1"/>
            <p:nvPr/>
          </p:nvSpPr>
          <p:spPr>
            <a:xfrm>
              <a:off x="5039646" y="985018"/>
              <a:ext cx="36766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b="1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rPr>
                <a:t>抗体制备平台简介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  <a:ea typeface="思源黑体 CN Regular" panose="020B0500000000000000" charset="-122"/>
                <a:cs typeface="Poppins" panose="02000000000000000000" pitchFamily="2" charset="0"/>
              </a:endParaRPr>
            </a:p>
          </p:txBody>
        </p:sp>
        <p:grpSp>
          <p:nvGrpSpPr>
            <p:cNvPr id="5" name="组合 33"/>
            <p:cNvGrpSpPr/>
            <p:nvPr/>
          </p:nvGrpSpPr>
          <p:grpSpPr>
            <a:xfrm>
              <a:off x="4644648" y="895322"/>
              <a:ext cx="460454" cy="428628"/>
              <a:chOff x="3707652" y="895322"/>
              <a:chExt cx="460454" cy="428628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Poppins" panose="02000000000000000000"/>
                  <a:ea typeface="思源黑体 CN Regular" panose="020B0500000000000000" charset="-122"/>
                </a:endParaRPr>
              </a:p>
            </p:txBody>
          </p:sp>
          <p:sp>
            <p:nvSpPr>
              <p:cNvPr id="63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Poppins" panose="02000000000000000000"/>
                    <a:ea typeface="思源黑体 CN Regular" panose="020B0500000000000000" charset="-122"/>
                    <a:cs typeface="Poppins" panose="02000000000000000000" pitchFamily="2" charset="0"/>
                  </a:rPr>
                  <a:t>2</a:t>
                </a:r>
                <a:endParaRPr lang="zh-CN" altLang="en-US" sz="1200" b="1" dirty="0">
                  <a:solidFill>
                    <a:schemeClr val="bg1"/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endParaRPr>
              </a:p>
            </p:txBody>
          </p:sp>
        </p:grpSp>
      </p:grpSp>
      <p:grpSp>
        <p:nvGrpSpPr>
          <p:cNvPr id="6" name="组合 63"/>
          <p:cNvGrpSpPr/>
          <p:nvPr/>
        </p:nvGrpSpPr>
        <p:grpSpPr>
          <a:xfrm>
            <a:off x="4643438" y="2643188"/>
            <a:ext cx="4071648" cy="428628"/>
            <a:chOff x="4644648" y="895322"/>
            <a:chExt cx="4071648" cy="428628"/>
          </a:xfrm>
        </p:grpSpPr>
        <p:sp>
          <p:nvSpPr>
            <p:cNvPr id="65" name="TextBox 64"/>
            <p:cNvSpPr txBox="1"/>
            <p:nvPr/>
          </p:nvSpPr>
          <p:spPr>
            <a:xfrm>
              <a:off x="5039646" y="985018"/>
              <a:ext cx="36766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rPr>
                <a:t>Beacon </a:t>
              </a:r>
              <a:r>
                <a:rPr lang="zh-CN" altLang="en-US" sz="1400" b="1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rPr>
                <a:t>简介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  <a:ea typeface="思源黑体 CN Regular" panose="020B0500000000000000" charset="-122"/>
                <a:cs typeface="Poppins" panose="02000000000000000000" pitchFamily="2" charset="0"/>
              </a:endParaRPr>
            </a:p>
          </p:txBody>
        </p:sp>
        <p:grpSp>
          <p:nvGrpSpPr>
            <p:cNvPr id="7" name="组合 33"/>
            <p:cNvGrpSpPr/>
            <p:nvPr/>
          </p:nvGrpSpPr>
          <p:grpSpPr>
            <a:xfrm>
              <a:off x="4644648" y="895322"/>
              <a:ext cx="460454" cy="428628"/>
              <a:chOff x="3707652" y="895322"/>
              <a:chExt cx="460454" cy="428628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Poppins" panose="02000000000000000000"/>
                  <a:ea typeface="思源黑体 CN Regular" panose="020B0500000000000000" charset="-122"/>
                </a:endParaRPr>
              </a:p>
            </p:txBody>
          </p:sp>
          <p:sp>
            <p:nvSpPr>
              <p:cNvPr id="68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Poppins" panose="02000000000000000000"/>
                    <a:ea typeface="思源黑体 CN Regular" panose="020B0500000000000000" charset="-122"/>
                    <a:cs typeface="Poppins" panose="02000000000000000000" pitchFamily="2" charset="0"/>
                  </a:rPr>
                  <a:t>3</a:t>
                </a:r>
                <a:endParaRPr lang="zh-CN" altLang="en-US" sz="1200" b="1" dirty="0">
                  <a:solidFill>
                    <a:schemeClr val="bg1"/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endParaRPr>
              </a:p>
            </p:txBody>
          </p:sp>
        </p:grpSp>
      </p:grpSp>
      <p:grpSp>
        <p:nvGrpSpPr>
          <p:cNvPr id="8" name="组合 68"/>
          <p:cNvGrpSpPr/>
          <p:nvPr/>
        </p:nvGrpSpPr>
        <p:grpSpPr>
          <a:xfrm>
            <a:off x="4643438" y="3357568"/>
            <a:ext cx="4071648" cy="428628"/>
            <a:chOff x="4644648" y="895322"/>
            <a:chExt cx="4071648" cy="428628"/>
          </a:xfrm>
        </p:grpSpPr>
        <p:sp>
          <p:nvSpPr>
            <p:cNvPr id="70" name="TextBox 69"/>
            <p:cNvSpPr txBox="1"/>
            <p:nvPr/>
          </p:nvSpPr>
          <p:spPr>
            <a:xfrm>
              <a:off x="5039646" y="985018"/>
              <a:ext cx="36766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rPr>
                <a:t>Beacon </a:t>
              </a:r>
              <a:r>
                <a:rPr lang="zh-CN" altLang="en-US" sz="1400" b="1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rPr>
                <a:t>抗体筛选案例分享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  <a:ea typeface="思源黑体 CN Regular" panose="020B0500000000000000" charset="-122"/>
                <a:cs typeface="Poppins" panose="02000000000000000000" pitchFamily="2" charset="0"/>
              </a:endParaRPr>
            </a:p>
          </p:txBody>
        </p:sp>
        <p:grpSp>
          <p:nvGrpSpPr>
            <p:cNvPr id="10" name="组合 33"/>
            <p:cNvGrpSpPr/>
            <p:nvPr/>
          </p:nvGrpSpPr>
          <p:grpSpPr>
            <a:xfrm>
              <a:off x="4644648" y="895322"/>
              <a:ext cx="460454" cy="428628"/>
              <a:chOff x="3707652" y="895322"/>
              <a:chExt cx="460454" cy="428628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Poppins" panose="02000000000000000000"/>
                  <a:ea typeface="思源黑体 CN Regular" panose="020B0500000000000000" charset="-122"/>
                </a:endParaRPr>
              </a:p>
            </p:txBody>
          </p:sp>
          <p:sp>
            <p:nvSpPr>
              <p:cNvPr id="73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Poppins" panose="02000000000000000000"/>
                    <a:ea typeface="思源黑体 CN Regular" panose="020B0500000000000000" charset="-122"/>
                    <a:cs typeface="Poppins" panose="02000000000000000000" pitchFamily="2" charset="0"/>
                  </a:rPr>
                  <a:t>4</a:t>
                </a:r>
                <a:endParaRPr lang="zh-CN" altLang="en-US" sz="1200" b="1" dirty="0">
                  <a:solidFill>
                    <a:schemeClr val="bg1"/>
                  </a:solidFill>
                  <a:latin typeface="Poppins" panose="02000000000000000000"/>
                  <a:ea typeface="思源黑体 CN Regular" panose="020B0500000000000000" charset="-122"/>
                  <a:cs typeface="Poppins" panose="02000000000000000000" pitchFamily="2" charset="0"/>
                </a:endParaRPr>
              </a:p>
            </p:txBody>
          </p:sp>
        </p:grpSp>
      </p:grpSp>
      <p:pic>
        <p:nvPicPr>
          <p:cNvPr id="34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108894"/>
            <a:ext cx="1494000" cy="3197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副标题 2"/>
          <p:cNvSpPr txBox="1"/>
          <p:nvPr/>
        </p:nvSpPr>
        <p:spPr>
          <a:xfrm>
            <a:off x="611560" y="2080234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B</a:t>
            </a: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细胞分化与发育</a:t>
            </a:r>
            <a:endParaRPr lang="en-US" altLang="zh-CN" sz="28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80" name="副标题 2"/>
          <p:cNvSpPr txBox="1"/>
          <p:nvPr/>
        </p:nvSpPr>
        <p:spPr>
          <a:xfrm>
            <a:off x="3708100" y="988049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01</a:t>
            </a:r>
            <a:endParaRPr lang="en-US" altLang="zh-CN" sz="720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 rot="16200000">
            <a:off x="1928794" y="3714758"/>
            <a:ext cx="5460219" cy="5460219"/>
            <a:chOff x="845065" y="2273838"/>
            <a:chExt cx="5460219" cy="5460219"/>
          </a:xfrm>
        </p:grpSpPr>
        <p:sp>
          <p:nvSpPr>
            <p:cNvPr id="14" name="圆角矩形 13"/>
            <p:cNvSpPr/>
            <p:nvPr/>
          </p:nvSpPr>
          <p:spPr>
            <a:xfrm rot="18900000">
              <a:off x="845065" y="2273838"/>
              <a:ext cx="5460219" cy="5460219"/>
            </a:xfrm>
            <a:prstGeom prst="roundRect">
              <a:avLst>
                <a:gd name="adj" fmla="val 16386"/>
              </a:avLst>
            </a:prstGeom>
            <a:solidFill>
              <a:srgbClr val="007E6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 rot="18900000">
              <a:off x="2362416" y="3483364"/>
              <a:ext cx="3037869" cy="3037869"/>
            </a:xfrm>
            <a:prstGeom prst="roundRect">
              <a:avLst>
                <a:gd name="adj" fmla="val 16386"/>
              </a:avLst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4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3995" y="571500"/>
            <a:ext cx="30448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B</a:t>
            </a:r>
            <a:r>
              <a:rPr lang="zh-CN" altLang="en-US" sz="20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细胞分化与发育</a:t>
            </a:r>
            <a:endParaRPr lang="zh-CN" altLang="en-US" sz="20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2000232" y="978089"/>
            <a:ext cx="8966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中枢发育</a:t>
            </a:r>
            <a:endParaRPr lang="zh-CN" altLang="en-US" sz="1400" b="1" dirty="0" smtClean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5097949" y="978089"/>
            <a:ext cx="8966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外周发育</a:t>
            </a:r>
            <a:endParaRPr lang="zh-CN" altLang="en-US" sz="1400" b="1" dirty="0" smtClean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49960" y="1303194"/>
            <a:ext cx="1928826" cy="3429024"/>
          </a:xfrm>
          <a:prstGeom prst="rect">
            <a:avLst/>
          </a:prstGeom>
          <a:solidFill>
            <a:srgbClr val="EB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571604" y="1571618"/>
            <a:ext cx="86113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immature B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1527235"/>
            <a:ext cx="7136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mature B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17852" y="3291541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pro-B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40532" y="4071948"/>
            <a:ext cx="79220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common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Lymphoid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progenitor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rot="5400000" flipH="1" flipV="1">
            <a:off x="2701250" y="2090788"/>
            <a:ext cx="311682" cy="794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E:\义翘工作文件\设计\0802 8月11日讲座课件修图\配图\矢量智能对象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428742"/>
            <a:ext cx="571504" cy="474136"/>
          </a:xfrm>
          <a:prstGeom prst="rect">
            <a:avLst/>
          </a:prstGeom>
          <a:noFill/>
        </p:spPr>
      </p:pic>
      <p:pic>
        <p:nvPicPr>
          <p:cNvPr id="26" name="Picture 2" descr="E:\义翘工作文件\设计\0802 8月11日讲座课件修图\配图\矢量智能对象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2285998"/>
            <a:ext cx="571504" cy="474136"/>
          </a:xfrm>
          <a:prstGeom prst="rect">
            <a:avLst/>
          </a:prstGeom>
          <a:noFill/>
        </p:spPr>
      </p:pic>
      <p:pic>
        <p:nvPicPr>
          <p:cNvPr id="27" name="Picture 2" descr="E:\义翘工作文件\设计\0802 8月11日讲座课件修图\配图\矢量智能对象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174595"/>
            <a:ext cx="571504" cy="474136"/>
          </a:xfrm>
          <a:prstGeom prst="rect">
            <a:avLst/>
          </a:prstGeom>
          <a:noFill/>
        </p:spPr>
      </p:pic>
      <p:pic>
        <p:nvPicPr>
          <p:cNvPr id="28" name="Picture 2" descr="E:\义翘工作文件\设计\0802 8月11日讲座课件修图\配图\矢量智能对象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071948"/>
            <a:ext cx="571504" cy="474136"/>
          </a:xfrm>
          <a:prstGeom prst="rect">
            <a:avLst/>
          </a:prstGeom>
          <a:noFill/>
        </p:spPr>
      </p:pic>
      <p:cxnSp>
        <p:nvCxnSpPr>
          <p:cNvPr id="30" name="直接箭头连接符 29"/>
          <p:cNvCxnSpPr/>
          <p:nvPr/>
        </p:nvCxnSpPr>
        <p:spPr>
          <a:xfrm rot="5400000" flipH="1" flipV="1">
            <a:off x="2701250" y="2968563"/>
            <a:ext cx="311682" cy="794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rot="5400000" flipH="1" flipV="1">
            <a:off x="2701250" y="3870202"/>
            <a:ext cx="311682" cy="794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3214678" y="1643056"/>
            <a:ext cx="1071570" cy="158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E:\义翘工作文件\设计\0802 8月11日讲座课件修图\配图\矢量智能对象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428742"/>
            <a:ext cx="571504" cy="474136"/>
          </a:xfrm>
          <a:prstGeom prst="rect">
            <a:avLst/>
          </a:prstGeom>
          <a:noFill/>
        </p:spPr>
      </p:pic>
      <p:pic>
        <p:nvPicPr>
          <p:cNvPr id="1027" name="Picture 3" descr="E:\义翘工作文件\设计\0802 8月11日讲座课件修图\配图\两个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2719609"/>
            <a:ext cx="2071702" cy="1638091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4314398" y="2949683"/>
            <a:ext cx="12298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germminal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center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29124" y="4038581"/>
            <a:ext cx="8483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centroblast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64736" y="3620775"/>
            <a:ext cx="809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centrocyte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pic>
        <p:nvPicPr>
          <p:cNvPr id="1028" name="Picture 4" descr="E:\义翘工作文件\设计\0802 8月11日讲座课件修图\配图\jianto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1912575"/>
            <a:ext cx="718922" cy="1757366"/>
          </a:xfrm>
          <a:prstGeom prst="rect">
            <a:avLst/>
          </a:prstGeom>
          <a:noFill/>
        </p:spPr>
      </p:pic>
      <p:cxnSp>
        <p:nvCxnSpPr>
          <p:cNvPr id="41" name="直接箭头连接符 40"/>
          <p:cNvCxnSpPr/>
          <p:nvPr/>
        </p:nvCxnSpPr>
        <p:spPr>
          <a:xfrm rot="5400000" flipH="1" flipV="1">
            <a:off x="6107917" y="2893221"/>
            <a:ext cx="357190" cy="28575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6143636" y="3500444"/>
            <a:ext cx="285752" cy="25982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576587" y="1928808"/>
            <a:ext cx="7777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memory B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pic>
        <p:nvPicPr>
          <p:cNvPr id="1029" name="Picture 5" descr="E:\义翘工作文件\设计\0802 8月11日讲座课件修图\配图\memor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6587" y="2214560"/>
            <a:ext cx="709613" cy="769244"/>
          </a:xfrm>
          <a:prstGeom prst="rect">
            <a:avLst/>
          </a:prstGeom>
          <a:noFill/>
        </p:spPr>
      </p:pic>
      <p:pic>
        <p:nvPicPr>
          <p:cNvPr id="1030" name="Picture 6" descr="E:\义翘工作文件\设计\0802 8月11日讲座课件修图\配图\plasm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6587" y="3571882"/>
            <a:ext cx="1281561" cy="752476"/>
          </a:xfrm>
          <a:prstGeom prst="rect">
            <a:avLst/>
          </a:prstGeom>
          <a:noFill/>
        </p:spPr>
      </p:pic>
      <p:sp>
        <p:nvSpPr>
          <p:cNvPr id="52" name="TextBox 51"/>
          <p:cNvSpPr txBox="1"/>
          <p:nvPr/>
        </p:nvSpPr>
        <p:spPr>
          <a:xfrm>
            <a:off x="6576587" y="3357568"/>
            <a:ext cx="6286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plasma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19455" y="2428874"/>
            <a:ext cx="5132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pre-B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副标题 2"/>
          <p:cNvSpPr txBox="1"/>
          <p:nvPr/>
        </p:nvSpPr>
        <p:spPr>
          <a:xfrm>
            <a:off x="611560" y="2080234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抗体筛选平台简介</a:t>
            </a:r>
            <a:endParaRPr lang="zh-CN" altLang="en-US" sz="2800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80" name="副标题 2"/>
          <p:cNvSpPr txBox="1"/>
          <p:nvPr/>
        </p:nvSpPr>
        <p:spPr>
          <a:xfrm>
            <a:off x="3311860" y="1000114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02</a:t>
            </a:r>
            <a:endParaRPr lang="en-US" altLang="zh-CN" sz="720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grpSp>
        <p:nvGrpSpPr>
          <p:cNvPr id="2" name="组合 16"/>
          <p:cNvGrpSpPr/>
          <p:nvPr/>
        </p:nvGrpSpPr>
        <p:grpSpPr>
          <a:xfrm rot="16200000">
            <a:off x="1928794" y="3714758"/>
            <a:ext cx="5460219" cy="5460219"/>
            <a:chOff x="845065" y="2273838"/>
            <a:chExt cx="5460219" cy="5460219"/>
          </a:xfrm>
        </p:grpSpPr>
        <p:sp>
          <p:nvSpPr>
            <p:cNvPr id="14" name="圆角矩形 13"/>
            <p:cNvSpPr/>
            <p:nvPr/>
          </p:nvSpPr>
          <p:spPr>
            <a:xfrm rot="18900000">
              <a:off x="845065" y="2273838"/>
              <a:ext cx="5460219" cy="5460219"/>
            </a:xfrm>
            <a:prstGeom prst="roundRect">
              <a:avLst>
                <a:gd name="adj" fmla="val 16386"/>
              </a:avLst>
            </a:prstGeom>
            <a:solidFill>
              <a:srgbClr val="007E6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 rot="18900000">
              <a:off x="2362416" y="3483364"/>
              <a:ext cx="3037869" cy="3037869"/>
            </a:xfrm>
            <a:prstGeom prst="roundRect">
              <a:avLst>
                <a:gd name="adj" fmla="val 16386"/>
              </a:avLst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4" name="矩形 3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7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14282" y="571486"/>
            <a:ext cx="185738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杂交瘤技术</a:t>
            </a:r>
            <a:endParaRPr lang="zh-CN" altLang="en-US" sz="20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8322" y="3287715"/>
            <a:ext cx="2553904" cy="1277273"/>
          </a:xfrm>
          <a:prstGeom prst="rect">
            <a:avLst/>
          </a:prstGeom>
          <a:noFill/>
          <a:ln w="9525"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技术路线成熟</a:t>
            </a:r>
            <a:endParaRPr lang="en-US" altLang="zh-CN" sz="14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可进行功能性、亲和力筛选</a:t>
            </a:r>
            <a:endParaRPr lang="en-US" altLang="zh-CN" sz="14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成本低</a:t>
            </a:r>
            <a:endParaRPr lang="en-US" altLang="zh-CN" sz="14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zh-CN" altLang="en-US" sz="14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52148" y="3219770"/>
            <a:ext cx="1994457" cy="1018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Clr>
                <a:srgbClr val="FF5050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融合效率低：</a:t>
            </a:r>
            <a:r>
              <a:rPr lang="en-US" altLang="zh-CN" sz="14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1/1000</a:t>
            </a:r>
            <a:endParaRPr lang="en-US" altLang="zh-CN" sz="14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150000"/>
              </a:lnSpc>
              <a:buClr>
                <a:srgbClr val="FF5050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周期长</a:t>
            </a:r>
            <a:endParaRPr lang="en-US" altLang="zh-CN" sz="14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150000"/>
              </a:lnSpc>
              <a:buClr>
                <a:srgbClr val="FF5050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物种限制</a:t>
            </a:r>
            <a:endParaRPr lang="en-US" altLang="zh-CN" sz="14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2050" name="Picture 2" descr="E:\义翘工作文件\设计\0802 8月11日讲座课件修图\配图\长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135225"/>
            <a:ext cx="8212162" cy="1455390"/>
          </a:xfrm>
          <a:prstGeom prst="rect">
            <a:avLst/>
          </a:prstGeom>
          <a:noFill/>
        </p:spPr>
      </p:pic>
      <p:sp>
        <p:nvSpPr>
          <p:cNvPr id="29" name="TextBox 17"/>
          <p:cNvSpPr txBox="1"/>
          <p:nvPr/>
        </p:nvSpPr>
        <p:spPr>
          <a:xfrm>
            <a:off x="1648559" y="1706729"/>
            <a:ext cx="7841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Cell fusion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2" name="TextBox 18"/>
          <p:cNvSpPr txBox="1"/>
          <p:nvPr/>
        </p:nvSpPr>
        <p:spPr>
          <a:xfrm>
            <a:off x="489740" y="2206795"/>
            <a:ext cx="79541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Primary B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Cell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(HGPRT </a:t>
            </a:r>
            <a:r>
              <a:rPr lang="en-US" altLang="zh-CN" sz="9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pos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)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5" name="TextBox 19"/>
          <p:cNvSpPr txBox="1"/>
          <p:nvPr/>
        </p:nvSpPr>
        <p:spPr>
          <a:xfrm>
            <a:off x="1285852" y="2492547"/>
            <a:ext cx="80182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Myeloma B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Cell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(HGPRT </a:t>
            </a:r>
            <a:r>
              <a:rPr lang="en-US" altLang="zh-CN" sz="900" baseline="30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neg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)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9" name="TextBox 20"/>
          <p:cNvSpPr txBox="1"/>
          <p:nvPr/>
        </p:nvSpPr>
        <p:spPr>
          <a:xfrm>
            <a:off x="4286248" y="1597414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HAT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selection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0" name="TextBox 21"/>
          <p:cNvSpPr txBox="1"/>
          <p:nvPr/>
        </p:nvSpPr>
        <p:spPr>
          <a:xfrm>
            <a:off x="4873985" y="2278233"/>
            <a:ext cx="8306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Hybridoma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2" name="TextBox 22"/>
          <p:cNvSpPr txBox="1"/>
          <p:nvPr/>
        </p:nvSpPr>
        <p:spPr>
          <a:xfrm>
            <a:off x="5929322" y="2135357"/>
            <a:ext cx="715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Single B cell</a:t>
            </a:r>
            <a:endParaRPr lang="en-US" altLang="zh-CN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culture</a:t>
            </a:r>
            <a:endParaRPr lang="en-US" altLang="zh-CN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7205488" y="2135357"/>
            <a:ext cx="4058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ELISA</a:t>
            </a:r>
            <a:endParaRPr lang="en-US" altLang="zh-CN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86037" y="1021081"/>
            <a:ext cx="8640000" cy="2071702"/>
          </a:xfrm>
          <a:prstGeom prst="rect">
            <a:avLst/>
          </a:prstGeom>
          <a:noFill/>
          <a:ln w="12700">
            <a:solidFill>
              <a:srgbClr val="00A27B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E:\义翘工作文件\设计\0802 8月11日讲座课件修图\配图\图图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6199" y="1358256"/>
            <a:ext cx="3551040" cy="3071834"/>
          </a:xfrm>
          <a:prstGeom prst="rect">
            <a:avLst/>
          </a:prstGeom>
          <a:noFill/>
        </p:spPr>
      </p:pic>
      <p:sp>
        <p:nvSpPr>
          <p:cNvPr id="2" name="矩形 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4" name="矩形 3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Picture 2" descr="D:\桌面\新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7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14282" y="642924"/>
            <a:ext cx="19653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噬菌体展示技术</a:t>
            </a:r>
            <a:endParaRPr lang="zh-CN" altLang="en-US" sz="2000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54498" y="1000114"/>
            <a:ext cx="1678665" cy="1277273"/>
          </a:xfrm>
          <a:prstGeom prst="rect">
            <a:avLst/>
          </a:prstGeom>
          <a:noFill/>
          <a:ln w="9525"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Regular" panose="020B0500000000000000" charset="-122"/>
              </a:rPr>
              <a:t>  种属适用范围广</a:t>
            </a:r>
            <a:endParaRPr lang="en-US" altLang="zh-CN" sz="1400" dirty="0" smtClean="0">
              <a:latin typeface="思源黑体 CN Regular" panose="020B0500000000000000" charset="-122"/>
            </a:endParaRPr>
          </a:p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Regular" panose="020B0500000000000000" charset="-122"/>
              </a:rPr>
              <a:t>  可获取全人抗体</a:t>
            </a:r>
            <a:endParaRPr lang="en-US" altLang="zh-CN" sz="1400" dirty="0" smtClean="0">
              <a:latin typeface="思源黑体 CN Regular" panose="020B0500000000000000" charset="-122"/>
            </a:endParaRPr>
          </a:p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Regular" panose="020B0500000000000000" charset="-122"/>
              </a:rPr>
              <a:t>  成本低</a:t>
            </a:r>
            <a:endParaRPr lang="en-US" altLang="zh-CN" sz="1400" dirty="0" smtClean="0">
              <a:latin typeface="思源黑体 CN Regular" panose="020B0500000000000000" charset="-122"/>
            </a:endParaRPr>
          </a:p>
          <a:p>
            <a:endParaRPr lang="zh-CN" altLang="en-US" sz="1400" dirty="0">
              <a:latin typeface="思源黑体 CN Regular" panose="020B0500000000000000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54498" y="2643188"/>
            <a:ext cx="17299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Clr>
                <a:srgbClr val="FF5050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Regular" panose="020B0500000000000000" charset="-122"/>
              </a:rPr>
              <a:t> 易受抗体库影响  </a:t>
            </a:r>
            <a:endParaRPr lang="en-US" altLang="zh-CN" sz="1400" dirty="0" smtClean="0">
              <a:latin typeface="思源黑体 CN Regular" panose="020B0500000000000000" charset="-122"/>
            </a:endParaRPr>
          </a:p>
          <a:p>
            <a:pPr>
              <a:lnSpc>
                <a:spcPct val="150000"/>
              </a:lnSpc>
              <a:buClr>
                <a:srgbClr val="FF5050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Regular" panose="020B0500000000000000" charset="-122"/>
              </a:rPr>
              <a:t> 亲和力有限</a:t>
            </a:r>
            <a:endParaRPr lang="en-US" altLang="zh-CN" sz="1400" dirty="0" smtClean="0">
              <a:latin typeface="思源黑体 CN Regular" panose="020B0500000000000000" charset="-122"/>
            </a:endParaRPr>
          </a:p>
          <a:p>
            <a:pPr>
              <a:lnSpc>
                <a:spcPct val="150000"/>
              </a:lnSpc>
              <a:buClr>
                <a:srgbClr val="FF5050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Regular" panose="020B0500000000000000" charset="-122"/>
              </a:rPr>
              <a:t> 非天然抗体对</a:t>
            </a:r>
            <a:endParaRPr lang="en-US" altLang="zh-CN" sz="1400" dirty="0" smtClean="0">
              <a:latin typeface="思源黑体 CN Regular" panose="020B0500000000000000" charset="-122"/>
            </a:endParaRPr>
          </a:p>
          <a:p>
            <a:pPr>
              <a:lnSpc>
                <a:spcPct val="150000"/>
              </a:lnSpc>
              <a:buClr>
                <a:srgbClr val="FF5050"/>
              </a:buClr>
            </a:pPr>
            <a:endParaRPr lang="en-US" altLang="zh-CN" sz="1400" dirty="0" smtClean="0">
              <a:latin typeface="思源黑体 CN Regular" panose="020B0500000000000000" charset="-122"/>
            </a:endParaRPr>
          </a:p>
        </p:txBody>
      </p:sp>
      <p:sp>
        <p:nvSpPr>
          <p:cNvPr id="41986" name="AutoShape 2" descr="https://cdn1.sinobiological.com/styles/default/images/2021web/cro/u308-c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27" name="直接箭头连接符 26"/>
          <p:cNvCxnSpPr/>
          <p:nvPr/>
        </p:nvCxnSpPr>
        <p:spPr>
          <a:xfrm>
            <a:off x="3643306" y="3714758"/>
            <a:ext cx="428628" cy="1588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155576" y="1071234"/>
            <a:ext cx="6786578" cy="3643338"/>
          </a:xfrm>
          <a:prstGeom prst="rect">
            <a:avLst/>
          </a:prstGeom>
          <a:noFill/>
          <a:ln w="12700">
            <a:solidFill>
              <a:srgbClr val="007E66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82558" y="1143624"/>
            <a:ext cx="558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tissue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25566" y="1129998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RNA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74886" y="1133536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cDNA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12349" y="2509065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SCFV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668442" y="2215194"/>
            <a:ext cx="8225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phagemid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68244" y="2215194"/>
            <a:ext cx="11638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Transformation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80997" y="4369129"/>
            <a:ext cx="750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infection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724771" y="4369129"/>
            <a:ext cx="5987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library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8" name="Picture 4" descr="E:\义翘工作文件\设计\0802 8月11日讲座课件修图\配图\图图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098" y="2187570"/>
            <a:ext cx="2340673" cy="2458690"/>
          </a:xfrm>
          <a:prstGeom prst="rect">
            <a:avLst/>
          </a:prstGeom>
          <a:noFill/>
          <a:ln w="6350">
            <a:solidFill>
              <a:srgbClr val="00D2A0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4" name="矩形 3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7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14282" y="714362"/>
            <a:ext cx="16275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单</a:t>
            </a:r>
            <a:r>
              <a:rPr lang="en-US" altLang="zh-CN" sz="20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B</a:t>
            </a:r>
            <a:r>
              <a:rPr lang="zh-CN" altLang="en-US" sz="20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细胞技术</a:t>
            </a:r>
            <a:endParaRPr lang="zh-CN" altLang="en-US" sz="20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01843" y="1201436"/>
            <a:ext cx="1638935" cy="1922145"/>
          </a:xfrm>
          <a:prstGeom prst="rect">
            <a:avLst/>
          </a:prstGeom>
          <a:noFill/>
          <a:ln w="9525"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 种属适用范围广</a:t>
            </a:r>
            <a:endParaRPr lang="en-US" altLang="zh-CN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 天然抗体对</a:t>
            </a:r>
            <a:endParaRPr lang="en-US" altLang="zh-CN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 抗体多样性高</a:t>
            </a:r>
            <a:endParaRPr lang="en-US" altLang="zh-CN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 开发周期短</a:t>
            </a:r>
            <a:endParaRPr lang="en-US" altLang="zh-CN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 抗体亲和力高</a:t>
            </a:r>
            <a:endParaRPr lang="en-US" altLang="zh-CN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endParaRPr lang="zh-CN" altLang="en-US" sz="1400" dirty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01843" y="3653695"/>
            <a:ext cx="1421765" cy="1060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Clr>
                <a:srgbClr val="FF5050"/>
              </a:buClr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操作复杂</a:t>
            </a:r>
            <a:endParaRPr lang="en-US" altLang="zh-CN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  <a:buClr>
                <a:srgbClr val="FF5050"/>
              </a:buClr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</a:t>
            </a:r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依赖大型设备</a:t>
            </a:r>
            <a:endParaRPr lang="en-US" altLang="zh-CN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  <a:buClr>
                <a:srgbClr val="FF5050"/>
              </a:buClr>
            </a:pPr>
            <a:endParaRPr lang="en-US" altLang="zh-CN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3" name="Picture 2" descr="Graphical user interface, application&#10;&#10;Description automatically generated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2900" y="3286130"/>
            <a:ext cx="571504" cy="831279"/>
          </a:xfrm>
          <a:prstGeom prst="rect">
            <a:avLst/>
          </a:prstGeom>
        </p:spPr>
      </p:pic>
      <p:pic>
        <p:nvPicPr>
          <p:cNvPr id="14" name="Picture 2" descr="E:\义翘工作文件\设计\0802 8月11日讲座课件修图\配图\最大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263" y="2571750"/>
            <a:ext cx="2786082" cy="1490666"/>
          </a:xfrm>
          <a:prstGeom prst="rect">
            <a:avLst/>
          </a:prstGeom>
          <a:noFill/>
        </p:spPr>
      </p:pic>
      <p:pic>
        <p:nvPicPr>
          <p:cNvPr id="1028" name="Picture 4" descr="E:\义翘工作文件\设计\0802 8月11日讲座课件修图\配图\塔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8243" y="1857370"/>
            <a:ext cx="928694" cy="1215206"/>
          </a:xfrm>
          <a:prstGeom prst="rect">
            <a:avLst/>
          </a:prstGeom>
          <a:noFill/>
        </p:spPr>
      </p:pic>
      <p:pic>
        <p:nvPicPr>
          <p:cNvPr id="1029" name="Picture 5" descr="E:\义翘工作文件\设计\0802 8月11日讲座课件修图\配图\对话框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58652" y="1214428"/>
            <a:ext cx="718300" cy="647698"/>
          </a:xfrm>
          <a:prstGeom prst="rect">
            <a:avLst/>
          </a:prstGeom>
          <a:noFill/>
        </p:spPr>
      </p:pic>
      <p:pic>
        <p:nvPicPr>
          <p:cNvPr id="1030" name="Picture 6" descr="E:\义翘工作文件\设计\0802 8月11日讲座课件修图\配图\对话框 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58652" y="4166864"/>
            <a:ext cx="785818" cy="690902"/>
          </a:xfrm>
          <a:prstGeom prst="rect">
            <a:avLst/>
          </a:prstGeom>
          <a:noFill/>
        </p:spPr>
      </p:pic>
      <p:pic>
        <p:nvPicPr>
          <p:cNvPr id="1031" name="Picture 7" descr="E:\义翘工作文件\设计\0802 8月11日讲座课件修图\配图\卡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0156" y="2428874"/>
            <a:ext cx="1006985" cy="1300158"/>
          </a:xfrm>
          <a:prstGeom prst="rect">
            <a:avLst/>
          </a:prstGeom>
          <a:noFill/>
        </p:spPr>
      </p:pic>
      <p:pic>
        <p:nvPicPr>
          <p:cNvPr id="1032" name="Picture 8" descr="E:\义翘工作文件\设计\0802 8月11日讲座课件修图\配图\下箭头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322" y="3000379"/>
            <a:ext cx="328778" cy="357190"/>
          </a:xfrm>
          <a:prstGeom prst="rect">
            <a:avLst/>
          </a:prstGeom>
          <a:noFill/>
        </p:spPr>
      </p:pic>
      <p:pic>
        <p:nvPicPr>
          <p:cNvPr id="1033" name="Picture 9" descr="E:\义翘工作文件\设计\0802 8月11日讲座课件修图\配图\标签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4392" y="3429006"/>
            <a:ext cx="1071570" cy="364480"/>
          </a:xfrm>
          <a:prstGeom prst="rect">
            <a:avLst/>
          </a:prstGeom>
          <a:noFill/>
        </p:spPr>
      </p:pic>
      <p:pic>
        <p:nvPicPr>
          <p:cNvPr id="1034" name="Picture 10" descr="E:\义翘工作文件\设计\0802 8月11日讲座课件修图\配图\继续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27403" y="3710442"/>
            <a:ext cx="95250" cy="519113"/>
          </a:xfrm>
          <a:prstGeom prst="rect">
            <a:avLst/>
          </a:prstGeom>
          <a:noFill/>
        </p:spPr>
      </p:pic>
      <p:pic>
        <p:nvPicPr>
          <p:cNvPr id="1035" name="Picture 11" descr="E:\义翘工作文件\设计\0802 8月11日讲座课件修图\配图\抗体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929322" y="4248278"/>
            <a:ext cx="428628" cy="524505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3745482" y="1966685"/>
            <a:ext cx="71525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Laser beam</a:t>
            </a:r>
            <a:endParaRPr lang="zh-CN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23551" y="3395445"/>
            <a:ext cx="57419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700" dirty="0" smtClean="0">
                <a:solidFill>
                  <a:srgbClr val="FF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V</a:t>
            </a:r>
            <a:r>
              <a:rPr lang="en-US" altLang="zh-CN" sz="700" baseline="-25000" dirty="0" smtClean="0">
                <a:solidFill>
                  <a:srgbClr val="FF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H</a:t>
            </a:r>
            <a:r>
              <a:rPr lang="en-US" altLang="zh-CN" sz="700" dirty="0" smtClean="0">
                <a:solidFill>
                  <a:srgbClr val="FF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DJ</a:t>
            </a:r>
            <a:r>
              <a:rPr lang="en-US" altLang="zh-CN" sz="700" baseline="-25000" dirty="0" smtClean="0">
                <a:solidFill>
                  <a:srgbClr val="FF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H</a:t>
            </a:r>
            <a:r>
              <a:rPr lang="en-US" altLang="zh-CN" sz="700" dirty="0" smtClean="0">
                <a:solidFill>
                  <a:srgbClr val="FF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</a:t>
            </a:r>
            <a:r>
              <a:rPr lang="en-US" altLang="zh-CN" sz="700" baseline="-25000" dirty="0" smtClean="0">
                <a:solidFill>
                  <a:srgbClr val="FF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Y</a:t>
            </a:r>
            <a:r>
              <a:rPr lang="en-US" altLang="zh-CN" sz="700" dirty="0" smtClean="0">
                <a:solidFill>
                  <a:srgbClr val="FF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1</a:t>
            </a:r>
            <a:endParaRPr lang="zh-CN" altLang="en-US" sz="700" dirty="0">
              <a:solidFill>
                <a:srgbClr val="FF0000"/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15074" y="3396540"/>
            <a:ext cx="46839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700" dirty="0" smtClean="0">
                <a:solidFill>
                  <a:srgbClr val="00B0F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V</a:t>
            </a:r>
            <a:r>
              <a:rPr lang="en-US" altLang="zh-CN" sz="700" baseline="-25000" dirty="0" smtClean="0">
                <a:solidFill>
                  <a:srgbClr val="00B0F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K</a:t>
            </a:r>
            <a:r>
              <a:rPr lang="en-US" altLang="zh-CN" sz="700" dirty="0" smtClean="0">
                <a:solidFill>
                  <a:srgbClr val="00B0F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J</a:t>
            </a:r>
            <a:r>
              <a:rPr lang="en-US" altLang="zh-CN" sz="700" baseline="-25000" dirty="0" smtClean="0">
                <a:solidFill>
                  <a:srgbClr val="00B0F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K</a:t>
            </a:r>
            <a:r>
              <a:rPr lang="en-US" altLang="zh-CN" sz="700" dirty="0" smtClean="0">
                <a:solidFill>
                  <a:srgbClr val="00B0F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</a:t>
            </a:r>
            <a:r>
              <a:rPr lang="en-US" altLang="zh-CN" sz="700" baseline="-25000" dirty="0" smtClean="0">
                <a:solidFill>
                  <a:srgbClr val="00B0F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K</a:t>
            </a:r>
            <a:endParaRPr lang="zh-CN" altLang="en-US" sz="700" dirty="0">
              <a:solidFill>
                <a:srgbClr val="00B0F0"/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32411" y="1071234"/>
            <a:ext cx="6624000" cy="3888000"/>
          </a:xfrm>
          <a:prstGeom prst="rect">
            <a:avLst/>
          </a:prstGeom>
          <a:noFill/>
          <a:ln w="12700">
            <a:solidFill>
              <a:srgbClr val="007E66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E:\义翘工作文件\设计\0802 8月11日讲座课件修图\配图\2个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0171" y="2285998"/>
            <a:ext cx="801763" cy="1643074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314010" y="1074934"/>
            <a:ext cx="2329164" cy="892993"/>
            <a:chOff x="1733463" y="2280086"/>
            <a:chExt cx="2329164" cy="892993"/>
          </a:xfrm>
        </p:grpSpPr>
        <p:grpSp>
          <p:nvGrpSpPr>
            <p:cNvPr id="3" name="Group 7"/>
            <p:cNvGrpSpPr/>
            <p:nvPr/>
          </p:nvGrpSpPr>
          <p:grpSpPr>
            <a:xfrm>
              <a:off x="1733463" y="2280086"/>
              <a:ext cx="2070536" cy="892993"/>
              <a:chOff x="1851525" y="2220559"/>
              <a:chExt cx="2070536" cy="892993"/>
            </a:xfrm>
          </p:grpSpPr>
          <p:sp>
            <p:nvSpPr>
              <p:cNvPr id="5" name="Text Placeholder 2"/>
              <p:cNvSpPr txBox="1"/>
              <p:nvPr/>
            </p:nvSpPr>
            <p:spPr>
              <a:xfrm>
                <a:off x="1908601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b="1" dirty="0" smtClean="0">
                    <a:solidFill>
                      <a:schemeClr val="tx1"/>
                    </a:solidFill>
                    <a:latin typeface="Poppins" panose="02000000000000000000" pitchFamily="2" charset="0"/>
                    <a:ea typeface="思源黑体 CN Normal" panose="020B0400000000000000" pitchFamily="34" charset="-122"/>
                    <a:cs typeface="Roboto Black" panose="02000000000000000000" pitchFamily="2" charset="0"/>
                  </a:rPr>
                  <a:t>种属</a:t>
                </a:r>
                <a:endParaRPr lang="zh-CN" altLang="en-US" sz="1600" b="1" dirty="0" smtClean="0">
                  <a:solidFill>
                    <a:schemeClr val="tx1"/>
                  </a:solidFill>
                  <a:latin typeface="Poppins" panose="02000000000000000000" pitchFamily="2" charset="0"/>
                  <a:ea typeface="思源黑体 CN Normal" panose="020B0400000000000000" pitchFamily="34" charset="-122"/>
                  <a:cs typeface="Roboto Black" panose="02000000000000000000" pitchFamily="2" charset="0"/>
                </a:endParaRPr>
              </a:p>
            </p:txBody>
          </p:sp>
          <p:sp>
            <p:nvSpPr>
              <p:cNvPr id="6" name="TextBox 12"/>
              <p:cNvSpPr txBox="1"/>
              <p:nvPr/>
            </p:nvSpPr>
            <p:spPr>
              <a:xfrm>
                <a:off x="1851525" y="2559832"/>
                <a:ext cx="1967125" cy="55372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流式分选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——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人、鼠、兔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...</a:t>
                </a:r>
                <a:endParaRPr lang="en-US" altLang="zh-CN" sz="1200" dirty="0" smtClean="0"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Beacon ——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鼠</a:t>
                </a:r>
                <a:endParaRPr lang="en-US" sz="1200" dirty="0"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endParaRPr>
              </a:p>
            </p:txBody>
          </p:sp>
        </p:grpSp>
        <p:sp>
          <p:nvSpPr>
            <p:cNvPr id="4" name="Oval 9"/>
            <p:cNvSpPr>
              <a:spLocks noChangeArrowheads="1"/>
            </p:cNvSpPr>
            <p:nvPr/>
          </p:nvSpPr>
          <p:spPr bwMode="auto">
            <a:xfrm>
              <a:off x="3928219" y="2690422"/>
              <a:ext cx="134408" cy="134683"/>
            </a:xfrm>
            <a:prstGeom prst="ellipse">
              <a:avLst/>
            </a:prstGeom>
            <a:solidFill>
              <a:srgbClr val="00A2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</p:grpSp>
      <p:grpSp>
        <p:nvGrpSpPr>
          <p:cNvPr id="7" name="Group 13"/>
          <p:cNvGrpSpPr/>
          <p:nvPr/>
        </p:nvGrpSpPr>
        <p:grpSpPr>
          <a:xfrm>
            <a:off x="6286512" y="1074934"/>
            <a:ext cx="2703486" cy="893271"/>
            <a:chOff x="8093960" y="2280086"/>
            <a:chExt cx="2703486" cy="893271"/>
          </a:xfrm>
        </p:grpSpPr>
        <p:grpSp>
          <p:nvGrpSpPr>
            <p:cNvPr id="8" name="Group 19"/>
            <p:cNvGrpSpPr/>
            <p:nvPr/>
          </p:nvGrpSpPr>
          <p:grpSpPr>
            <a:xfrm>
              <a:off x="8354106" y="2280086"/>
              <a:ext cx="2443340" cy="893271"/>
              <a:chOff x="1594279" y="2220559"/>
              <a:chExt cx="2443340" cy="893271"/>
            </a:xfrm>
          </p:grpSpPr>
          <p:sp>
            <p:nvSpPr>
              <p:cNvPr id="10" name="Text Placeholder 2"/>
              <p:cNvSpPr txBox="1"/>
              <p:nvPr/>
            </p:nvSpPr>
            <p:spPr>
              <a:xfrm>
                <a:off x="1594279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600" b="1" dirty="0" smtClean="0">
                    <a:solidFill>
                      <a:schemeClr val="tx1"/>
                    </a:solidFill>
                    <a:latin typeface="Poppins" panose="02000000000000000000" pitchFamily="2" charset="0"/>
                    <a:ea typeface="思源黑体 CN Normal" panose="020B0400000000000000" pitchFamily="34" charset="-122"/>
                    <a:cs typeface="Roboto Black" panose="02000000000000000000" pitchFamily="2" charset="0"/>
                  </a:rPr>
                  <a:t>细胞类型</a:t>
                </a:r>
                <a:endParaRPr lang="zh-CN" altLang="en-US" sz="1600" b="1" dirty="0" smtClean="0">
                  <a:solidFill>
                    <a:schemeClr val="tx1"/>
                  </a:solidFill>
                  <a:latin typeface="Poppins" panose="02000000000000000000" pitchFamily="2" charset="0"/>
                  <a:ea typeface="思源黑体 CN Normal" panose="020B0400000000000000" pitchFamily="34" charset="-122"/>
                  <a:cs typeface="Roboto Black" panose="02000000000000000000" pitchFamily="2" charset="0"/>
                </a:endParaRPr>
              </a:p>
            </p:txBody>
          </p:sp>
          <p:sp>
            <p:nvSpPr>
              <p:cNvPr id="11" name="TextBox 24"/>
              <p:cNvSpPr txBox="1"/>
              <p:nvPr/>
            </p:nvSpPr>
            <p:spPr>
              <a:xfrm>
                <a:off x="1679271" y="2559832"/>
                <a:ext cx="235834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流式分选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——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记忆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B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细胞</a:t>
                </a:r>
                <a:endParaRPr lang="en-US" altLang="zh-CN" sz="1200" dirty="0" smtClean="0"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B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eacon ——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浆细胞</a:t>
                </a:r>
                <a:endParaRPr lang="en-US" sz="1200" dirty="0"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endParaRPr>
              </a:p>
            </p:txBody>
          </p:sp>
        </p:grpSp>
        <p:sp>
          <p:nvSpPr>
            <p:cNvPr id="9" name="Oval 21"/>
            <p:cNvSpPr>
              <a:spLocks noChangeArrowheads="1"/>
            </p:cNvSpPr>
            <p:nvPr/>
          </p:nvSpPr>
          <p:spPr bwMode="auto">
            <a:xfrm>
              <a:off x="8093960" y="2690422"/>
              <a:ext cx="134408" cy="134683"/>
            </a:xfrm>
            <a:prstGeom prst="ellipse">
              <a:avLst/>
            </a:prstGeom>
            <a:solidFill>
              <a:srgbClr val="007E66"/>
            </a:solidFill>
            <a:ln>
              <a:solidFill>
                <a:srgbClr val="007E6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314010" y="3200630"/>
            <a:ext cx="2329164" cy="893271"/>
            <a:chOff x="1733463" y="4405782"/>
            <a:chExt cx="2329164" cy="893271"/>
          </a:xfrm>
        </p:grpSpPr>
        <p:grpSp>
          <p:nvGrpSpPr>
            <p:cNvPr id="13" name="Group 26"/>
            <p:cNvGrpSpPr/>
            <p:nvPr/>
          </p:nvGrpSpPr>
          <p:grpSpPr>
            <a:xfrm>
              <a:off x="1733463" y="4405782"/>
              <a:ext cx="2070536" cy="893271"/>
              <a:chOff x="1851525" y="2220559"/>
              <a:chExt cx="2070536" cy="893271"/>
            </a:xfrm>
          </p:grpSpPr>
          <p:sp>
            <p:nvSpPr>
              <p:cNvPr id="15" name="Text Placeholder 2"/>
              <p:cNvSpPr txBox="1"/>
              <p:nvPr/>
            </p:nvSpPr>
            <p:spPr>
              <a:xfrm>
                <a:off x="1908601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b="1" dirty="0" smtClean="0">
                    <a:solidFill>
                      <a:schemeClr val="tx1"/>
                    </a:solidFill>
                    <a:latin typeface="Poppins" panose="02000000000000000000" pitchFamily="2" charset="0"/>
                    <a:ea typeface="思源黑体 CN Normal" panose="020B0400000000000000" pitchFamily="34" charset="-122"/>
                    <a:cs typeface="Roboto Black" panose="02000000000000000000" pitchFamily="2" charset="0"/>
                  </a:rPr>
                  <a:t>抗体功能性验证</a:t>
                </a:r>
                <a:endParaRPr lang="zh-CN" altLang="en-US" sz="1600" b="1" dirty="0" smtClean="0">
                  <a:solidFill>
                    <a:schemeClr val="tx1"/>
                  </a:solidFill>
                  <a:latin typeface="Poppins" panose="02000000000000000000" pitchFamily="2" charset="0"/>
                  <a:ea typeface="思源黑体 CN Normal" panose="020B0400000000000000" pitchFamily="34" charset="-122"/>
                  <a:cs typeface="Roboto Black" panose="02000000000000000000" pitchFamily="2" charset="0"/>
                </a:endParaRPr>
              </a:p>
            </p:txBody>
          </p:sp>
          <p:sp>
            <p:nvSpPr>
              <p:cNvPr id="16" name="TextBox 31"/>
              <p:cNvSpPr txBox="1"/>
              <p:nvPr/>
            </p:nvSpPr>
            <p:spPr>
              <a:xfrm>
                <a:off x="1851525" y="2559832"/>
                <a:ext cx="1967125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流式分选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——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无</a:t>
                </a:r>
                <a:endParaRPr lang="en-US" altLang="zh-CN" sz="1200" dirty="0" smtClean="0"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B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eacon——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细胞结合、竞争</a:t>
                </a:r>
                <a:endParaRPr lang="en-US" sz="1200" dirty="0"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endParaRPr>
              </a:p>
            </p:txBody>
          </p:sp>
        </p:grpSp>
        <p:sp>
          <p:nvSpPr>
            <p:cNvPr id="14" name="Oval 28"/>
            <p:cNvSpPr>
              <a:spLocks noChangeArrowheads="1"/>
            </p:cNvSpPr>
            <p:nvPr/>
          </p:nvSpPr>
          <p:spPr bwMode="auto">
            <a:xfrm>
              <a:off x="3928219" y="4769438"/>
              <a:ext cx="134408" cy="134683"/>
            </a:xfrm>
            <a:prstGeom prst="ellipse">
              <a:avLst/>
            </a:prstGeom>
            <a:solidFill>
              <a:srgbClr val="007E66"/>
            </a:solidFill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</p:grpSp>
      <p:grpSp>
        <p:nvGrpSpPr>
          <p:cNvPr id="17" name="Group 32"/>
          <p:cNvGrpSpPr/>
          <p:nvPr/>
        </p:nvGrpSpPr>
        <p:grpSpPr>
          <a:xfrm>
            <a:off x="6286512" y="3202418"/>
            <a:ext cx="2778953" cy="893271"/>
            <a:chOff x="8093960" y="4407570"/>
            <a:chExt cx="2778953" cy="893271"/>
          </a:xfrm>
        </p:grpSpPr>
        <p:grpSp>
          <p:nvGrpSpPr>
            <p:cNvPr id="18" name="Group 33"/>
            <p:cNvGrpSpPr/>
            <p:nvPr/>
          </p:nvGrpSpPr>
          <p:grpSpPr>
            <a:xfrm>
              <a:off x="8429573" y="4407570"/>
              <a:ext cx="2443340" cy="893271"/>
              <a:chOff x="1594279" y="2220559"/>
              <a:chExt cx="2443340" cy="893271"/>
            </a:xfrm>
          </p:grpSpPr>
          <p:sp>
            <p:nvSpPr>
              <p:cNvPr id="20" name="Text Placeholder 2"/>
              <p:cNvSpPr txBox="1"/>
              <p:nvPr/>
            </p:nvSpPr>
            <p:spPr>
              <a:xfrm>
                <a:off x="1594279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600" b="1" dirty="0" smtClean="0">
                    <a:solidFill>
                      <a:schemeClr val="tx1"/>
                    </a:solidFill>
                    <a:latin typeface="Poppins" panose="02000000000000000000" pitchFamily="2" charset="0"/>
                    <a:ea typeface="思源黑体 CN Normal" panose="020B0400000000000000" pitchFamily="34" charset="-122"/>
                    <a:cs typeface="Roboto Black" panose="02000000000000000000" pitchFamily="2" charset="0"/>
                  </a:rPr>
                  <a:t>检测通量</a:t>
                </a:r>
                <a:endParaRPr lang="zh-CN" altLang="en-US" sz="1600" b="1" dirty="0" smtClean="0">
                  <a:solidFill>
                    <a:schemeClr val="tx1"/>
                  </a:solidFill>
                  <a:latin typeface="Poppins" panose="02000000000000000000" pitchFamily="2" charset="0"/>
                  <a:ea typeface="思源黑体 CN Normal" panose="020B0400000000000000" pitchFamily="34" charset="-122"/>
                  <a:cs typeface="Roboto Black" panose="02000000000000000000" pitchFamily="2" charset="0"/>
                </a:endParaRPr>
              </a:p>
            </p:txBody>
          </p:sp>
          <p:sp>
            <p:nvSpPr>
              <p:cNvPr id="21" name="TextBox 38"/>
              <p:cNvSpPr txBox="1"/>
              <p:nvPr/>
            </p:nvSpPr>
            <p:spPr>
              <a:xfrm>
                <a:off x="1679271" y="2559832"/>
                <a:ext cx="235834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流式分选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——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高，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10000cell/s</a:t>
                </a:r>
                <a:endParaRPr lang="en-US" altLang="zh-CN" sz="1200" dirty="0" smtClean="0"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Beacon ——4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块芯片，</a:t>
                </a:r>
                <a:r>
                  <a:rPr lang="en-US" altLang="zh-CN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80k</a:t>
                </a:r>
                <a:r>
                  <a:rPr lang="zh-CN" altLang="en-US" sz="1200" dirty="0" smtClean="0">
                    <a:latin typeface="Poppins" panose="02000000000000000000" pitchFamily="2" charset="0"/>
                    <a:ea typeface="思源黑体 CN Normal" panose="020B0400000000000000" pitchFamily="34" charset="-122"/>
                    <a:cs typeface="Poppins" panose="02000000000000000000" pitchFamily="2" charset="0"/>
                  </a:rPr>
                  <a:t>细胞</a:t>
                </a:r>
                <a:endParaRPr lang="en-US" sz="1200" dirty="0"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endParaRPr>
              </a:p>
            </p:txBody>
          </p:sp>
        </p:grpSp>
        <p:sp>
          <p:nvSpPr>
            <p:cNvPr id="19" name="Oval 35"/>
            <p:cNvSpPr>
              <a:spLocks noChangeArrowheads="1"/>
            </p:cNvSpPr>
            <p:nvPr/>
          </p:nvSpPr>
          <p:spPr bwMode="auto">
            <a:xfrm>
              <a:off x="8093960" y="4769438"/>
              <a:ext cx="134408" cy="134683"/>
            </a:xfrm>
            <a:prstGeom prst="ellipse">
              <a:avLst/>
            </a:prstGeom>
            <a:solidFill>
              <a:srgbClr val="00A27B"/>
            </a:solidFill>
            <a:ln>
              <a:solidFill>
                <a:srgbClr val="00A27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</p:grpSp>
      <p:grpSp>
        <p:nvGrpSpPr>
          <p:cNvPr id="22" name="Group 39"/>
          <p:cNvGrpSpPr/>
          <p:nvPr/>
        </p:nvGrpSpPr>
        <p:grpSpPr>
          <a:xfrm>
            <a:off x="2412299" y="571486"/>
            <a:ext cx="4224337" cy="4271962"/>
            <a:chOff x="4007532" y="1776638"/>
            <a:chExt cx="4224337" cy="4271962"/>
          </a:xfrm>
        </p:grpSpPr>
        <p:sp>
          <p:nvSpPr>
            <p:cNvPr id="23" name="Freeform 5"/>
            <p:cNvSpPr>
              <a:spLocks noEditPoints="1"/>
            </p:cNvSpPr>
            <p:nvPr/>
          </p:nvSpPr>
          <p:spPr bwMode="auto">
            <a:xfrm>
              <a:off x="4139294" y="1960787"/>
              <a:ext cx="4092575" cy="4087813"/>
            </a:xfrm>
            <a:custGeom>
              <a:avLst/>
              <a:gdLst>
                <a:gd name="T0" fmla="*/ 428 w 1089"/>
                <a:gd name="T1" fmla="*/ 503 h 1087"/>
                <a:gd name="T2" fmla="*/ 464 w 1089"/>
                <a:gd name="T3" fmla="*/ 156 h 1087"/>
                <a:gd name="T4" fmla="*/ 481 w 1089"/>
                <a:gd name="T5" fmla="*/ 113 h 1087"/>
                <a:gd name="T6" fmla="*/ 547 w 1089"/>
                <a:gd name="T7" fmla="*/ 75 h 1087"/>
                <a:gd name="T8" fmla="*/ 610 w 1089"/>
                <a:gd name="T9" fmla="*/ 112 h 1087"/>
                <a:gd name="T10" fmla="*/ 605 w 1089"/>
                <a:gd name="T11" fmla="*/ 188 h 1087"/>
                <a:gd name="T12" fmla="*/ 772 w 1089"/>
                <a:gd name="T13" fmla="*/ 536 h 1087"/>
                <a:gd name="T14" fmla="*/ 933 w 1089"/>
                <a:gd name="T15" fmla="*/ 463 h 1087"/>
                <a:gd name="T16" fmla="*/ 976 w 1089"/>
                <a:gd name="T17" fmla="*/ 480 h 1087"/>
                <a:gd name="T18" fmla="*/ 1014 w 1089"/>
                <a:gd name="T19" fmla="*/ 555 h 1087"/>
                <a:gd name="T20" fmla="*/ 977 w 1089"/>
                <a:gd name="T21" fmla="*/ 609 h 1087"/>
                <a:gd name="T22" fmla="*/ 902 w 1089"/>
                <a:gd name="T23" fmla="*/ 604 h 1087"/>
                <a:gd name="T24" fmla="*/ 662 w 1089"/>
                <a:gd name="T25" fmla="*/ 584 h 1087"/>
                <a:gd name="T26" fmla="*/ 626 w 1089"/>
                <a:gd name="T27" fmla="*/ 932 h 1087"/>
                <a:gd name="T28" fmla="*/ 609 w 1089"/>
                <a:gd name="T29" fmla="*/ 975 h 1087"/>
                <a:gd name="T30" fmla="*/ 542 w 1089"/>
                <a:gd name="T31" fmla="*/ 1013 h 1087"/>
                <a:gd name="T32" fmla="*/ 480 w 1089"/>
                <a:gd name="T33" fmla="*/ 976 h 1087"/>
                <a:gd name="T34" fmla="*/ 485 w 1089"/>
                <a:gd name="T35" fmla="*/ 900 h 1087"/>
                <a:gd name="T36" fmla="*/ 318 w 1089"/>
                <a:gd name="T37" fmla="*/ 551 h 1087"/>
                <a:gd name="T38" fmla="*/ 156 w 1089"/>
                <a:gd name="T39" fmla="*/ 625 h 1087"/>
                <a:gd name="T40" fmla="*/ 113 w 1089"/>
                <a:gd name="T41" fmla="*/ 608 h 1087"/>
                <a:gd name="T42" fmla="*/ 76 w 1089"/>
                <a:gd name="T43" fmla="*/ 533 h 1087"/>
                <a:gd name="T44" fmla="*/ 112 w 1089"/>
                <a:gd name="T45" fmla="*/ 479 h 1087"/>
                <a:gd name="T46" fmla="*/ 188 w 1089"/>
                <a:gd name="T47" fmla="*/ 484 h 1087"/>
                <a:gd name="T48" fmla="*/ 546 w 1089"/>
                <a:gd name="T49" fmla="*/ 0 h 1087"/>
                <a:gd name="T50" fmla="*/ 418 w 1089"/>
                <a:gd name="T51" fmla="*/ 74 h 1087"/>
                <a:gd name="T52" fmla="*/ 388 w 1089"/>
                <a:gd name="T53" fmla="*/ 113 h 1087"/>
                <a:gd name="T54" fmla="*/ 224 w 1089"/>
                <a:gd name="T55" fmla="*/ 127 h 1087"/>
                <a:gd name="T56" fmla="*/ 77 w 1089"/>
                <a:gd name="T57" fmla="*/ 413 h 1087"/>
                <a:gd name="T58" fmla="*/ 0 w 1089"/>
                <a:gd name="T59" fmla="*/ 543 h 1087"/>
                <a:gd name="T60" fmla="*/ 91 w 1089"/>
                <a:gd name="T61" fmla="*/ 681 h 1087"/>
                <a:gd name="T62" fmla="*/ 127 w 1089"/>
                <a:gd name="T63" fmla="*/ 864 h 1087"/>
                <a:gd name="T64" fmla="*/ 347 w 1089"/>
                <a:gd name="T65" fmla="*/ 978 h 1087"/>
                <a:gd name="T66" fmla="*/ 414 w 1089"/>
                <a:gd name="T67" fmla="*/ 1011 h 1087"/>
                <a:gd name="T68" fmla="*/ 544 w 1089"/>
                <a:gd name="T69" fmla="*/ 1087 h 1087"/>
                <a:gd name="T70" fmla="*/ 672 w 1089"/>
                <a:gd name="T71" fmla="*/ 1013 h 1087"/>
                <a:gd name="T72" fmla="*/ 702 w 1089"/>
                <a:gd name="T73" fmla="*/ 975 h 1087"/>
                <a:gd name="T74" fmla="*/ 866 w 1089"/>
                <a:gd name="T75" fmla="*/ 961 h 1087"/>
                <a:gd name="T76" fmla="*/ 1013 w 1089"/>
                <a:gd name="T77" fmla="*/ 674 h 1087"/>
                <a:gd name="T78" fmla="*/ 1089 w 1089"/>
                <a:gd name="T79" fmla="*/ 545 h 1087"/>
                <a:gd name="T80" fmla="*/ 999 w 1089"/>
                <a:gd name="T81" fmla="*/ 407 h 1087"/>
                <a:gd name="T82" fmla="*/ 962 w 1089"/>
                <a:gd name="T83" fmla="*/ 224 h 1087"/>
                <a:gd name="T84" fmla="*/ 743 w 1089"/>
                <a:gd name="T85" fmla="*/ 110 h 1087"/>
                <a:gd name="T86" fmla="*/ 676 w 1089"/>
                <a:gd name="T87" fmla="*/ 76 h 1087"/>
                <a:gd name="T88" fmla="*/ 546 w 1089"/>
                <a:gd name="T89" fmla="*/ 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89" h="1087">
                  <a:moveTo>
                    <a:pt x="323" y="531"/>
                  </a:moveTo>
                  <a:cubicBezTo>
                    <a:pt x="358" y="531"/>
                    <a:pt x="394" y="522"/>
                    <a:pt x="428" y="503"/>
                  </a:cubicBezTo>
                  <a:cubicBezTo>
                    <a:pt x="532" y="445"/>
                    <a:pt x="568" y="312"/>
                    <a:pt x="507" y="209"/>
                  </a:cubicBezTo>
                  <a:cubicBezTo>
                    <a:pt x="496" y="188"/>
                    <a:pt x="481" y="171"/>
                    <a:pt x="464" y="156"/>
                  </a:cubicBezTo>
                  <a:cubicBezTo>
                    <a:pt x="465" y="146"/>
                    <a:pt x="468" y="136"/>
                    <a:pt x="473" y="127"/>
                  </a:cubicBezTo>
                  <a:cubicBezTo>
                    <a:pt x="481" y="113"/>
                    <a:pt x="481" y="113"/>
                    <a:pt x="481" y="113"/>
                  </a:cubicBezTo>
                  <a:cubicBezTo>
                    <a:pt x="495" y="90"/>
                    <a:pt x="519" y="75"/>
                    <a:pt x="546" y="75"/>
                  </a:cubicBezTo>
                  <a:cubicBezTo>
                    <a:pt x="546" y="75"/>
                    <a:pt x="547" y="75"/>
                    <a:pt x="547" y="75"/>
                  </a:cubicBezTo>
                  <a:cubicBezTo>
                    <a:pt x="550" y="75"/>
                    <a:pt x="553" y="75"/>
                    <a:pt x="556" y="75"/>
                  </a:cubicBezTo>
                  <a:cubicBezTo>
                    <a:pt x="579" y="78"/>
                    <a:pt x="598" y="91"/>
                    <a:pt x="610" y="112"/>
                  </a:cubicBezTo>
                  <a:cubicBezTo>
                    <a:pt x="610" y="112"/>
                    <a:pt x="610" y="112"/>
                    <a:pt x="610" y="112"/>
                  </a:cubicBezTo>
                  <a:cubicBezTo>
                    <a:pt x="624" y="136"/>
                    <a:pt x="622" y="166"/>
                    <a:pt x="605" y="188"/>
                  </a:cubicBezTo>
                  <a:cubicBezTo>
                    <a:pt x="552" y="254"/>
                    <a:pt x="541" y="349"/>
                    <a:pt x="585" y="427"/>
                  </a:cubicBezTo>
                  <a:cubicBezTo>
                    <a:pt x="625" y="497"/>
                    <a:pt x="697" y="536"/>
                    <a:pt x="772" y="536"/>
                  </a:cubicBezTo>
                  <a:cubicBezTo>
                    <a:pt x="809" y="536"/>
                    <a:pt x="846" y="527"/>
                    <a:pt x="880" y="507"/>
                  </a:cubicBezTo>
                  <a:cubicBezTo>
                    <a:pt x="901" y="495"/>
                    <a:pt x="919" y="480"/>
                    <a:pt x="933" y="463"/>
                  </a:cubicBezTo>
                  <a:cubicBezTo>
                    <a:pt x="943" y="464"/>
                    <a:pt x="953" y="467"/>
                    <a:pt x="962" y="472"/>
                  </a:cubicBezTo>
                  <a:cubicBezTo>
                    <a:pt x="976" y="480"/>
                    <a:pt x="976" y="480"/>
                    <a:pt x="976" y="480"/>
                  </a:cubicBezTo>
                  <a:cubicBezTo>
                    <a:pt x="1000" y="494"/>
                    <a:pt x="1015" y="519"/>
                    <a:pt x="1015" y="546"/>
                  </a:cubicBezTo>
                  <a:cubicBezTo>
                    <a:pt x="1015" y="549"/>
                    <a:pt x="1015" y="552"/>
                    <a:pt x="1014" y="555"/>
                  </a:cubicBezTo>
                  <a:cubicBezTo>
                    <a:pt x="1011" y="578"/>
                    <a:pt x="998" y="597"/>
                    <a:pt x="978" y="609"/>
                  </a:cubicBezTo>
                  <a:cubicBezTo>
                    <a:pt x="977" y="609"/>
                    <a:pt x="977" y="609"/>
                    <a:pt x="977" y="609"/>
                  </a:cubicBezTo>
                  <a:cubicBezTo>
                    <a:pt x="967" y="615"/>
                    <a:pt x="955" y="618"/>
                    <a:pt x="943" y="618"/>
                  </a:cubicBezTo>
                  <a:cubicBezTo>
                    <a:pt x="928" y="618"/>
                    <a:pt x="914" y="613"/>
                    <a:pt x="902" y="604"/>
                  </a:cubicBezTo>
                  <a:cubicBezTo>
                    <a:pt x="863" y="573"/>
                    <a:pt x="816" y="557"/>
                    <a:pt x="767" y="557"/>
                  </a:cubicBezTo>
                  <a:cubicBezTo>
                    <a:pt x="731" y="557"/>
                    <a:pt x="695" y="565"/>
                    <a:pt x="662" y="584"/>
                  </a:cubicBezTo>
                  <a:cubicBezTo>
                    <a:pt x="558" y="643"/>
                    <a:pt x="522" y="776"/>
                    <a:pt x="582" y="879"/>
                  </a:cubicBezTo>
                  <a:cubicBezTo>
                    <a:pt x="594" y="899"/>
                    <a:pt x="609" y="917"/>
                    <a:pt x="626" y="932"/>
                  </a:cubicBezTo>
                  <a:cubicBezTo>
                    <a:pt x="625" y="942"/>
                    <a:pt x="622" y="951"/>
                    <a:pt x="617" y="960"/>
                  </a:cubicBezTo>
                  <a:cubicBezTo>
                    <a:pt x="609" y="975"/>
                    <a:pt x="609" y="975"/>
                    <a:pt x="609" y="975"/>
                  </a:cubicBezTo>
                  <a:cubicBezTo>
                    <a:pt x="595" y="998"/>
                    <a:pt x="571" y="1013"/>
                    <a:pt x="544" y="1013"/>
                  </a:cubicBezTo>
                  <a:cubicBezTo>
                    <a:pt x="543" y="1013"/>
                    <a:pt x="543" y="1013"/>
                    <a:pt x="542" y="1013"/>
                  </a:cubicBezTo>
                  <a:cubicBezTo>
                    <a:pt x="539" y="1013"/>
                    <a:pt x="537" y="1013"/>
                    <a:pt x="534" y="1012"/>
                  </a:cubicBezTo>
                  <a:cubicBezTo>
                    <a:pt x="511" y="1009"/>
                    <a:pt x="492" y="996"/>
                    <a:pt x="480" y="976"/>
                  </a:cubicBezTo>
                  <a:cubicBezTo>
                    <a:pt x="480" y="976"/>
                    <a:pt x="480" y="976"/>
                    <a:pt x="480" y="976"/>
                  </a:cubicBezTo>
                  <a:cubicBezTo>
                    <a:pt x="466" y="952"/>
                    <a:pt x="467" y="921"/>
                    <a:pt x="485" y="900"/>
                  </a:cubicBezTo>
                  <a:cubicBezTo>
                    <a:pt x="538" y="833"/>
                    <a:pt x="549" y="739"/>
                    <a:pt x="504" y="660"/>
                  </a:cubicBezTo>
                  <a:cubicBezTo>
                    <a:pt x="465" y="590"/>
                    <a:pt x="392" y="551"/>
                    <a:pt x="318" y="551"/>
                  </a:cubicBezTo>
                  <a:cubicBezTo>
                    <a:pt x="281" y="551"/>
                    <a:pt x="244" y="561"/>
                    <a:pt x="210" y="581"/>
                  </a:cubicBezTo>
                  <a:cubicBezTo>
                    <a:pt x="189" y="593"/>
                    <a:pt x="171" y="608"/>
                    <a:pt x="156" y="625"/>
                  </a:cubicBezTo>
                  <a:cubicBezTo>
                    <a:pt x="146" y="624"/>
                    <a:pt x="136" y="621"/>
                    <a:pt x="128" y="616"/>
                  </a:cubicBezTo>
                  <a:cubicBezTo>
                    <a:pt x="113" y="608"/>
                    <a:pt x="113" y="608"/>
                    <a:pt x="113" y="608"/>
                  </a:cubicBezTo>
                  <a:cubicBezTo>
                    <a:pt x="90" y="594"/>
                    <a:pt x="74" y="569"/>
                    <a:pt x="75" y="541"/>
                  </a:cubicBezTo>
                  <a:cubicBezTo>
                    <a:pt x="75" y="538"/>
                    <a:pt x="75" y="536"/>
                    <a:pt x="76" y="533"/>
                  </a:cubicBezTo>
                  <a:cubicBezTo>
                    <a:pt x="79" y="510"/>
                    <a:pt x="92" y="491"/>
                    <a:pt x="112" y="479"/>
                  </a:cubicBezTo>
                  <a:cubicBezTo>
                    <a:pt x="112" y="479"/>
                    <a:pt x="112" y="479"/>
                    <a:pt x="112" y="479"/>
                  </a:cubicBezTo>
                  <a:cubicBezTo>
                    <a:pt x="123" y="472"/>
                    <a:pt x="135" y="469"/>
                    <a:pt x="147" y="469"/>
                  </a:cubicBezTo>
                  <a:cubicBezTo>
                    <a:pt x="161" y="469"/>
                    <a:pt x="176" y="474"/>
                    <a:pt x="188" y="484"/>
                  </a:cubicBezTo>
                  <a:cubicBezTo>
                    <a:pt x="226" y="515"/>
                    <a:pt x="274" y="531"/>
                    <a:pt x="323" y="531"/>
                  </a:cubicBezTo>
                  <a:moveTo>
                    <a:pt x="546" y="0"/>
                  </a:moveTo>
                  <a:cubicBezTo>
                    <a:pt x="546" y="0"/>
                    <a:pt x="546" y="0"/>
                    <a:pt x="546" y="0"/>
                  </a:cubicBezTo>
                  <a:cubicBezTo>
                    <a:pt x="492" y="0"/>
                    <a:pt x="444" y="28"/>
                    <a:pt x="418" y="74"/>
                  </a:cubicBezTo>
                  <a:cubicBezTo>
                    <a:pt x="408" y="91"/>
                    <a:pt x="408" y="91"/>
                    <a:pt x="408" y="91"/>
                  </a:cubicBezTo>
                  <a:cubicBezTo>
                    <a:pt x="403" y="100"/>
                    <a:pt x="396" y="107"/>
                    <a:pt x="388" y="113"/>
                  </a:cubicBezTo>
                  <a:cubicBezTo>
                    <a:pt x="366" y="106"/>
                    <a:pt x="344" y="103"/>
                    <a:pt x="322" y="103"/>
                  </a:cubicBezTo>
                  <a:cubicBezTo>
                    <a:pt x="288" y="103"/>
                    <a:pt x="255" y="110"/>
                    <a:pt x="224" y="127"/>
                  </a:cubicBezTo>
                  <a:cubicBezTo>
                    <a:pt x="141" y="170"/>
                    <a:pt x="98" y="259"/>
                    <a:pt x="110" y="346"/>
                  </a:cubicBezTo>
                  <a:cubicBezTo>
                    <a:pt x="114" y="373"/>
                    <a:pt x="100" y="400"/>
                    <a:pt x="77" y="413"/>
                  </a:cubicBezTo>
                  <a:cubicBezTo>
                    <a:pt x="35" y="437"/>
                    <a:pt x="7" y="480"/>
                    <a:pt x="1" y="527"/>
                  </a:cubicBezTo>
                  <a:cubicBezTo>
                    <a:pt x="1" y="532"/>
                    <a:pt x="0" y="538"/>
                    <a:pt x="0" y="543"/>
                  </a:cubicBezTo>
                  <a:cubicBezTo>
                    <a:pt x="1" y="597"/>
                    <a:pt x="28" y="644"/>
                    <a:pt x="75" y="671"/>
                  </a:cubicBezTo>
                  <a:cubicBezTo>
                    <a:pt x="91" y="681"/>
                    <a:pt x="91" y="681"/>
                    <a:pt x="91" y="681"/>
                  </a:cubicBezTo>
                  <a:cubicBezTo>
                    <a:pt x="100" y="686"/>
                    <a:pt x="108" y="693"/>
                    <a:pt x="114" y="702"/>
                  </a:cubicBezTo>
                  <a:cubicBezTo>
                    <a:pt x="97" y="754"/>
                    <a:pt x="101" y="812"/>
                    <a:pt x="127" y="864"/>
                  </a:cubicBezTo>
                  <a:cubicBezTo>
                    <a:pt x="166" y="938"/>
                    <a:pt x="241" y="980"/>
                    <a:pt x="318" y="980"/>
                  </a:cubicBezTo>
                  <a:cubicBezTo>
                    <a:pt x="328" y="980"/>
                    <a:pt x="337" y="979"/>
                    <a:pt x="347" y="978"/>
                  </a:cubicBezTo>
                  <a:cubicBezTo>
                    <a:pt x="350" y="977"/>
                    <a:pt x="353" y="977"/>
                    <a:pt x="356" y="977"/>
                  </a:cubicBezTo>
                  <a:cubicBezTo>
                    <a:pt x="380" y="977"/>
                    <a:pt x="402" y="990"/>
                    <a:pt x="414" y="1011"/>
                  </a:cubicBezTo>
                  <a:cubicBezTo>
                    <a:pt x="438" y="1053"/>
                    <a:pt x="480" y="1081"/>
                    <a:pt x="528" y="1086"/>
                  </a:cubicBezTo>
                  <a:cubicBezTo>
                    <a:pt x="533" y="1087"/>
                    <a:pt x="538" y="1087"/>
                    <a:pt x="544" y="1087"/>
                  </a:cubicBezTo>
                  <a:cubicBezTo>
                    <a:pt x="544" y="1087"/>
                    <a:pt x="544" y="1087"/>
                    <a:pt x="544" y="1087"/>
                  </a:cubicBezTo>
                  <a:cubicBezTo>
                    <a:pt x="598" y="1087"/>
                    <a:pt x="645" y="1060"/>
                    <a:pt x="672" y="1013"/>
                  </a:cubicBezTo>
                  <a:cubicBezTo>
                    <a:pt x="682" y="997"/>
                    <a:pt x="682" y="997"/>
                    <a:pt x="682" y="997"/>
                  </a:cubicBezTo>
                  <a:cubicBezTo>
                    <a:pt x="687" y="988"/>
                    <a:pt x="694" y="980"/>
                    <a:pt x="702" y="975"/>
                  </a:cubicBezTo>
                  <a:cubicBezTo>
                    <a:pt x="723" y="981"/>
                    <a:pt x="746" y="985"/>
                    <a:pt x="768" y="985"/>
                  </a:cubicBezTo>
                  <a:cubicBezTo>
                    <a:pt x="801" y="985"/>
                    <a:pt x="835" y="977"/>
                    <a:pt x="866" y="961"/>
                  </a:cubicBezTo>
                  <a:cubicBezTo>
                    <a:pt x="949" y="918"/>
                    <a:pt x="992" y="829"/>
                    <a:pt x="980" y="742"/>
                  </a:cubicBezTo>
                  <a:cubicBezTo>
                    <a:pt x="976" y="715"/>
                    <a:pt x="989" y="688"/>
                    <a:pt x="1013" y="674"/>
                  </a:cubicBezTo>
                  <a:cubicBezTo>
                    <a:pt x="1055" y="650"/>
                    <a:pt x="1083" y="608"/>
                    <a:pt x="1088" y="561"/>
                  </a:cubicBezTo>
                  <a:cubicBezTo>
                    <a:pt x="1089" y="556"/>
                    <a:pt x="1089" y="550"/>
                    <a:pt x="1089" y="545"/>
                  </a:cubicBezTo>
                  <a:cubicBezTo>
                    <a:pt x="1089" y="491"/>
                    <a:pt x="1062" y="443"/>
                    <a:pt x="1015" y="416"/>
                  </a:cubicBezTo>
                  <a:cubicBezTo>
                    <a:pt x="999" y="407"/>
                    <a:pt x="999" y="407"/>
                    <a:pt x="999" y="407"/>
                  </a:cubicBezTo>
                  <a:cubicBezTo>
                    <a:pt x="989" y="402"/>
                    <a:pt x="982" y="394"/>
                    <a:pt x="976" y="386"/>
                  </a:cubicBezTo>
                  <a:cubicBezTo>
                    <a:pt x="993" y="334"/>
                    <a:pt x="989" y="275"/>
                    <a:pt x="962" y="224"/>
                  </a:cubicBezTo>
                  <a:cubicBezTo>
                    <a:pt x="924" y="150"/>
                    <a:pt x="849" y="108"/>
                    <a:pt x="772" y="108"/>
                  </a:cubicBezTo>
                  <a:cubicBezTo>
                    <a:pt x="762" y="108"/>
                    <a:pt x="753" y="109"/>
                    <a:pt x="743" y="110"/>
                  </a:cubicBezTo>
                  <a:cubicBezTo>
                    <a:pt x="740" y="110"/>
                    <a:pt x="737" y="110"/>
                    <a:pt x="734" y="110"/>
                  </a:cubicBezTo>
                  <a:cubicBezTo>
                    <a:pt x="710" y="110"/>
                    <a:pt x="688" y="98"/>
                    <a:pt x="676" y="76"/>
                  </a:cubicBezTo>
                  <a:cubicBezTo>
                    <a:pt x="651" y="35"/>
                    <a:pt x="609" y="7"/>
                    <a:pt x="562" y="1"/>
                  </a:cubicBezTo>
                  <a:cubicBezTo>
                    <a:pt x="557" y="1"/>
                    <a:pt x="551" y="0"/>
                    <a:pt x="546" y="0"/>
                  </a:cubicBezTo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Poppins" panose="02000000000000000000"/>
              </a:endParaRPr>
            </a:p>
          </p:txBody>
        </p:sp>
        <p:grpSp>
          <p:nvGrpSpPr>
            <p:cNvPr id="24" name="Group 41"/>
            <p:cNvGrpSpPr/>
            <p:nvPr/>
          </p:nvGrpSpPr>
          <p:grpSpPr>
            <a:xfrm>
              <a:off x="4285344" y="3732437"/>
              <a:ext cx="3038023" cy="2127250"/>
              <a:chOff x="4285344" y="3732437"/>
              <a:chExt cx="3038023" cy="2127250"/>
            </a:xfrm>
          </p:grpSpPr>
          <p:sp>
            <p:nvSpPr>
              <p:cNvPr id="36" name="TextBox 53"/>
              <p:cNvSpPr txBox="1"/>
              <p:nvPr/>
            </p:nvSpPr>
            <p:spPr>
              <a:xfrm>
                <a:off x="6537574" y="3992201"/>
                <a:ext cx="785793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0" b="1" dirty="0">
                    <a:solidFill>
                      <a:schemeClr val="bg1"/>
                    </a:solidFill>
                    <a:latin typeface="Poppins" panose="02000000000000000000"/>
                  </a:rPr>
                  <a:t>T</a:t>
                </a:r>
                <a:endParaRPr lang="en-US" sz="8000" b="1" dirty="0">
                  <a:solidFill>
                    <a:schemeClr val="bg1"/>
                  </a:solidFill>
                  <a:latin typeface="Poppins" panose="02000000000000000000"/>
                </a:endParaRPr>
              </a:p>
            </p:txBody>
          </p:sp>
          <p:sp>
            <p:nvSpPr>
              <p:cNvPr id="37" name="Freeform 6"/>
              <p:cNvSpPr/>
              <p:nvPr/>
            </p:nvSpPr>
            <p:spPr bwMode="auto">
              <a:xfrm>
                <a:off x="4285344" y="3732437"/>
                <a:ext cx="1781175" cy="2127250"/>
              </a:xfrm>
              <a:custGeom>
                <a:avLst/>
                <a:gdLst>
                  <a:gd name="T0" fmla="*/ 405 w 474"/>
                  <a:gd name="T1" fmla="*/ 456 h 566"/>
                  <a:gd name="T2" fmla="*/ 405 w 474"/>
                  <a:gd name="T3" fmla="*/ 455 h 566"/>
                  <a:gd name="T4" fmla="*/ 410 w 474"/>
                  <a:gd name="T5" fmla="*/ 379 h 566"/>
                  <a:gd name="T6" fmla="*/ 430 w 474"/>
                  <a:gd name="T7" fmla="*/ 140 h 566"/>
                  <a:gd name="T8" fmla="*/ 135 w 474"/>
                  <a:gd name="T9" fmla="*/ 60 h 566"/>
                  <a:gd name="T10" fmla="*/ 53 w 474"/>
                  <a:gd name="T11" fmla="*/ 344 h 566"/>
                  <a:gd name="T12" fmla="*/ 272 w 474"/>
                  <a:gd name="T13" fmla="*/ 458 h 566"/>
                  <a:gd name="T14" fmla="*/ 339 w 474"/>
                  <a:gd name="T15" fmla="*/ 491 h 566"/>
                  <a:gd name="T16" fmla="*/ 453 w 474"/>
                  <a:gd name="T17" fmla="*/ 566 h 566"/>
                  <a:gd name="T18" fmla="*/ 459 w 474"/>
                  <a:gd name="T19" fmla="*/ 492 h 566"/>
                  <a:gd name="T20" fmla="*/ 405 w 474"/>
                  <a:gd name="T21" fmla="*/ 45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4" h="566">
                    <a:moveTo>
                      <a:pt x="405" y="456"/>
                    </a:moveTo>
                    <a:cubicBezTo>
                      <a:pt x="405" y="455"/>
                      <a:pt x="405" y="455"/>
                      <a:pt x="405" y="455"/>
                    </a:cubicBezTo>
                    <a:cubicBezTo>
                      <a:pt x="391" y="431"/>
                      <a:pt x="393" y="401"/>
                      <a:pt x="410" y="379"/>
                    </a:cubicBezTo>
                    <a:cubicBezTo>
                      <a:pt x="463" y="313"/>
                      <a:pt x="474" y="219"/>
                      <a:pt x="430" y="140"/>
                    </a:cubicBezTo>
                    <a:cubicBezTo>
                      <a:pt x="371" y="36"/>
                      <a:pt x="238" y="0"/>
                      <a:pt x="135" y="60"/>
                    </a:cubicBezTo>
                    <a:cubicBezTo>
                      <a:pt x="37" y="118"/>
                      <a:pt x="0" y="243"/>
                      <a:pt x="53" y="344"/>
                    </a:cubicBezTo>
                    <a:cubicBezTo>
                      <a:pt x="96" y="427"/>
                      <a:pt x="185" y="469"/>
                      <a:pt x="272" y="458"/>
                    </a:cubicBezTo>
                    <a:cubicBezTo>
                      <a:pt x="299" y="454"/>
                      <a:pt x="326" y="467"/>
                      <a:pt x="339" y="491"/>
                    </a:cubicBezTo>
                    <a:cubicBezTo>
                      <a:pt x="364" y="533"/>
                      <a:pt x="406" y="561"/>
                      <a:pt x="453" y="566"/>
                    </a:cubicBezTo>
                    <a:cubicBezTo>
                      <a:pt x="459" y="492"/>
                      <a:pt x="459" y="492"/>
                      <a:pt x="459" y="492"/>
                    </a:cubicBezTo>
                    <a:cubicBezTo>
                      <a:pt x="436" y="489"/>
                      <a:pt x="417" y="476"/>
                      <a:pt x="405" y="456"/>
                    </a:cubicBezTo>
                    <a:close/>
                  </a:path>
                </a:pathLst>
              </a:custGeom>
              <a:solidFill>
                <a:srgbClr val="00A27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Poppins" panose="02000000000000000000"/>
                </a:endParaRPr>
              </a:p>
            </p:txBody>
          </p:sp>
        </p:grpSp>
        <p:sp>
          <p:nvSpPr>
            <p:cNvPr id="34" name="Freeform 51"/>
            <p:cNvSpPr/>
            <p:nvPr/>
          </p:nvSpPr>
          <p:spPr bwMode="auto">
            <a:xfrm>
              <a:off x="4007532" y="2160683"/>
              <a:ext cx="2014079" cy="3221255"/>
            </a:xfrm>
            <a:custGeom>
              <a:avLst/>
              <a:gdLst>
                <a:gd name="connsiteX0" fmla="*/ 1133805 w 2014079"/>
                <a:gd name="connsiteY0" fmla="*/ 3228 h 3221255"/>
                <a:gd name="connsiteX1" fmla="*/ 1904922 w 2014079"/>
                <a:gd name="connsiteY1" fmla="*/ 397921 h 3221255"/>
                <a:gd name="connsiteX2" fmla="*/ 1604250 w 2014079"/>
                <a:gd name="connsiteY2" fmla="*/ 1507812 h 3221255"/>
                <a:gd name="connsiteX3" fmla="*/ 702236 w 2014079"/>
                <a:gd name="connsiteY3" fmla="*/ 1436327 h 3221255"/>
                <a:gd name="connsiteX4" fmla="*/ 420357 w 2014079"/>
                <a:gd name="connsiteY4" fmla="*/ 1413753 h 3221255"/>
                <a:gd name="connsiteX5" fmla="*/ 416598 w 2014079"/>
                <a:gd name="connsiteY5" fmla="*/ 1417516 h 3221255"/>
                <a:gd name="connsiteX6" fmla="*/ 296623 w 2014079"/>
                <a:gd name="connsiteY6" fmla="*/ 1556664 h 3221255"/>
                <a:gd name="connsiteX7" fmla="*/ 281406 w 2014079"/>
                <a:gd name="connsiteY7" fmla="*/ 1616487 h 3221255"/>
                <a:gd name="connsiteX8" fmla="*/ 281944 w 2014079"/>
                <a:gd name="connsiteY8" fmla="*/ 1616531 h 3221255"/>
                <a:gd name="connsiteX9" fmla="*/ 278185 w 2014079"/>
                <a:gd name="connsiteY9" fmla="*/ 1650358 h 3221255"/>
                <a:gd name="connsiteX10" fmla="*/ 424795 w 2014079"/>
                <a:gd name="connsiteY10" fmla="*/ 1898425 h 3221255"/>
                <a:gd name="connsiteX11" fmla="*/ 477425 w 2014079"/>
                <a:gd name="connsiteY11" fmla="*/ 1932252 h 3221255"/>
                <a:gd name="connsiteX12" fmla="*/ 755609 w 2014079"/>
                <a:gd name="connsiteY12" fmla="*/ 1917218 h 3221255"/>
                <a:gd name="connsiteX13" fmla="*/ 1571366 w 2014079"/>
                <a:gd name="connsiteY13" fmla="*/ 1879632 h 3221255"/>
                <a:gd name="connsiteX14" fmla="*/ 1789402 w 2014079"/>
                <a:gd name="connsiteY14" fmla="*/ 2905727 h 3221255"/>
                <a:gd name="connsiteX15" fmla="*/ 830794 w 2014079"/>
                <a:gd name="connsiteY15" fmla="*/ 3127483 h 3221255"/>
                <a:gd name="connsiteX16" fmla="*/ 466147 w 2014079"/>
                <a:gd name="connsiteY16" fmla="*/ 2420869 h 3221255"/>
                <a:gd name="connsiteX17" fmla="*/ 338332 w 2014079"/>
                <a:gd name="connsiteY17" fmla="*/ 2176560 h 3221255"/>
                <a:gd name="connsiteX18" fmla="*/ 278185 w 2014079"/>
                <a:gd name="connsiteY18" fmla="*/ 2138975 h 3221255"/>
                <a:gd name="connsiteX19" fmla="*/ 0 w 2014079"/>
                <a:gd name="connsiteY19" fmla="*/ 1657875 h 3221255"/>
                <a:gd name="connsiteX20" fmla="*/ 3735 w 2014079"/>
                <a:gd name="connsiteY20" fmla="*/ 1594391 h 3221255"/>
                <a:gd name="connsiteX21" fmla="*/ 3175 w 2014079"/>
                <a:gd name="connsiteY21" fmla="*/ 1594346 h 3221255"/>
                <a:gd name="connsiteX22" fmla="*/ 285055 w 2014079"/>
                <a:gd name="connsiteY22" fmla="*/ 1169201 h 3221255"/>
                <a:gd name="connsiteX23" fmla="*/ 409082 w 2014079"/>
                <a:gd name="connsiteY23" fmla="*/ 913362 h 3221255"/>
                <a:gd name="connsiteX24" fmla="*/ 837538 w 2014079"/>
                <a:gd name="connsiteY24" fmla="*/ 89409 h 3221255"/>
                <a:gd name="connsiteX25" fmla="*/ 1133805 w 2014079"/>
                <a:gd name="connsiteY25" fmla="*/ 3228 h 3221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14079" h="3221255">
                  <a:moveTo>
                    <a:pt x="1133805" y="3228"/>
                  </a:moveTo>
                  <a:cubicBezTo>
                    <a:pt x="1436297" y="-23932"/>
                    <a:pt x="1741432" y="121389"/>
                    <a:pt x="1904922" y="397921"/>
                  </a:cubicBezTo>
                  <a:cubicBezTo>
                    <a:pt x="2130425" y="789204"/>
                    <a:pt x="1995123" y="1285834"/>
                    <a:pt x="1604250" y="1507812"/>
                  </a:cubicBezTo>
                  <a:cubicBezTo>
                    <a:pt x="1307337" y="1673355"/>
                    <a:pt x="954048" y="1635732"/>
                    <a:pt x="702236" y="1436327"/>
                  </a:cubicBezTo>
                  <a:cubicBezTo>
                    <a:pt x="623310" y="1368605"/>
                    <a:pt x="510558" y="1361080"/>
                    <a:pt x="420357" y="1413753"/>
                  </a:cubicBezTo>
                  <a:cubicBezTo>
                    <a:pt x="420357" y="1413753"/>
                    <a:pt x="420357" y="1413753"/>
                    <a:pt x="416598" y="1417516"/>
                  </a:cubicBezTo>
                  <a:cubicBezTo>
                    <a:pt x="360223" y="1448555"/>
                    <a:pt x="318645" y="1498641"/>
                    <a:pt x="296623" y="1556664"/>
                  </a:cubicBezTo>
                  <a:lnTo>
                    <a:pt x="281406" y="1616487"/>
                  </a:lnTo>
                  <a:lnTo>
                    <a:pt x="281944" y="1616531"/>
                  </a:lnTo>
                  <a:cubicBezTo>
                    <a:pt x="278185" y="1627806"/>
                    <a:pt x="278185" y="1639082"/>
                    <a:pt x="278185" y="1650358"/>
                  </a:cubicBezTo>
                  <a:cubicBezTo>
                    <a:pt x="278185" y="1751840"/>
                    <a:pt x="334573" y="1849563"/>
                    <a:pt x="424795" y="1898425"/>
                  </a:cubicBezTo>
                  <a:cubicBezTo>
                    <a:pt x="424795" y="1898425"/>
                    <a:pt x="424795" y="1898425"/>
                    <a:pt x="477425" y="1932252"/>
                  </a:cubicBezTo>
                  <a:cubicBezTo>
                    <a:pt x="563887" y="1981114"/>
                    <a:pt x="672905" y="1977355"/>
                    <a:pt x="755609" y="1917218"/>
                  </a:cubicBezTo>
                  <a:cubicBezTo>
                    <a:pt x="984923" y="1744323"/>
                    <a:pt x="1308218" y="1718013"/>
                    <a:pt x="1571366" y="1879632"/>
                  </a:cubicBezTo>
                  <a:cubicBezTo>
                    <a:pt x="1920976" y="2097630"/>
                    <a:pt x="2022475" y="2563695"/>
                    <a:pt x="1789402" y="2905727"/>
                  </a:cubicBezTo>
                  <a:cubicBezTo>
                    <a:pt x="1575125" y="3217689"/>
                    <a:pt x="1157848" y="3311654"/>
                    <a:pt x="830794" y="3127483"/>
                  </a:cubicBezTo>
                  <a:cubicBezTo>
                    <a:pt x="571406" y="2980898"/>
                    <a:pt x="436073" y="2699004"/>
                    <a:pt x="466147" y="2420869"/>
                  </a:cubicBezTo>
                  <a:cubicBezTo>
                    <a:pt x="477425" y="2319387"/>
                    <a:pt x="424795" y="2225422"/>
                    <a:pt x="338332" y="2176560"/>
                  </a:cubicBezTo>
                  <a:cubicBezTo>
                    <a:pt x="338332" y="2176560"/>
                    <a:pt x="338332" y="2176560"/>
                    <a:pt x="278185" y="2138975"/>
                  </a:cubicBezTo>
                  <a:cubicBezTo>
                    <a:pt x="101500" y="2037493"/>
                    <a:pt x="0" y="1857080"/>
                    <a:pt x="0" y="1657875"/>
                  </a:cubicBezTo>
                  <a:lnTo>
                    <a:pt x="3735" y="1594391"/>
                  </a:lnTo>
                  <a:lnTo>
                    <a:pt x="3175" y="1594346"/>
                  </a:lnTo>
                  <a:cubicBezTo>
                    <a:pt x="21967" y="1417516"/>
                    <a:pt x="127202" y="1259497"/>
                    <a:pt x="285055" y="1169201"/>
                  </a:cubicBezTo>
                  <a:cubicBezTo>
                    <a:pt x="375256" y="1116528"/>
                    <a:pt x="424115" y="1018707"/>
                    <a:pt x="409082" y="913362"/>
                  </a:cubicBezTo>
                  <a:cubicBezTo>
                    <a:pt x="363981" y="589800"/>
                    <a:pt x="525592" y="251189"/>
                    <a:pt x="837538" y="89409"/>
                  </a:cubicBezTo>
                  <a:cubicBezTo>
                    <a:pt x="932438" y="40498"/>
                    <a:pt x="1032975" y="12281"/>
                    <a:pt x="1133805" y="3228"/>
                  </a:cubicBez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latin typeface="Poppins" panose="02000000000000000000"/>
              </a:endParaRPr>
            </a:p>
          </p:txBody>
        </p:sp>
        <p:sp>
          <p:nvSpPr>
            <p:cNvPr id="32" name="Freeform 49"/>
            <p:cNvSpPr/>
            <p:nvPr/>
          </p:nvSpPr>
          <p:spPr bwMode="auto">
            <a:xfrm>
              <a:off x="4489327" y="1776638"/>
              <a:ext cx="3221498" cy="2015667"/>
            </a:xfrm>
            <a:custGeom>
              <a:avLst/>
              <a:gdLst>
                <a:gd name="connsiteX0" fmla="*/ 1566268 w 3221498"/>
                <a:gd name="connsiteY0" fmla="*/ 0 h 2015667"/>
                <a:gd name="connsiteX1" fmla="*/ 1626405 w 3221498"/>
                <a:gd name="connsiteY1" fmla="*/ 3759 h 2015667"/>
                <a:gd name="connsiteX2" fmla="*/ 1626320 w 3221498"/>
                <a:gd name="connsiteY2" fmla="*/ 4815 h 2015667"/>
                <a:gd name="connsiteX3" fmla="*/ 1691487 w 3221498"/>
                <a:gd name="connsiteY3" fmla="*/ 15796 h 2015667"/>
                <a:gd name="connsiteX4" fmla="*/ 2054779 w 3221498"/>
                <a:gd name="connsiteY4" fmla="*/ 286642 h 2015667"/>
                <a:gd name="connsiteX5" fmla="*/ 2306773 w 3221498"/>
                <a:gd name="connsiteY5" fmla="*/ 410669 h 2015667"/>
                <a:gd name="connsiteX6" fmla="*/ 3130454 w 3221498"/>
                <a:gd name="connsiteY6" fmla="*/ 839126 h 2015667"/>
                <a:gd name="connsiteX7" fmla="*/ 2822044 w 3221498"/>
                <a:gd name="connsiteY7" fmla="*/ 1906510 h 2015667"/>
                <a:gd name="connsiteX8" fmla="*/ 1716280 w 3221498"/>
                <a:gd name="connsiteY8" fmla="*/ 1605838 h 2015667"/>
                <a:gd name="connsiteX9" fmla="*/ 1787741 w 3221498"/>
                <a:gd name="connsiteY9" fmla="*/ 707583 h 2015667"/>
                <a:gd name="connsiteX10" fmla="*/ 1806546 w 3221498"/>
                <a:gd name="connsiteY10" fmla="*/ 421945 h 2015667"/>
                <a:gd name="connsiteX11" fmla="*/ 1806546 w 3221498"/>
                <a:gd name="connsiteY11" fmla="*/ 418186 h 2015667"/>
                <a:gd name="connsiteX12" fmla="*/ 1603447 w 3221498"/>
                <a:gd name="connsiteY12" fmla="*/ 282884 h 2015667"/>
                <a:gd name="connsiteX13" fmla="*/ 1603526 w 3221498"/>
                <a:gd name="connsiteY13" fmla="*/ 281903 h 2015667"/>
                <a:gd name="connsiteX14" fmla="*/ 1573785 w 3221498"/>
                <a:gd name="connsiteY14" fmla="*/ 278184 h 2015667"/>
                <a:gd name="connsiteX15" fmla="*/ 1321959 w 3221498"/>
                <a:gd name="connsiteY15" fmla="*/ 424795 h 2015667"/>
                <a:gd name="connsiteX16" fmla="*/ 1291890 w 3221498"/>
                <a:gd name="connsiteY16" fmla="*/ 477425 h 2015667"/>
                <a:gd name="connsiteX17" fmla="*/ 1306925 w 3221498"/>
                <a:gd name="connsiteY17" fmla="*/ 755609 h 2015667"/>
                <a:gd name="connsiteX18" fmla="*/ 1344511 w 3221498"/>
                <a:gd name="connsiteY18" fmla="*/ 1571366 h 2015667"/>
                <a:gd name="connsiteX19" fmla="*/ 314657 w 3221498"/>
                <a:gd name="connsiteY19" fmla="*/ 1789402 h 2015667"/>
                <a:gd name="connsiteX20" fmla="*/ 92901 w 3221498"/>
                <a:gd name="connsiteY20" fmla="*/ 834553 h 2015667"/>
                <a:gd name="connsiteX21" fmla="*/ 803274 w 3221498"/>
                <a:gd name="connsiteY21" fmla="*/ 469906 h 2015667"/>
                <a:gd name="connsiteX22" fmla="*/ 1047582 w 3221498"/>
                <a:gd name="connsiteY22" fmla="*/ 342092 h 2015667"/>
                <a:gd name="connsiteX23" fmla="*/ 1085168 w 3221498"/>
                <a:gd name="connsiteY23" fmla="*/ 278184 h 2015667"/>
                <a:gd name="connsiteX24" fmla="*/ 1566268 w 3221498"/>
                <a:gd name="connsiteY24" fmla="*/ 0 h 2015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221498" h="2015667">
                  <a:moveTo>
                    <a:pt x="1566268" y="0"/>
                  </a:moveTo>
                  <a:cubicBezTo>
                    <a:pt x="1585061" y="0"/>
                    <a:pt x="1607612" y="0"/>
                    <a:pt x="1626405" y="3759"/>
                  </a:cubicBezTo>
                  <a:lnTo>
                    <a:pt x="1626320" y="4815"/>
                  </a:lnTo>
                  <a:lnTo>
                    <a:pt x="1691487" y="15796"/>
                  </a:lnTo>
                  <a:cubicBezTo>
                    <a:pt x="1842100" y="50686"/>
                    <a:pt x="1975796" y="148522"/>
                    <a:pt x="2054779" y="286642"/>
                  </a:cubicBezTo>
                  <a:cubicBezTo>
                    <a:pt x="2103673" y="376844"/>
                    <a:pt x="2205223" y="425703"/>
                    <a:pt x="2306773" y="410669"/>
                  </a:cubicBezTo>
                  <a:cubicBezTo>
                    <a:pt x="2633988" y="369327"/>
                    <a:pt x="2968726" y="527180"/>
                    <a:pt x="3130454" y="839126"/>
                  </a:cubicBezTo>
                  <a:cubicBezTo>
                    <a:pt x="3329792" y="1218724"/>
                    <a:pt x="3190631" y="1688523"/>
                    <a:pt x="2822044" y="1906510"/>
                  </a:cubicBezTo>
                  <a:cubicBezTo>
                    <a:pt x="2434650" y="2132013"/>
                    <a:pt x="1934424" y="1996711"/>
                    <a:pt x="1716280" y="1605838"/>
                  </a:cubicBezTo>
                  <a:cubicBezTo>
                    <a:pt x="1547030" y="1308925"/>
                    <a:pt x="1588402" y="955636"/>
                    <a:pt x="1787741" y="707583"/>
                  </a:cubicBezTo>
                  <a:cubicBezTo>
                    <a:pt x="1851679" y="624898"/>
                    <a:pt x="1859202" y="512146"/>
                    <a:pt x="1806546" y="421945"/>
                  </a:cubicBezTo>
                  <a:cubicBezTo>
                    <a:pt x="1806546" y="421945"/>
                    <a:pt x="1806546" y="421945"/>
                    <a:pt x="1806546" y="418186"/>
                  </a:cubicBezTo>
                  <a:cubicBezTo>
                    <a:pt x="1761413" y="343018"/>
                    <a:pt x="1689952" y="294159"/>
                    <a:pt x="1603447" y="282884"/>
                  </a:cubicBezTo>
                  <a:lnTo>
                    <a:pt x="1603526" y="281903"/>
                  </a:lnTo>
                  <a:lnTo>
                    <a:pt x="1573785" y="278184"/>
                  </a:lnTo>
                  <a:cubicBezTo>
                    <a:pt x="1468544" y="278184"/>
                    <a:pt x="1374579" y="334573"/>
                    <a:pt x="1321959" y="424795"/>
                  </a:cubicBezTo>
                  <a:cubicBezTo>
                    <a:pt x="1321959" y="424795"/>
                    <a:pt x="1321959" y="424795"/>
                    <a:pt x="1291890" y="477425"/>
                  </a:cubicBezTo>
                  <a:cubicBezTo>
                    <a:pt x="1243029" y="563887"/>
                    <a:pt x="1246787" y="672905"/>
                    <a:pt x="1306925" y="755609"/>
                  </a:cubicBezTo>
                  <a:cubicBezTo>
                    <a:pt x="1479820" y="984923"/>
                    <a:pt x="1506130" y="1308218"/>
                    <a:pt x="1344511" y="1571366"/>
                  </a:cubicBezTo>
                  <a:cubicBezTo>
                    <a:pt x="1126513" y="1920976"/>
                    <a:pt x="660448" y="2022475"/>
                    <a:pt x="314657" y="1789402"/>
                  </a:cubicBezTo>
                  <a:cubicBezTo>
                    <a:pt x="6453" y="1578884"/>
                    <a:pt x="-91270" y="1157848"/>
                    <a:pt x="92901" y="834553"/>
                  </a:cubicBezTo>
                  <a:cubicBezTo>
                    <a:pt x="243244" y="571406"/>
                    <a:pt x="525138" y="439832"/>
                    <a:pt x="803274" y="469906"/>
                  </a:cubicBezTo>
                  <a:cubicBezTo>
                    <a:pt x="900997" y="477425"/>
                    <a:pt x="998721" y="428554"/>
                    <a:pt x="1047582" y="342092"/>
                  </a:cubicBezTo>
                  <a:cubicBezTo>
                    <a:pt x="1047582" y="342092"/>
                    <a:pt x="1047582" y="342092"/>
                    <a:pt x="1085168" y="278184"/>
                  </a:cubicBezTo>
                  <a:cubicBezTo>
                    <a:pt x="1186650" y="105259"/>
                    <a:pt x="1363304" y="0"/>
                    <a:pt x="1566268" y="0"/>
                  </a:cubicBezTo>
                  <a:close/>
                </a:path>
              </a:pathLst>
            </a:custGeom>
            <a:solidFill>
              <a:srgbClr val="00A2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>
                <a:latin typeface="Poppins" panose="02000000000000000000"/>
              </a:endParaRPr>
            </a:p>
          </p:txBody>
        </p:sp>
        <p:sp>
          <p:nvSpPr>
            <p:cNvPr id="30" name="Freeform 47"/>
            <p:cNvSpPr/>
            <p:nvPr/>
          </p:nvSpPr>
          <p:spPr bwMode="auto">
            <a:xfrm>
              <a:off x="6082484" y="2257643"/>
              <a:ext cx="2014448" cy="3221268"/>
            </a:xfrm>
            <a:custGeom>
              <a:avLst/>
              <a:gdLst>
                <a:gd name="connsiteX0" fmla="*/ 793317 w 2014448"/>
                <a:gd name="connsiteY0" fmla="*/ 748 h 3221268"/>
                <a:gd name="connsiteX1" fmla="*/ 1183655 w 2014448"/>
                <a:gd name="connsiteY1" fmla="*/ 93859 h 3221268"/>
                <a:gd name="connsiteX2" fmla="*/ 1548302 w 2014448"/>
                <a:gd name="connsiteY2" fmla="*/ 801127 h 3221268"/>
                <a:gd name="connsiteX3" fmla="*/ 1676116 w 2014448"/>
                <a:gd name="connsiteY3" fmla="*/ 1045661 h 3221268"/>
                <a:gd name="connsiteX4" fmla="*/ 1736264 w 2014448"/>
                <a:gd name="connsiteY4" fmla="*/ 1083282 h 3221268"/>
                <a:gd name="connsiteX5" fmla="*/ 2014448 w 2014448"/>
                <a:gd name="connsiteY5" fmla="*/ 1564826 h 3221268"/>
                <a:gd name="connsiteX6" fmla="*/ 2010718 w 2014448"/>
                <a:gd name="connsiteY6" fmla="*/ 1628300 h 3221268"/>
                <a:gd name="connsiteX7" fmla="*/ 2011272 w 2014448"/>
                <a:gd name="connsiteY7" fmla="*/ 1628345 h 3221268"/>
                <a:gd name="connsiteX8" fmla="*/ 1729182 w 2014448"/>
                <a:gd name="connsiteY8" fmla="*/ 2053110 h 3221268"/>
                <a:gd name="connsiteX9" fmla="*/ 1605063 w 2014448"/>
                <a:gd name="connsiteY9" fmla="*/ 2308721 h 3221268"/>
                <a:gd name="connsiteX10" fmla="*/ 1176287 w 2014448"/>
                <a:gd name="connsiteY10" fmla="*/ 3131939 h 3221268"/>
                <a:gd name="connsiteX11" fmla="*/ 111868 w 2014448"/>
                <a:gd name="connsiteY11" fmla="*/ 2823702 h 3221268"/>
                <a:gd name="connsiteX12" fmla="*/ 409003 w 2014448"/>
                <a:gd name="connsiteY12" fmla="*/ 1714801 h 3221268"/>
                <a:gd name="connsiteX13" fmla="*/ 1311690 w 2014448"/>
                <a:gd name="connsiteY13" fmla="*/ 1786222 h 3221268"/>
                <a:gd name="connsiteX14" fmla="*/ 1597541 w 2014448"/>
                <a:gd name="connsiteY14" fmla="*/ 1808776 h 3221268"/>
                <a:gd name="connsiteX15" fmla="*/ 1597541 w 2014448"/>
                <a:gd name="connsiteY15" fmla="*/ 1805017 h 3221268"/>
                <a:gd name="connsiteX16" fmla="*/ 1717605 w 2014448"/>
                <a:gd name="connsiteY16" fmla="*/ 1665993 h 3221268"/>
                <a:gd name="connsiteX17" fmla="*/ 1732831 w 2014448"/>
                <a:gd name="connsiteY17" fmla="*/ 1606235 h 3221268"/>
                <a:gd name="connsiteX18" fmla="*/ 1732505 w 2014448"/>
                <a:gd name="connsiteY18" fmla="*/ 1606209 h 3221268"/>
                <a:gd name="connsiteX19" fmla="*/ 1736264 w 2014448"/>
                <a:gd name="connsiteY19" fmla="*/ 1572350 h 3221268"/>
                <a:gd name="connsiteX20" fmla="*/ 1593412 w 2014448"/>
                <a:gd name="connsiteY20" fmla="*/ 1324054 h 3221268"/>
                <a:gd name="connsiteX21" fmla="*/ 1537024 w 2014448"/>
                <a:gd name="connsiteY21" fmla="*/ 1290195 h 3221268"/>
                <a:gd name="connsiteX22" fmla="*/ 1262599 w 2014448"/>
                <a:gd name="connsiteY22" fmla="*/ 1305244 h 3221268"/>
                <a:gd name="connsiteX23" fmla="*/ 443083 w 2014448"/>
                <a:gd name="connsiteY23" fmla="*/ 1342864 h 3221268"/>
                <a:gd name="connsiteX24" fmla="*/ 228806 w 2014448"/>
                <a:gd name="connsiteY24" fmla="*/ 315821 h 3221268"/>
                <a:gd name="connsiteX25" fmla="*/ 793317 w 2014448"/>
                <a:gd name="connsiteY25" fmla="*/ 748 h 322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14448" h="3221268">
                  <a:moveTo>
                    <a:pt x="793317" y="748"/>
                  </a:moveTo>
                  <a:cubicBezTo>
                    <a:pt x="925676" y="-5248"/>
                    <a:pt x="1061009" y="24731"/>
                    <a:pt x="1183655" y="93859"/>
                  </a:cubicBezTo>
                  <a:cubicBezTo>
                    <a:pt x="1443043" y="240580"/>
                    <a:pt x="1578376" y="522734"/>
                    <a:pt x="1548302" y="801127"/>
                  </a:cubicBezTo>
                  <a:cubicBezTo>
                    <a:pt x="1537024" y="902703"/>
                    <a:pt x="1589653" y="996755"/>
                    <a:pt x="1676116" y="1045661"/>
                  </a:cubicBezTo>
                  <a:cubicBezTo>
                    <a:pt x="1676116" y="1045661"/>
                    <a:pt x="1676116" y="1045661"/>
                    <a:pt x="1736264" y="1083282"/>
                  </a:cubicBezTo>
                  <a:cubicBezTo>
                    <a:pt x="1912949" y="1184858"/>
                    <a:pt x="2014448" y="1365437"/>
                    <a:pt x="2014448" y="1564826"/>
                  </a:cubicBezTo>
                  <a:lnTo>
                    <a:pt x="2010718" y="1628300"/>
                  </a:lnTo>
                  <a:lnTo>
                    <a:pt x="2011272" y="1628345"/>
                  </a:lnTo>
                  <a:cubicBezTo>
                    <a:pt x="1992466" y="1805017"/>
                    <a:pt x="1887153" y="1962895"/>
                    <a:pt x="1729182" y="2053110"/>
                  </a:cubicBezTo>
                  <a:cubicBezTo>
                    <a:pt x="1642675" y="2105736"/>
                    <a:pt x="1590018" y="2203470"/>
                    <a:pt x="1605063" y="2308721"/>
                  </a:cubicBezTo>
                  <a:cubicBezTo>
                    <a:pt x="1650197" y="2631994"/>
                    <a:pt x="1488466" y="2970303"/>
                    <a:pt x="1176287" y="3131939"/>
                  </a:cubicBezTo>
                  <a:cubicBezTo>
                    <a:pt x="796406" y="3327406"/>
                    <a:pt x="326256" y="3192083"/>
                    <a:pt x="111868" y="2823702"/>
                  </a:cubicBezTo>
                  <a:cubicBezTo>
                    <a:pt x="-117565" y="2432768"/>
                    <a:pt x="17838" y="1936582"/>
                    <a:pt x="409003" y="1714801"/>
                  </a:cubicBezTo>
                  <a:cubicBezTo>
                    <a:pt x="706137" y="1549406"/>
                    <a:pt x="1063451" y="1586996"/>
                    <a:pt x="1311690" y="1786222"/>
                  </a:cubicBezTo>
                  <a:cubicBezTo>
                    <a:pt x="1390675" y="1853884"/>
                    <a:pt x="1507272" y="1861402"/>
                    <a:pt x="1597541" y="1808776"/>
                  </a:cubicBezTo>
                  <a:cubicBezTo>
                    <a:pt x="1597541" y="1808776"/>
                    <a:pt x="1597541" y="1808776"/>
                    <a:pt x="1597541" y="1805017"/>
                  </a:cubicBezTo>
                  <a:cubicBezTo>
                    <a:pt x="1653959" y="1774006"/>
                    <a:pt x="1695567" y="1723964"/>
                    <a:pt x="1717605" y="1665993"/>
                  </a:cubicBezTo>
                  <a:lnTo>
                    <a:pt x="1732831" y="1606235"/>
                  </a:lnTo>
                  <a:lnTo>
                    <a:pt x="1732505" y="1606209"/>
                  </a:lnTo>
                  <a:cubicBezTo>
                    <a:pt x="1736264" y="1594923"/>
                    <a:pt x="1736264" y="1583636"/>
                    <a:pt x="1736264" y="1572350"/>
                  </a:cubicBezTo>
                  <a:cubicBezTo>
                    <a:pt x="1740023" y="1470775"/>
                    <a:pt x="1679875" y="1372961"/>
                    <a:pt x="1593412" y="1324054"/>
                  </a:cubicBezTo>
                  <a:cubicBezTo>
                    <a:pt x="1593412" y="1324054"/>
                    <a:pt x="1593412" y="1324054"/>
                    <a:pt x="1537024" y="1290195"/>
                  </a:cubicBezTo>
                  <a:cubicBezTo>
                    <a:pt x="1450561" y="1241289"/>
                    <a:pt x="1341543" y="1245051"/>
                    <a:pt x="1262599" y="1305244"/>
                  </a:cubicBezTo>
                  <a:cubicBezTo>
                    <a:pt x="1029525" y="1478299"/>
                    <a:pt x="706230" y="1504633"/>
                    <a:pt x="443083" y="1342864"/>
                  </a:cubicBezTo>
                  <a:cubicBezTo>
                    <a:pt x="93473" y="1124665"/>
                    <a:pt x="-8027" y="658169"/>
                    <a:pt x="228806" y="315821"/>
                  </a:cubicBezTo>
                  <a:cubicBezTo>
                    <a:pt x="360380" y="120664"/>
                    <a:pt x="572718" y="10741"/>
                    <a:pt x="793317" y="748"/>
                  </a:cubicBez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latin typeface="Poppins" panose="02000000000000000000"/>
              </a:endParaRPr>
            </a:p>
          </p:txBody>
        </p:sp>
        <p:sp>
          <p:nvSpPr>
            <p:cNvPr id="28" name="Freeform 13"/>
            <p:cNvSpPr/>
            <p:nvPr/>
          </p:nvSpPr>
          <p:spPr bwMode="auto">
            <a:xfrm>
              <a:off x="5952919" y="3840387"/>
              <a:ext cx="1717675" cy="2024063"/>
            </a:xfrm>
            <a:custGeom>
              <a:avLst/>
              <a:gdLst>
                <a:gd name="T0" fmla="*/ 75 w 457"/>
                <a:gd name="T1" fmla="*/ 120 h 538"/>
                <a:gd name="T2" fmla="*/ 85 w 457"/>
                <a:gd name="T3" fmla="*/ 337 h 538"/>
                <a:gd name="T4" fmla="*/ 89 w 457"/>
                <a:gd name="T5" fmla="*/ 411 h 538"/>
                <a:gd name="T6" fmla="*/ 81 w 457"/>
                <a:gd name="T7" fmla="*/ 425 h 538"/>
                <a:gd name="T8" fmla="*/ 15 w 457"/>
                <a:gd name="T9" fmla="*/ 464 h 538"/>
                <a:gd name="T10" fmla="*/ 6 w 457"/>
                <a:gd name="T11" fmla="*/ 463 h 538"/>
                <a:gd name="T12" fmla="*/ 0 w 457"/>
                <a:gd name="T13" fmla="*/ 537 h 538"/>
                <a:gd name="T14" fmla="*/ 16 w 457"/>
                <a:gd name="T15" fmla="*/ 538 h 538"/>
                <a:gd name="T16" fmla="*/ 144 w 457"/>
                <a:gd name="T17" fmla="*/ 464 h 538"/>
                <a:gd name="T18" fmla="*/ 154 w 457"/>
                <a:gd name="T19" fmla="*/ 447 h 538"/>
                <a:gd name="T20" fmla="*/ 219 w 457"/>
                <a:gd name="T21" fmla="*/ 413 h 538"/>
                <a:gd name="T22" fmla="*/ 408 w 457"/>
                <a:gd name="T23" fmla="*/ 316 h 538"/>
                <a:gd name="T24" fmla="*/ 349 w 457"/>
                <a:gd name="T25" fmla="*/ 62 h 538"/>
                <a:gd name="T26" fmla="*/ 75 w 457"/>
                <a:gd name="T27" fmla="*/ 12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538">
                  <a:moveTo>
                    <a:pt x="75" y="120"/>
                  </a:moveTo>
                  <a:cubicBezTo>
                    <a:pt x="33" y="190"/>
                    <a:pt x="39" y="276"/>
                    <a:pt x="85" y="337"/>
                  </a:cubicBezTo>
                  <a:cubicBezTo>
                    <a:pt x="101" y="359"/>
                    <a:pt x="102" y="388"/>
                    <a:pt x="89" y="411"/>
                  </a:cubicBezTo>
                  <a:cubicBezTo>
                    <a:pt x="81" y="425"/>
                    <a:pt x="81" y="425"/>
                    <a:pt x="81" y="425"/>
                  </a:cubicBezTo>
                  <a:cubicBezTo>
                    <a:pt x="67" y="449"/>
                    <a:pt x="42" y="464"/>
                    <a:pt x="15" y="464"/>
                  </a:cubicBezTo>
                  <a:cubicBezTo>
                    <a:pt x="12" y="464"/>
                    <a:pt x="9" y="463"/>
                    <a:pt x="6" y="463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5" y="538"/>
                    <a:pt x="11" y="538"/>
                    <a:pt x="16" y="538"/>
                  </a:cubicBezTo>
                  <a:cubicBezTo>
                    <a:pt x="70" y="538"/>
                    <a:pt x="118" y="510"/>
                    <a:pt x="144" y="464"/>
                  </a:cubicBezTo>
                  <a:cubicBezTo>
                    <a:pt x="154" y="447"/>
                    <a:pt x="154" y="447"/>
                    <a:pt x="154" y="447"/>
                  </a:cubicBezTo>
                  <a:cubicBezTo>
                    <a:pt x="167" y="424"/>
                    <a:pt x="193" y="411"/>
                    <a:pt x="219" y="413"/>
                  </a:cubicBezTo>
                  <a:cubicBezTo>
                    <a:pt x="293" y="421"/>
                    <a:pt x="368" y="386"/>
                    <a:pt x="408" y="316"/>
                  </a:cubicBezTo>
                  <a:cubicBezTo>
                    <a:pt x="457" y="230"/>
                    <a:pt x="431" y="118"/>
                    <a:pt x="349" y="62"/>
                  </a:cubicBezTo>
                  <a:cubicBezTo>
                    <a:pt x="257" y="0"/>
                    <a:pt x="133" y="27"/>
                    <a:pt x="75" y="120"/>
                  </a:cubicBezTo>
                  <a:close/>
                </a:path>
              </a:pathLst>
            </a:custGeom>
            <a:solidFill>
              <a:srgbClr val="00A2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Poppins" panose="0200000000000000000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348029" y="1361114"/>
            <a:ext cx="500066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Poppins" panose="02000000000000000000"/>
              </a:rPr>
              <a:t>1</a:t>
            </a:r>
            <a:endParaRPr lang="zh-CN" altLang="en-US" sz="4000" dirty="0">
              <a:solidFill>
                <a:schemeClr val="bg1"/>
              </a:solidFill>
              <a:latin typeface="Poppins" panose="0200000000000000000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66669" y="1361114"/>
            <a:ext cx="500066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Poppins" panose="02000000000000000000"/>
              </a:rPr>
              <a:t>2</a:t>
            </a:r>
            <a:endParaRPr lang="zh-CN" altLang="en-US" sz="4000" dirty="0">
              <a:solidFill>
                <a:schemeClr val="bg1"/>
              </a:solidFill>
              <a:latin typeface="Poppins" panose="0200000000000000000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48029" y="3151191"/>
            <a:ext cx="500066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Poppins" panose="02000000000000000000"/>
              </a:rPr>
              <a:t>3</a:t>
            </a:r>
            <a:endParaRPr lang="zh-CN" altLang="en-US" sz="4000" dirty="0">
              <a:solidFill>
                <a:schemeClr val="bg1"/>
              </a:solidFill>
              <a:latin typeface="Poppins" panose="0200000000000000000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66669" y="3151191"/>
            <a:ext cx="500066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Poppins" panose="02000000000000000000"/>
              </a:rPr>
              <a:t>4</a:t>
            </a:r>
            <a:endParaRPr lang="zh-CN" altLang="en-US" sz="4000" dirty="0">
              <a:solidFill>
                <a:schemeClr val="bg1"/>
              </a:solidFill>
              <a:latin typeface="Poppins" panose="02000000000000000000"/>
            </a:endParaRPr>
          </a:p>
        </p:txBody>
      </p:sp>
      <p:sp>
        <p:nvSpPr>
          <p:cNvPr id="42" name="矩形 4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44" name="矩形 43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47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副标题 2"/>
          <p:cNvSpPr txBox="1"/>
          <p:nvPr/>
        </p:nvSpPr>
        <p:spPr>
          <a:xfrm>
            <a:off x="611560" y="2080234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Beacon</a:t>
            </a: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平台简介</a:t>
            </a: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endParaRPr lang="en-US" altLang="zh-CN" sz="28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80" name="副标题 2"/>
          <p:cNvSpPr txBox="1"/>
          <p:nvPr/>
        </p:nvSpPr>
        <p:spPr>
          <a:xfrm>
            <a:off x="3311860" y="1000114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02</a:t>
            </a:r>
            <a:endParaRPr lang="en-US" altLang="zh-CN" sz="720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grpSp>
        <p:nvGrpSpPr>
          <p:cNvPr id="2" name="组合 16"/>
          <p:cNvGrpSpPr/>
          <p:nvPr/>
        </p:nvGrpSpPr>
        <p:grpSpPr>
          <a:xfrm rot="16200000">
            <a:off x="1928794" y="3714758"/>
            <a:ext cx="5460219" cy="5460219"/>
            <a:chOff x="845065" y="2273838"/>
            <a:chExt cx="5460219" cy="5460219"/>
          </a:xfrm>
        </p:grpSpPr>
        <p:sp>
          <p:nvSpPr>
            <p:cNvPr id="14" name="圆角矩形 13"/>
            <p:cNvSpPr/>
            <p:nvPr/>
          </p:nvSpPr>
          <p:spPr>
            <a:xfrm rot="18900000">
              <a:off x="845065" y="2273838"/>
              <a:ext cx="5460219" cy="5460219"/>
            </a:xfrm>
            <a:prstGeom prst="roundRect">
              <a:avLst>
                <a:gd name="adj" fmla="val 16386"/>
              </a:avLst>
            </a:prstGeom>
            <a:solidFill>
              <a:srgbClr val="007E6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 rot="18900000">
              <a:off x="2362416" y="3483364"/>
              <a:ext cx="3037869" cy="3037869"/>
            </a:xfrm>
            <a:prstGeom prst="roundRect">
              <a:avLst>
                <a:gd name="adj" fmla="val 16386"/>
              </a:avLst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Picture 2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7" b="96192" l="1019" r="95603">
                        <a14:foregroundMark x1="42198" y1="13602" x2="56247" y2="13928"/>
                        <a14:foregroundMark x1="84718" y1="29217" x2="88794" y2="67301"/>
                        <a14:foregroundMark x1="81072" y1="35038" x2="80858" y2="65288"/>
                        <a14:foregroundMark x1="80858" y1="65288" x2="93190" y2="64744"/>
                        <a14:foregroundMark x1="93190" y1="64744" x2="93190" y2="36670"/>
                        <a14:foregroundMark x1="93137" y1="36888" x2="80643" y2="35637"/>
                        <a14:foregroundMark x1="85791" y1="68226" x2="84343" y2="37922"/>
                        <a14:foregroundMark x1="92922" y1="70076" x2="89598" y2="36235"/>
                        <a14:foregroundMark x1="74638" y1="85745" x2="92332" y2="915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2358" y="1000114"/>
            <a:ext cx="1680318" cy="1656000"/>
          </a:xfrm>
          <a:prstGeom prst="rect">
            <a:avLst/>
          </a:prstGeom>
        </p:spPr>
      </p:pic>
      <p:pic>
        <p:nvPicPr>
          <p:cNvPr id="13" name="Picture 2" descr="Graphical user interface, application&#10;&#10;Description automatically generated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000114"/>
            <a:ext cx="2451735" cy="3566160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04126" y="1142990"/>
            <a:ext cx="1952044" cy="136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132424" y="1600878"/>
            <a:ext cx="642942" cy="428628"/>
          </a:xfrm>
          <a:prstGeom prst="rect">
            <a:avLst/>
          </a:prstGeom>
          <a:noFill/>
          <a:ln w="9525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4775366" y="1164935"/>
            <a:ext cx="1428760" cy="428628"/>
          </a:xfrm>
          <a:prstGeom prst="line">
            <a:avLst/>
          </a:prstGeom>
          <a:ln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775366" y="2014876"/>
            <a:ext cx="1428760" cy="485436"/>
          </a:xfrm>
          <a:prstGeom prst="line">
            <a:avLst/>
          </a:prstGeom>
          <a:ln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989944" y="1785932"/>
            <a:ext cx="214314" cy="214314"/>
          </a:xfrm>
          <a:prstGeom prst="ellipse">
            <a:avLst/>
          </a:prstGeom>
          <a:noFill/>
          <a:ln w="9525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5234" y="2786064"/>
            <a:ext cx="4350959" cy="173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5" name="直接连接符 24"/>
          <p:cNvCxnSpPr>
            <a:stCxn id="20" idx="5"/>
            <a:endCxn id="34819" idx="0"/>
          </p:cNvCxnSpPr>
          <p:nvPr/>
        </p:nvCxnSpPr>
        <p:spPr>
          <a:xfrm rot="5400000">
            <a:off x="6153191" y="1766383"/>
            <a:ext cx="817204" cy="1222158"/>
          </a:xfrm>
          <a:prstGeom prst="line">
            <a:avLst/>
          </a:prstGeom>
          <a:ln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Rectangle 24"/>
          <p:cNvSpPr/>
          <p:nvPr/>
        </p:nvSpPr>
        <p:spPr>
          <a:xfrm>
            <a:off x="5429256" y="571486"/>
            <a:ext cx="210312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5"/>
          <p:cNvPicPr>
            <a:picLocks noChangeAspect="1"/>
          </p:cNvPicPr>
          <p:nvPr/>
        </p:nvPicPr>
        <p:blipFill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3" y="1576311"/>
            <a:ext cx="3496731" cy="2280126"/>
          </a:xfrm>
          <a:prstGeom prst="rect">
            <a:avLst/>
          </a:prstGeom>
        </p:spPr>
      </p:pic>
      <p:grpSp>
        <p:nvGrpSpPr>
          <p:cNvPr id="24" name="Group 55"/>
          <p:cNvGrpSpPr/>
          <p:nvPr/>
        </p:nvGrpSpPr>
        <p:grpSpPr>
          <a:xfrm>
            <a:off x="1300672" y="1741270"/>
            <a:ext cx="2767424" cy="1931408"/>
            <a:chOff x="885355" y="2550878"/>
            <a:chExt cx="2767424" cy="1931408"/>
          </a:xfrm>
        </p:grpSpPr>
        <p:cxnSp>
          <p:nvCxnSpPr>
            <p:cNvPr id="26" name="Straight Connector 38"/>
            <p:cNvCxnSpPr/>
            <p:nvPr/>
          </p:nvCxnSpPr>
          <p:spPr>
            <a:xfrm>
              <a:off x="993123" y="2573867"/>
              <a:ext cx="2647544" cy="0"/>
            </a:xfrm>
            <a:prstGeom prst="line">
              <a:avLst/>
            </a:prstGeom>
            <a:ln w="53975" cap="rnd">
              <a:solidFill>
                <a:srgbClr val="F9A84B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39"/>
            <p:cNvCxnSpPr/>
            <p:nvPr/>
          </p:nvCxnSpPr>
          <p:spPr>
            <a:xfrm>
              <a:off x="3640667" y="2550878"/>
              <a:ext cx="0" cy="507999"/>
            </a:xfrm>
            <a:prstGeom prst="line">
              <a:avLst/>
            </a:prstGeom>
            <a:ln w="57150">
              <a:solidFill>
                <a:srgbClr val="F9A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42"/>
            <p:cNvCxnSpPr/>
            <p:nvPr/>
          </p:nvCxnSpPr>
          <p:spPr>
            <a:xfrm>
              <a:off x="899290" y="3028597"/>
              <a:ext cx="0" cy="507999"/>
            </a:xfrm>
            <a:prstGeom prst="line">
              <a:avLst/>
            </a:prstGeom>
            <a:ln w="57150">
              <a:solidFill>
                <a:srgbClr val="F9A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43"/>
            <p:cNvCxnSpPr/>
            <p:nvPr/>
          </p:nvCxnSpPr>
          <p:spPr>
            <a:xfrm>
              <a:off x="909579" y="3043120"/>
              <a:ext cx="2743200" cy="0"/>
            </a:xfrm>
            <a:prstGeom prst="line">
              <a:avLst/>
            </a:prstGeom>
            <a:ln w="57150">
              <a:solidFill>
                <a:srgbClr val="F9A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48"/>
            <p:cNvCxnSpPr/>
            <p:nvPr/>
          </p:nvCxnSpPr>
          <p:spPr>
            <a:xfrm>
              <a:off x="885355" y="3516578"/>
              <a:ext cx="2743200" cy="0"/>
            </a:xfrm>
            <a:prstGeom prst="line">
              <a:avLst/>
            </a:prstGeom>
            <a:ln w="57150">
              <a:solidFill>
                <a:srgbClr val="F9A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49"/>
            <p:cNvCxnSpPr/>
            <p:nvPr/>
          </p:nvCxnSpPr>
          <p:spPr>
            <a:xfrm>
              <a:off x="3634611" y="3496564"/>
              <a:ext cx="0" cy="507999"/>
            </a:xfrm>
            <a:prstGeom prst="line">
              <a:avLst/>
            </a:prstGeom>
            <a:ln w="57150">
              <a:solidFill>
                <a:srgbClr val="F9A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50"/>
            <p:cNvCxnSpPr/>
            <p:nvPr/>
          </p:nvCxnSpPr>
          <p:spPr>
            <a:xfrm>
              <a:off x="899290" y="3990600"/>
              <a:ext cx="2743200" cy="0"/>
            </a:xfrm>
            <a:prstGeom prst="line">
              <a:avLst/>
            </a:prstGeom>
            <a:ln w="57150">
              <a:solidFill>
                <a:srgbClr val="F9A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51"/>
            <p:cNvCxnSpPr/>
            <p:nvPr/>
          </p:nvCxnSpPr>
          <p:spPr>
            <a:xfrm>
              <a:off x="909579" y="3974287"/>
              <a:ext cx="0" cy="507999"/>
            </a:xfrm>
            <a:prstGeom prst="line">
              <a:avLst/>
            </a:prstGeom>
            <a:ln w="57150">
              <a:solidFill>
                <a:srgbClr val="F9A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2"/>
            <p:cNvCxnSpPr/>
            <p:nvPr/>
          </p:nvCxnSpPr>
          <p:spPr>
            <a:xfrm>
              <a:off x="899290" y="4465353"/>
              <a:ext cx="2729265" cy="0"/>
            </a:xfrm>
            <a:prstGeom prst="line">
              <a:avLst/>
            </a:prstGeom>
            <a:ln w="57150">
              <a:solidFill>
                <a:srgbClr val="F9A84B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28"/>
          <p:cNvGrpSpPr/>
          <p:nvPr/>
        </p:nvGrpSpPr>
        <p:grpSpPr>
          <a:xfrm>
            <a:off x="5490257" y="1741270"/>
            <a:ext cx="2042119" cy="3126479"/>
            <a:chOff x="5794708" y="2498313"/>
            <a:chExt cx="2042119" cy="3126479"/>
          </a:xfrm>
          <a:solidFill>
            <a:schemeClr val="bg1">
              <a:lumMod val="75000"/>
            </a:schemeClr>
          </a:solidFill>
        </p:grpSpPr>
        <p:grpSp>
          <p:nvGrpSpPr>
            <p:cNvPr id="36" name="Group 29"/>
            <p:cNvGrpSpPr/>
            <p:nvPr/>
          </p:nvGrpSpPr>
          <p:grpSpPr>
            <a:xfrm>
              <a:off x="6395026" y="2498313"/>
              <a:ext cx="831761" cy="3126346"/>
              <a:chOff x="3116687" y="2395471"/>
              <a:chExt cx="831761" cy="3126346"/>
            </a:xfrm>
            <a:grpFill/>
          </p:grpSpPr>
          <p:sp>
            <p:nvSpPr>
              <p:cNvPr id="54" name="Round Same Side Corner Rectangle 57"/>
              <p:cNvSpPr/>
              <p:nvPr/>
            </p:nvSpPr>
            <p:spPr>
              <a:xfrm>
                <a:off x="3116687" y="2395471"/>
                <a:ext cx="228600" cy="310896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ound Same Side Corner Rectangle 58"/>
              <p:cNvSpPr/>
              <p:nvPr/>
            </p:nvSpPr>
            <p:spPr>
              <a:xfrm>
                <a:off x="3719848" y="2395471"/>
                <a:ext cx="228600" cy="310896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9"/>
              <p:cNvSpPr/>
              <p:nvPr/>
            </p:nvSpPr>
            <p:spPr>
              <a:xfrm>
                <a:off x="3116687" y="5293217"/>
                <a:ext cx="831761" cy="228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2"/>
            <p:cNvGrpSpPr/>
            <p:nvPr/>
          </p:nvGrpSpPr>
          <p:grpSpPr>
            <a:xfrm>
              <a:off x="7005066" y="2498313"/>
              <a:ext cx="831761" cy="3126346"/>
              <a:chOff x="3116687" y="2395471"/>
              <a:chExt cx="831761" cy="3126346"/>
            </a:xfrm>
            <a:grpFill/>
          </p:grpSpPr>
          <p:sp>
            <p:nvSpPr>
              <p:cNvPr id="47" name="Round Same Side Corner Rectangle 44"/>
              <p:cNvSpPr/>
              <p:nvPr/>
            </p:nvSpPr>
            <p:spPr>
              <a:xfrm>
                <a:off x="3116687" y="2395471"/>
                <a:ext cx="228600" cy="310896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ound Same Side Corner Rectangle 45"/>
              <p:cNvSpPr/>
              <p:nvPr/>
            </p:nvSpPr>
            <p:spPr>
              <a:xfrm>
                <a:off x="3719848" y="2395471"/>
                <a:ext cx="228600" cy="310896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6"/>
              <p:cNvSpPr/>
              <p:nvPr/>
            </p:nvSpPr>
            <p:spPr>
              <a:xfrm>
                <a:off x="3116687" y="5293217"/>
                <a:ext cx="831761" cy="228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" name="Group 33"/>
            <p:cNvGrpSpPr/>
            <p:nvPr/>
          </p:nvGrpSpPr>
          <p:grpSpPr>
            <a:xfrm>
              <a:off x="5794708" y="2498446"/>
              <a:ext cx="831761" cy="3126346"/>
              <a:chOff x="5794708" y="2498446"/>
              <a:chExt cx="831761" cy="3126346"/>
            </a:xfrm>
            <a:grpFill/>
          </p:grpSpPr>
          <p:sp>
            <p:nvSpPr>
              <p:cNvPr id="44" name="Round Same Side Corner Rectangle 37"/>
              <p:cNvSpPr/>
              <p:nvPr/>
            </p:nvSpPr>
            <p:spPr>
              <a:xfrm>
                <a:off x="5794708" y="2498446"/>
                <a:ext cx="228600" cy="310896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 Same Side Corner Rectangle 40"/>
              <p:cNvSpPr/>
              <p:nvPr/>
            </p:nvSpPr>
            <p:spPr>
              <a:xfrm>
                <a:off x="6397869" y="2498446"/>
                <a:ext cx="228600" cy="310896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1"/>
              <p:cNvSpPr/>
              <p:nvPr/>
            </p:nvSpPr>
            <p:spPr>
              <a:xfrm>
                <a:off x="5794708" y="5396192"/>
                <a:ext cx="831761" cy="228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7" name="Group 63"/>
          <p:cNvGrpSpPr/>
          <p:nvPr/>
        </p:nvGrpSpPr>
        <p:grpSpPr>
          <a:xfrm>
            <a:off x="6404878" y="1996957"/>
            <a:ext cx="206135" cy="2143912"/>
            <a:chOff x="6911078" y="3104164"/>
            <a:chExt cx="206135" cy="2143912"/>
          </a:xfrm>
        </p:grpSpPr>
        <p:pic>
          <p:nvPicPr>
            <p:cNvPr id="58" name="Picture 6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549663" flipH="1">
              <a:off x="6907667" y="4420986"/>
              <a:ext cx="152400" cy="145578"/>
            </a:xfrm>
            <a:prstGeom prst="rect">
              <a:avLst/>
            </a:prstGeom>
          </p:spPr>
        </p:pic>
        <p:pic>
          <p:nvPicPr>
            <p:cNvPr id="59" name="Picture 6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19214" flipH="1">
              <a:off x="6958321" y="4745713"/>
              <a:ext cx="152400" cy="145578"/>
            </a:xfrm>
            <a:prstGeom prst="rect">
              <a:avLst/>
            </a:prstGeom>
          </p:spPr>
        </p:pic>
        <p:pic>
          <p:nvPicPr>
            <p:cNvPr id="60" name="Picture 6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549663" flipH="1">
              <a:off x="6914159" y="3811535"/>
              <a:ext cx="152400" cy="145578"/>
            </a:xfrm>
            <a:prstGeom prst="rect">
              <a:avLst/>
            </a:prstGeom>
          </p:spPr>
        </p:pic>
        <p:pic>
          <p:nvPicPr>
            <p:cNvPr id="61" name="Picture 6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19214" flipH="1">
              <a:off x="6964813" y="4136262"/>
              <a:ext cx="152400" cy="145578"/>
            </a:xfrm>
            <a:prstGeom prst="rect">
              <a:avLst/>
            </a:prstGeom>
          </p:spPr>
        </p:pic>
        <p:pic>
          <p:nvPicPr>
            <p:cNvPr id="62" name="Picture 6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549663" flipH="1">
              <a:off x="6910068" y="3107575"/>
              <a:ext cx="152400" cy="145578"/>
            </a:xfrm>
            <a:prstGeom prst="rect">
              <a:avLst/>
            </a:prstGeom>
          </p:spPr>
        </p:pic>
        <p:pic>
          <p:nvPicPr>
            <p:cNvPr id="63" name="Picture 6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19214" flipH="1">
              <a:off x="6960722" y="3432302"/>
              <a:ext cx="152400" cy="145578"/>
            </a:xfrm>
            <a:prstGeom prst="rect">
              <a:avLst/>
            </a:prstGeom>
          </p:spPr>
        </p:pic>
        <p:pic>
          <p:nvPicPr>
            <p:cNvPr id="64" name="Picture 7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9119530" flipH="1">
              <a:off x="6934811" y="5102498"/>
              <a:ext cx="152400" cy="145578"/>
            </a:xfrm>
            <a:prstGeom prst="rect">
              <a:avLst/>
            </a:prstGeom>
          </p:spPr>
        </p:pic>
      </p:grpSp>
      <p:sp>
        <p:nvSpPr>
          <p:cNvPr id="65" name="Left Arrow 4"/>
          <p:cNvSpPr/>
          <p:nvPr/>
        </p:nvSpPr>
        <p:spPr>
          <a:xfrm flipH="1">
            <a:off x="5837885" y="1013643"/>
            <a:ext cx="1276193" cy="287565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Flow </a:t>
            </a:r>
            <a:endParaRPr lang="en-US" sz="1000" b="1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66" name="Left Arrow 104"/>
          <p:cNvSpPr/>
          <p:nvPr/>
        </p:nvSpPr>
        <p:spPr>
          <a:xfrm rot="16200000" flipH="1">
            <a:off x="6478399" y="3113706"/>
            <a:ext cx="1276193" cy="287565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Diffusion</a:t>
            </a:r>
            <a:endParaRPr lang="en-US" sz="1000" b="1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67" name="Donut 105"/>
          <p:cNvSpPr/>
          <p:nvPr/>
        </p:nvSpPr>
        <p:spPr>
          <a:xfrm rot="18507418">
            <a:off x="6094918" y="910159"/>
            <a:ext cx="91440" cy="91440"/>
          </a:xfrm>
          <a:prstGeom prst="donu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Donut 106"/>
          <p:cNvSpPr/>
          <p:nvPr/>
        </p:nvSpPr>
        <p:spPr>
          <a:xfrm rot="18507418">
            <a:off x="6411897" y="1343078"/>
            <a:ext cx="91440" cy="91440"/>
          </a:xfrm>
          <a:prstGeom prst="donu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Donut 107"/>
          <p:cNvSpPr/>
          <p:nvPr/>
        </p:nvSpPr>
        <p:spPr>
          <a:xfrm rot="18507418">
            <a:off x="6876615" y="1536412"/>
            <a:ext cx="91440" cy="91440"/>
          </a:xfrm>
          <a:prstGeom prst="donu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Donut 109"/>
          <p:cNvSpPr/>
          <p:nvPr/>
        </p:nvSpPr>
        <p:spPr>
          <a:xfrm rot="18507418">
            <a:off x="5581379" y="962302"/>
            <a:ext cx="91440" cy="91440"/>
          </a:xfrm>
          <a:prstGeom prst="donu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" name="Donut 110"/>
          <p:cNvSpPr/>
          <p:nvPr/>
        </p:nvSpPr>
        <p:spPr>
          <a:xfrm rot="18507418">
            <a:off x="5840770" y="1285912"/>
            <a:ext cx="91440" cy="91440"/>
          </a:xfrm>
          <a:prstGeom prst="donu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Donut 111"/>
          <p:cNvSpPr/>
          <p:nvPr/>
        </p:nvSpPr>
        <p:spPr>
          <a:xfrm rot="18507418">
            <a:off x="6165139" y="1552829"/>
            <a:ext cx="91440" cy="91440"/>
          </a:xfrm>
          <a:prstGeom prst="donu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Donut 112"/>
          <p:cNvSpPr/>
          <p:nvPr/>
        </p:nvSpPr>
        <p:spPr>
          <a:xfrm rot="18507418">
            <a:off x="5573967" y="1554244"/>
            <a:ext cx="91440" cy="91440"/>
          </a:xfrm>
          <a:prstGeom prst="donu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" name="Donut 113"/>
          <p:cNvSpPr/>
          <p:nvPr/>
        </p:nvSpPr>
        <p:spPr>
          <a:xfrm rot="18507418">
            <a:off x="6769194" y="879931"/>
            <a:ext cx="91440" cy="91440"/>
          </a:xfrm>
          <a:prstGeom prst="donu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Donut 114"/>
          <p:cNvSpPr/>
          <p:nvPr/>
        </p:nvSpPr>
        <p:spPr>
          <a:xfrm rot="18507418">
            <a:off x="7136082" y="1214531"/>
            <a:ext cx="91440" cy="91440"/>
          </a:xfrm>
          <a:prstGeom prst="donu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6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5" cstate="print"/>
          <a:srcRect l="4688" t="7500" r="68359" b="62500"/>
          <a:stretch>
            <a:fillRect/>
          </a:stretch>
        </p:blipFill>
        <p:spPr bwMode="auto">
          <a:xfrm rot="15805918">
            <a:off x="6448166" y="4412161"/>
            <a:ext cx="158374" cy="216000"/>
          </a:xfrm>
          <a:prstGeom prst="rect">
            <a:avLst/>
          </a:prstGeom>
          <a:noFill/>
        </p:spPr>
      </p:pic>
      <p:pic>
        <p:nvPicPr>
          <p:cNvPr id="77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5" cstate="print"/>
          <a:srcRect l="4688" t="7500" r="68359" b="62500"/>
          <a:stretch>
            <a:fillRect/>
          </a:stretch>
        </p:blipFill>
        <p:spPr bwMode="auto">
          <a:xfrm rot="15805918">
            <a:off x="7019670" y="4412159"/>
            <a:ext cx="158374" cy="216000"/>
          </a:xfrm>
          <a:prstGeom prst="rect">
            <a:avLst/>
          </a:prstGeom>
          <a:noFill/>
        </p:spPr>
      </p:pic>
      <p:pic>
        <p:nvPicPr>
          <p:cNvPr id="78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5" cstate="print"/>
          <a:srcRect l="4688" t="7500" r="68359" b="62500"/>
          <a:stretch>
            <a:fillRect/>
          </a:stretch>
        </p:blipFill>
        <p:spPr bwMode="auto">
          <a:xfrm rot="15805918">
            <a:off x="5823608" y="4412160"/>
            <a:ext cx="158374" cy="216000"/>
          </a:xfrm>
          <a:prstGeom prst="rect">
            <a:avLst/>
          </a:prstGeom>
          <a:noFill/>
        </p:spPr>
      </p:pic>
      <p:sp>
        <p:nvSpPr>
          <p:cNvPr id="79" name="TextBox 78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/>
          <p:cNvSpPr/>
          <p:nvPr/>
        </p:nvSpPr>
        <p:spPr>
          <a:xfrm>
            <a:off x="1629228" y="1182529"/>
            <a:ext cx="492182" cy="492182"/>
          </a:xfrm>
          <a:prstGeom prst="ellipse">
            <a:avLst/>
          </a:prstGeom>
          <a:solidFill>
            <a:srgbClr val="00A27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828682" y="4784272"/>
            <a:ext cx="173365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Arrow: Notched Right 27"/>
          <p:cNvSpPr/>
          <p:nvPr/>
        </p:nvSpPr>
        <p:spPr>
          <a:xfrm>
            <a:off x="500034" y="1582008"/>
            <a:ext cx="2022996" cy="989742"/>
          </a:xfrm>
          <a:prstGeom prst="notchedRightArrow">
            <a:avLst/>
          </a:prstGeom>
          <a:solidFill>
            <a:srgbClr val="00A27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718043" y="1285676"/>
            <a:ext cx="341630" cy="29908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01</a:t>
            </a:r>
            <a:endParaRPr lang="en-US" sz="1500" b="1" dirty="0">
              <a:solidFill>
                <a:schemeClr val="bg1"/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1456" y="1905608"/>
            <a:ext cx="165906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细胞分离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54" name="矩形 53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57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Oval 98"/>
          <p:cNvSpPr/>
          <p:nvPr/>
        </p:nvSpPr>
        <p:spPr>
          <a:xfrm>
            <a:off x="3485028" y="1182529"/>
            <a:ext cx="492182" cy="492182"/>
          </a:xfrm>
          <a:prstGeom prst="ellipse">
            <a:avLst/>
          </a:prstGeom>
          <a:solidFill>
            <a:srgbClr val="007E6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49" name="Arrow: Notched Right 27"/>
          <p:cNvSpPr/>
          <p:nvPr/>
        </p:nvSpPr>
        <p:spPr>
          <a:xfrm>
            <a:off x="2357422" y="1582008"/>
            <a:ext cx="2022996" cy="989742"/>
          </a:xfrm>
          <a:prstGeom prst="notchedRightArrow">
            <a:avLst/>
          </a:prstGeom>
          <a:solidFill>
            <a:srgbClr val="007E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570092" y="1285676"/>
            <a:ext cx="334066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02</a:t>
            </a:r>
            <a:endParaRPr lang="en-US" sz="1500" b="1" dirty="0" smtClean="0">
              <a:solidFill>
                <a:schemeClr val="bg1"/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78844" y="1905608"/>
            <a:ext cx="165906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细胞导入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62" name="Oval 98"/>
          <p:cNvSpPr/>
          <p:nvPr/>
        </p:nvSpPr>
        <p:spPr>
          <a:xfrm>
            <a:off x="5344004" y="1182529"/>
            <a:ext cx="492182" cy="492182"/>
          </a:xfrm>
          <a:prstGeom prst="ellipse">
            <a:avLst/>
          </a:prstGeom>
          <a:solidFill>
            <a:srgbClr val="00A27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3" name="Arrow: Notched Right 27"/>
          <p:cNvSpPr/>
          <p:nvPr/>
        </p:nvSpPr>
        <p:spPr>
          <a:xfrm>
            <a:off x="4214810" y="1582008"/>
            <a:ext cx="2022996" cy="989742"/>
          </a:xfrm>
          <a:prstGeom prst="notchedRightArrow">
            <a:avLst/>
          </a:prstGeom>
          <a:solidFill>
            <a:srgbClr val="00A27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437002" y="1285676"/>
            <a:ext cx="334066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03</a:t>
            </a:r>
            <a:endParaRPr lang="en-US" sz="1500" b="1" dirty="0" smtClean="0">
              <a:solidFill>
                <a:schemeClr val="bg1"/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336232" y="1905608"/>
            <a:ext cx="165906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验证实验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66" name="Oval 98"/>
          <p:cNvSpPr/>
          <p:nvPr/>
        </p:nvSpPr>
        <p:spPr>
          <a:xfrm>
            <a:off x="7201392" y="1182529"/>
            <a:ext cx="492182" cy="492182"/>
          </a:xfrm>
          <a:prstGeom prst="ellipse">
            <a:avLst/>
          </a:prstGeom>
          <a:solidFill>
            <a:srgbClr val="007E6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7" name="Arrow: Notched Right 27"/>
          <p:cNvSpPr/>
          <p:nvPr/>
        </p:nvSpPr>
        <p:spPr>
          <a:xfrm>
            <a:off x="6072198" y="1582008"/>
            <a:ext cx="2022996" cy="989742"/>
          </a:xfrm>
          <a:prstGeom prst="notchedRightArrow">
            <a:avLst/>
          </a:prstGeom>
          <a:solidFill>
            <a:srgbClr val="007E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7294390" y="1285676"/>
            <a:ext cx="334066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04</a:t>
            </a:r>
            <a:endParaRPr lang="en-US" sz="1500" b="1" dirty="0" smtClean="0">
              <a:solidFill>
                <a:schemeClr val="bg1"/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193620" y="1905608"/>
            <a:ext cx="165906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导出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00696" y="1285676"/>
            <a:ext cx="334066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</a:rPr>
              <a:t>05</a:t>
            </a:r>
            <a:endParaRPr lang="en-US" sz="15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E:\义翘工作文件\设计\0802 8月11日讲座课件修图\配图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286131"/>
            <a:ext cx="7994841" cy="1071570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285720" y="2810765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Immunization and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ASC Enrichment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46600" y="2810765"/>
            <a:ext cx="10278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Nanopen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Load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70493" y="3118838"/>
            <a:ext cx="4026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OEP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25568" y="3120218"/>
            <a:ext cx="5966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Gravity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041439" y="2810765"/>
            <a:ext cx="125793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In-Channel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Fluorescent”Bloom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”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Assay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715008" y="2810765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OEP </a:t>
            </a:r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Nanopen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Export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15206" y="2810765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VH/VL recovery, cloning, 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expression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57422" y="4357700"/>
            <a:ext cx="10342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30-60 minutes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000496" y="4357700"/>
            <a:ext cx="10342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30-60 minutes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643570" y="4357700"/>
            <a:ext cx="1112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3-4 minutes per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Nanopen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14282" y="2714626"/>
            <a:ext cx="8715436" cy="2071702"/>
          </a:xfrm>
          <a:prstGeom prst="rect">
            <a:avLst/>
          </a:prstGeom>
          <a:noFill/>
          <a:ln w="12700">
            <a:solidFill>
              <a:srgbClr val="00A27B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626809" y="3896606"/>
            <a:ext cx="48442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Import</a:t>
            </a:r>
            <a:endParaRPr lang="zh-CN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78153" y="3880373"/>
            <a:ext cx="4587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Export</a:t>
            </a:r>
            <a:endParaRPr lang="zh-CN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Notched Right 27"/>
          <p:cNvSpPr/>
          <p:nvPr/>
        </p:nvSpPr>
        <p:spPr>
          <a:xfrm>
            <a:off x="553387" y="758395"/>
            <a:ext cx="2043113" cy="1100138"/>
          </a:xfrm>
          <a:prstGeom prst="notchedRightArrow">
            <a:avLst/>
          </a:prstGeom>
          <a:solidFill>
            <a:srgbClr val="007E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7" name="Arrow: Notched Right 28"/>
          <p:cNvSpPr/>
          <p:nvPr/>
        </p:nvSpPr>
        <p:spPr>
          <a:xfrm>
            <a:off x="2452482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8" name="Arrow: Notched Right 29"/>
          <p:cNvSpPr/>
          <p:nvPr/>
        </p:nvSpPr>
        <p:spPr>
          <a:xfrm>
            <a:off x="4351576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9" name="Arrow: Notched Right 30"/>
          <p:cNvSpPr/>
          <p:nvPr/>
        </p:nvSpPr>
        <p:spPr>
          <a:xfrm>
            <a:off x="6255895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6583" y="1167472"/>
            <a:ext cx="147949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细胞分离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5678" y="1167472"/>
            <a:ext cx="147949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细胞导入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7320" y="1157801"/>
            <a:ext cx="147949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验证实验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26415" y="1158463"/>
            <a:ext cx="147949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导出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" name="矩形 1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2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2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2071684"/>
            <a:ext cx="2278497" cy="23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2071684"/>
            <a:ext cx="2278497" cy="23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E:\义翘工作文件\设计\0802 8月11日讲座课件修图\配图\1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9131" y="2349835"/>
            <a:ext cx="3197598" cy="1690684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785786" y="3214692"/>
            <a:ext cx="646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Poppins" panose="02000000000000000000" pitchFamily="2" charset="0"/>
              </a:rPr>
              <a:t>样本细胞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36034" y="2918118"/>
            <a:ext cx="4154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Poppins" panose="02000000000000000000" pitchFamily="2" charset="0"/>
              </a:rPr>
              <a:t>孵育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42976" y="401674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Poppins" panose="02000000000000000000" pitchFamily="2" charset="0"/>
              </a:rPr>
              <a:t>抗体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28728" y="4016743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Poppins" panose="02000000000000000000" pitchFamily="2" charset="0"/>
              </a:rPr>
              <a:t>磁性微粒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28794" y="4016743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Poppins" panose="02000000000000000000" pitchFamily="2" charset="0"/>
              </a:rPr>
              <a:t>目的细胞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23267" y="4016743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Poppins" panose="02000000000000000000" pitchFamily="2" charset="0"/>
              </a:rPr>
              <a:t>免疫磁性捕获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71155" y="2214560"/>
            <a:ext cx="3780000" cy="2160000"/>
          </a:xfrm>
          <a:prstGeom prst="rect">
            <a:avLst/>
          </a:prstGeom>
          <a:noFill/>
          <a:ln w="12700">
            <a:solidFill>
              <a:srgbClr val="00A27B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Notched Right 27"/>
          <p:cNvSpPr/>
          <p:nvPr/>
        </p:nvSpPr>
        <p:spPr>
          <a:xfrm>
            <a:off x="553387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7" name="Arrow: Notched Right 28"/>
          <p:cNvSpPr/>
          <p:nvPr/>
        </p:nvSpPr>
        <p:spPr>
          <a:xfrm>
            <a:off x="2452482" y="758395"/>
            <a:ext cx="2043113" cy="1100138"/>
          </a:xfrm>
          <a:prstGeom prst="notchedRightArrow">
            <a:avLst/>
          </a:prstGeom>
          <a:solidFill>
            <a:srgbClr val="007E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8" name="Arrow: Notched Right 29"/>
          <p:cNvSpPr/>
          <p:nvPr/>
        </p:nvSpPr>
        <p:spPr>
          <a:xfrm>
            <a:off x="4351576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9" name="Arrow: Notched Right 30"/>
          <p:cNvSpPr/>
          <p:nvPr/>
        </p:nvSpPr>
        <p:spPr>
          <a:xfrm>
            <a:off x="6255895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6583" y="1167472"/>
            <a:ext cx="147949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细胞分离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5678" y="1167472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细胞导入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7320" y="1157801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验证实验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26415" y="1158463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导出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" name="矩形 1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2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r="30554"/>
          <a:stretch>
            <a:fillRect/>
          </a:stretch>
        </p:blipFill>
        <p:spPr bwMode="auto">
          <a:xfrm>
            <a:off x="714348" y="2357435"/>
            <a:ext cx="3643338" cy="2437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27" name="导入-1.mp4">
            <a:hlinkClick r:id="" action="ppaction://media"/>
          </p:cNvPr>
          <p:cNvPicPr>
            <a:picLocks noRot="1"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43438" y="2357435"/>
            <a:ext cx="3500462" cy="2428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Notched Right 27"/>
          <p:cNvSpPr/>
          <p:nvPr/>
        </p:nvSpPr>
        <p:spPr>
          <a:xfrm>
            <a:off x="553387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7" name="Arrow: Notched Right 28"/>
          <p:cNvSpPr/>
          <p:nvPr/>
        </p:nvSpPr>
        <p:spPr>
          <a:xfrm>
            <a:off x="2452482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8" name="Arrow: Notched Right 29"/>
          <p:cNvSpPr/>
          <p:nvPr/>
        </p:nvSpPr>
        <p:spPr>
          <a:xfrm>
            <a:off x="4351576" y="758395"/>
            <a:ext cx="2043113" cy="1100138"/>
          </a:xfrm>
          <a:prstGeom prst="notchedRightArrow">
            <a:avLst/>
          </a:prstGeom>
          <a:solidFill>
            <a:srgbClr val="007E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9" name="Arrow: Notched Right 30"/>
          <p:cNvSpPr/>
          <p:nvPr/>
        </p:nvSpPr>
        <p:spPr>
          <a:xfrm>
            <a:off x="6255895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6583" y="1167472"/>
            <a:ext cx="147949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细胞分离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5678" y="1167472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细胞导入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7320" y="1157801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验证实验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26415" y="1158463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导出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" name="矩形 1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2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Group 4"/>
          <p:cNvGrpSpPr/>
          <p:nvPr/>
        </p:nvGrpSpPr>
        <p:grpSpPr>
          <a:xfrm>
            <a:off x="857224" y="2943234"/>
            <a:ext cx="1636272" cy="2117322"/>
            <a:chOff x="5794708" y="2498313"/>
            <a:chExt cx="2042119" cy="3126479"/>
          </a:xfrm>
        </p:grpSpPr>
        <p:grpSp>
          <p:nvGrpSpPr>
            <p:cNvPr id="36" name="Group 29"/>
            <p:cNvGrpSpPr/>
            <p:nvPr/>
          </p:nvGrpSpPr>
          <p:grpSpPr>
            <a:xfrm>
              <a:off x="6395026" y="2498313"/>
              <a:ext cx="831761" cy="3126346"/>
              <a:chOff x="3116687" y="2395471"/>
              <a:chExt cx="831761" cy="3126346"/>
            </a:xfrm>
          </p:grpSpPr>
          <p:sp>
            <p:nvSpPr>
              <p:cNvPr id="54" name="Round Same Side Corner Rectangle 63"/>
              <p:cNvSpPr/>
              <p:nvPr/>
            </p:nvSpPr>
            <p:spPr>
              <a:xfrm>
                <a:off x="3116687" y="2395471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ound Same Side Corner Rectangle 64"/>
              <p:cNvSpPr/>
              <p:nvPr/>
            </p:nvSpPr>
            <p:spPr>
              <a:xfrm>
                <a:off x="3719848" y="2395471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65"/>
              <p:cNvSpPr/>
              <p:nvPr/>
            </p:nvSpPr>
            <p:spPr>
              <a:xfrm>
                <a:off x="3116687" y="5293217"/>
                <a:ext cx="831761" cy="2286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40"/>
            <p:cNvGrpSpPr/>
            <p:nvPr/>
          </p:nvGrpSpPr>
          <p:grpSpPr>
            <a:xfrm>
              <a:off x="7005066" y="2498313"/>
              <a:ext cx="831761" cy="3126346"/>
              <a:chOff x="3116687" y="2395471"/>
              <a:chExt cx="831761" cy="3126346"/>
            </a:xfrm>
          </p:grpSpPr>
          <p:sp>
            <p:nvSpPr>
              <p:cNvPr id="47" name="Round Same Side Corner Rectangle 44"/>
              <p:cNvSpPr/>
              <p:nvPr/>
            </p:nvSpPr>
            <p:spPr>
              <a:xfrm>
                <a:off x="3116687" y="2395471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ound Same Side Corner Rectangle 45"/>
              <p:cNvSpPr/>
              <p:nvPr/>
            </p:nvSpPr>
            <p:spPr>
              <a:xfrm>
                <a:off x="3719848" y="2395471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6"/>
              <p:cNvSpPr/>
              <p:nvPr/>
            </p:nvSpPr>
            <p:spPr>
              <a:xfrm>
                <a:off x="3116687" y="5293217"/>
                <a:ext cx="831761" cy="2286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" name="Group 2"/>
            <p:cNvGrpSpPr/>
            <p:nvPr/>
          </p:nvGrpSpPr>
          <p:grpSpPr>
            <a:xfrm>
              <a:off x="5794708" y="2498446"/>
              <a:ext cx="831761" cy="3126346"/>
              <a:chOff x="5794708" y="2498446"/>
              <a:chExt cx="831761" cy="3126346"/>
            </a:xfrm>
          </p:grpSpPr>
          <p:sp>
            <p:nvSpPr>
              <p:cNvPr id="44" name="Round Same Side Corner Rectangle 66"/>
              <p:cNvSpPr/>
              <p:nvPr/>
            </p:nvSpPr>
            <p:spPr>
              <a:xfrm>
                <a:off x="5794708" y="2498446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 Same Side Corner Rectangle 67"/>
              <p:cNvSpPr/>
              <p:nvPr/>
            </p:nvSpPr>
            <p:spPr>
              <a:xfrm>
                <a:off x="6359410" y="2511725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68"/>
              <p:cNvSpPr/>
              <p:nvPr/>
            </p:nvSpPr>
            <p:spPr>
              <a:xfrm>
                <a:off x="5794708" y="5396192"/>
                <a:ext cx="831761" cy="2286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28" name="组合 227"/>
          <p:cNvGrpSpPr/>
          <p:nvPr/>
        </p:nvGrpSpPr>
        <p:grpSpPr>
          <a:xfrm>
            <a:off x="823829" y="2099451"/>
            <a:ext cx="1890175" cy="867240"/>
            <a:chOff x="823829" y="2137551"/>
            <a:chExt cx="1890175" cy="867240"/>
          </a:xfrm>
        </p:grpSpPr>
        <p:sp>
          <p:nvSpPr>
            <p:cNvPr id="60" name="Donut 78"/>
            <p:cNvSpPr/>
            <p:nvPr/>
          </p:nvSpPr>
          <p:spPr>
            <a:xfrm rot="18507418">
              <a:off x="1861754" y="21590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Donut 79"/>
            <p:cNvSpPr/>
            <p:nvPr/>
          </p:nvSpPr>
          <p:spPr>
            <a:xfrm rot="18507418">
              <a:off x="2014424" y="231247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Donut 80"/>
            <p:cNvSpPr/>
            <p:nvPr/>
          </p:nvSpPr>
          <p:spPr>
            <a:xfrm rot="18507418">
              <a:off x="2166554" y="24638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Donut 81"/>
            <p:cNvSpPr/>
            <p:nvPr/>
          </p:nvSpPr>
          <p:spPr>
            <a:xfrm rot="18507418">
              <a:off x="2306829" y="2616221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Donut 82"/>
            <p:cNvSpPr/>
            <p:nvPr/>
          </p:nvSpPr>
          <p:spPr>
            <a:xfrm rot="18507418">
              <a:off x="2471354" y="27686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Donut 88"/>
            <p:cNvSpPr/>
            <p:nvPr/>
          </p:nvSpPr>
          <p:spPr>
            <a:xfrm rot="18507418">
              <a:off x="1564851" y="21590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Donut 89"/>
            <p:cNvSpPr/>
            <p:nvPr/>
          </p:nvSpPr>
          <p:spPr>
            <a:xfrm rot="18507418">
              <a:off x="1723346" y="231247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Donut 90"/>
            <p:cNvSpPr/>
            <p:nvPr/>
          </p:nvSpPr>
          <p:spPr>
            <a:xfrm rot="18507418">
              <a:off x="1869651" y="24638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Donut 91"/>
            <p:cNvSpPr/>
            <p:nvPr/>
          </p:nvSpPr>
          <p:spPr>
            <a:xfrm rot="18507418">
              <a:off x="2022322" y="260431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Donut 92"/>
            <p:cNvSpPr/>
            <p:nvPr/>
          </p:nvSpPr>
          <p:spPr>
            <a:xfrm rot="18507418">
              <a:off x="2174451" y="27686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Donut 93"/>
            <p:cNvSpPr/>
            <p:nvPr/>
          </p:nvSpPr>
          <p:spPr>
            <a:xfrm rot="18507418">
              <a:off x="2314726" y="29210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Donut 99"/>
            <p:cNvSpPr/>
            <p:nvPr/>
          </p:nvSpPr>
          <p:spPr>
            <a:xfrm rot="18507418">
              <a:off x="1252153" y="21709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Donut 100"/>
            <p:cNvSpPr/>
            <p:nvPr/>
          </p:nvSpPr>
          <p:spPr>
            <a:xfrm rot="18507418">
              <a:off x="1403829" y="2319716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Donut 101"/>
            <p:cNvSpPr/>
            <p:nvPr/>
          </p:nvSpPr>
          <p:spPr>
            <a:xfrm rot="18507418">
              <a:off x="1556953" y="24757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Donut 102"/>
            <p:cNvSpPr/>
            <p:nvPr/>
          </p:nvSpPr>
          <p:spPr>
            <a:xfrm rot="18507418">
              <a:off x="1715448" y="262917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Donut 103"/>
            <p:cNvSpPr/>
            <p:nvPr/>
          </p:nvSpPr>
          <p:spPr>
            <a:xfrm rot="18507418">
              <a:off x="1861753" y="27805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Donut 107"/>
            <p:cNvSpPr/>
            <p:nvPr/>
          </p:nvSpPr>
          <p:spPr>
            <a:xfrm rot="18507418">
              <a:off x="956058" y="214663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Donut 108"/>
            <p:cNvSpPr/>
            <p:nvPr/>
          </p:nvSpPr>
          <p:spPr>
            <a:xfrm rot="18507418">
              <a:off x="1106722" y="230675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Donut 109"/>
            <p:cNvSpPr/>
            <p:nvPr/>
          </p:nvSpPr>
          <p:spPr>
            <a:xfrm rot="18507418">
              <a:off x="1260050" y="24757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Donut 110"/>
            <p:cNvSpPr/>
            <p:nvPr/>
          </p:nvSpPr>
          <p:spPr>
            <a:xfrm rot="18507418">
              <a:off x="1411727" y="2611560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Donut 111"/>
            <p:cNvSpPr/>
            <p:nvPr/>
          </p:nvSpPr>
          <p:spPr>
            <a:xfrm rot="18507418">
              <a:off x="1564850" y="27805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Donut 112"/>
            <p:cNvSpPr/>
            <p:nvPr/>
          </p:nvSpPr>
          <p:spPr>
            <a:xfrm rot="18507418">
              <a:off x="1723346" y="29210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Donut 117"/>
            <p:cNvSpPr/>
            <p:nvPr/>
          </p:nvSpPr>
          <p:spPr>
            <a:xfrm rot="18507418">
              <a:off x="814743" y="230093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Donut 118"/>
            <p:cNvSpPr/>
            <p:nvPr/>
          </p:nvSpPr>
          <p:spPr>
            <a:xfrm rot="18507418">
              <a:off x="965450" y="24710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Donut 119"/>
            <p:cNvSpPr/>
            <p:nvPr/>
          </p:nvSpPr>
          <p:spPr>
            <a:xfrm rot="18507418">
              <a:off x="1124276" y="263059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Donut 120"/>
            <p:cNvSpPr/>
            <p:nvPr/>
          </p:nvSpPr>
          <p:spPr>
            <a:xfrm rot="18507418">
              <a:off x="1277605" y="2786606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Donut 127"/>
            <p:cNvSpPr/>
            <p:nvPr/>
          </p:nvSpPr>
          <p:spPr>
            <a:xfrm rot="18507418">
              <a:off x="822640" y="260573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Donut 128"/>
            <p:cNvSpPr/>
            <p:nvPr/>
          </p:nvSpPr>
          <p:spPr>
            <a:xfrm rot="18507418">
              <a:off x="974632" y="277574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Donut 129"/>
            <p:cNvSpPr/>
            <p:nvPr/>
          </p:nvSpPr>
          <p:spPr>
            <a:xfrm rot="18507418">
              <a:off x="1132174" y="292243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Donut 167"/>
            <p:cNvSpPr/>
            <p:nvPr/>
          </p:nvSpPr>
          <p:spPr>
            <a:xfrm rot="18507418">
              <a:off x="2471354" y="21576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4" name="Donut 168"/>
            <p:cNvSpPr/>
            <p:nvPr/>
          </p:nvSpPr>
          <p:spPr>
            <a:xfrm rot="18507418">
              <a:off x="2623754" y="23100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Donut 175"/>
            <p:cNvSpPr/>
            <p:nvPr/>
          </p:nvSpPr>
          <p:spPr>
            <a:xfrm rot="18507418">
              <a:off x="2174451" y="21576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9" name="Donut 176"/>
            <p:cNvSpPr/>
            <p:nvPr/>
          </p:nvSpPr>
          <p:spPr>
            <a:xfrm rot="18507418">
              <a:off x="2314726" y="23100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0" name="Donut 177"/>
            <p:cNvSpPr/>
            <p:nvPr/>
          </p:nvSpPr>
          <p:spPr>
            <a:xfrm rot="18507418">
              <a:off x="2479251" y="24624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1" name="Donut 178"/>
            <p:cNvSpPr/>
            <p:nvPr/>
          </p:nvSpPr>
          <p:spPr>
            <a:xfrm rot="18507418">
              <a:off x="2631651" y="26148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12" name="Rectangle 3"/>
          <p:cNvSpPr/>
          <p:nvPr/>
        </p:nvSpPr>
        <p:spPr>
          <a:xfrm>
            <a:off x="1674941" y="2521578"/>
            <a:ext cx="163230" cy="190181"/>
          </a:xfrm>
          <a:prstGeom prst="rect">
            <a:avLst/>
          </a:prstGeom>
          <a:noFill/>
          <a:ln w="9525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3" name="Group 5"/>
          <p:cNvGrpSpPr/>
          <p:nvPr/>
        </p:nvGrpSpPr>
        <p:grpSpPr>
          <a:xfrm>
            <a:off x="1656713" y="3205173"/>
            <a:ext cx="129205" cy="1176128"/>
            <a:chOff x="6911078" y="3104164"/>
            <a:chExt cx="206135" cy="2143912"/>
          </a:xfrm>
        </p:grpSpPr>
        <p:pic>
          <p:nvPicPr>
            <p:cNvPr id="124" name="Picture 1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549663" flipH="1">
              <a:off x="6907667" y="4420986"/>
              <a:ext cx="152400" cy="145578"/>
            </a:xfrm>
            <a:prstGeom prst="rect">
              <a:avLst/>
            </a:prstGeom>
          </p:spPr>
        </p:pic>
        <p:pic>
          <p:nvPicPr>
            <p:cNvPr id="125" name="Picture 1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19214" flipH="1">
              <a:off x="6958321" y="4745713"/>
              <a:ext cx="152400" cy="145578"/>
            </a:xfrm>
            <a:prstGeom prst="rect">
              <a:avLst/>
            </a:prstGeom>
          </p:spPr>
        </p:pic>
        <p:pic>
          <p:nvPicPr>
            <p:cNvPr id="126" name="Picture 13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549663" flipH="1">
              <a:off x="6914159" y="3811535"/>
              <a:ext cx="152400" cy="145578"/>
            </a:xfrm>
            <a:prstGeom prst="rect">
              <a:avLst/>
            </a:prstGeom>
          </p:spPr>
        </p:pic>
        <p:pic>
          <p:nvPicPr>
            <p:cNvPr id="127" name="Picture 1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19214" flipH="1">
              <a:off x="6964813" y="4136262"/>
              <a:ext cx="152400" cy="145578"/>
            </a:xfrm>
            <a:prstGeom prst="rect">
              <a:avLst/>
            </a:prstGeom>
          </p:spPr>
        </p:pic>
        <p:pic>
          <p:nvPicPr>
            <p:cNvPr id="128" name="Picture 1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549663" flipH="1">
              <a:off x="6910068" y="3107575"/>
              <a:ext cx="152400" cy="145578"/>
            </a:xfrm>
            <a:prstGeom prst="rect">
              <a:avLst/>
            </a:prstGeom>
          </p:spPr>
        </p:pic>
        <p:pic>
          <p:nvPicPr>
            <p:cNvPr id="129" name="Picture 13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19214" flipH="1">
              <a:off x="6960722" y="3432302"/>
              <a:ext cx="152400" cy="145578"/>
            </a:xfrm>
            <a:prstGeom prst="rect">
              <a:avLst/>
            </a:prstGeom>
          </p:spPr>
        </p:pic>
        <p:pic>
          <p:nvPicPr>
            <p:cNvPr id="130" name="Picture 1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9119530" flipH="1">
              <a:off x="6934811" y="5102498"/>
              <a:ext cx="152400" cy="145578"/>
            </a:xfrm>
            <a:prstGeom prst="rect">
              <a:avLst/>
            </a:prstGeom>
          </p:spPr>
        </p:pic>
      </p:grpSp>
      <p:pic>
        <p:nvPicPr>
          <p:cNvPr id="131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5" cstate="print"/>
          <a:srcRect l="4688" t="7500" r="68359" b="62500"/>
          <a:stretch>
            <a:fillRect/>
          </a:stretch>
        </p:blipFill>
        <p:spPr bwMode="auto">
          <a:xfrm rot="15805918">
            <a:off x="1608766" y="4659812"/>
            <a:ext cx="158374" cy="216000"/>
          </a:xfrm>
          <a:prstGeom prst="rect">
            <a:avLst/>
          </a:prstGeom>
          <a:noFill/>
        </p:spPr>
      </p:pic>
      <p:pic>
        <p:nvPicPr>
          <p:cNvPr id="132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5" cstate="print"/>
          <a:srcRect l="4688" t="7500" r="68359" b="62500"/>
          <a:stretch>
            <a:fillRect/>
          </a:stretch>
        </p:blipFill>
        <p:spPr bwMode="auto">
          <a:xfrm rot="15805918">
            <a:off x="2108832" y="4659810"/>
            <a:ext cx="158374" cy="216000"/>
          </a:xfrm>
          <a:prstGeom prst="rect">
            <a:avLst/>
          </a:prstGeom>
          <a:noFill/>
        </p:spPr>
      </p:pic>
      <p:pic>
        <p:nvPicPr>
          <p:cNvPr id="133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5" cstate="print"/>
          <a:srcRect l="4688" t="7500" r="68359" b="62500"/>
          <a:stretch>
            <a:fillRect/>
          </a:stretch>
        </p:blipFill>
        <p:spPr bwMode="auto">
          <a:xfrm rot="15805918">
            <a:off x="1108700" y="4659811"/>
            <a:ext cx="158374" cy="216000"/>
          </a:xfrm>
          <a:prstGeom prst="rect">
            <a:avLst/>
          </a:prstGeom>
          <a:noFill/>
        </p:spPr>
      </p:pic>
      <p:grpSp>
        <p:nvGrpSpPr>
          <p:cNvPr id="227" name="组合 226"/>
          <p:cNvGrpSpPr/>
          <p:nvPr/>
        </p:nvGrpSpPr>
        <p:grpSpPr>
          <a:xfrm>
            <a:off x="828649" y="2105022"/>
            <a:ext cx="1890175" cy="867240"/>
            <a:chOff x="5947484" y="2289951"/>
            <a:chExt cx="1890175" cy="867240"/>
          </a:xfrm>
        </p:grpSpPr>
        <p:sp>
          <p:nvSpPr>
            <p:cNvPr id="186" name="Donut 78"/>
            <p:cNvSpPr/>
            <p:nvPr/>
          </p:nvSpPr>
          <p:spPr>
            <a:xfrm rot="18507418">
              <a:off x="6985409" y="23114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7" name="Donut 79"/>
            <p:cNvSpPr/>
            <p:nvPr/>
          </p:nvSpPr>
          <p:spPr>
            <a:xfrm rot="18507418">
              <a:off x="7138079" y="246487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8" name="Donut 80"/>
            <p:cNvSpPr/>
            <p:nvPr/>
          </p:nvSpPr>
          <p:spPr>
            <a:xfrm rot="18507418">
              <a:off x="7290209" y="26162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9" name="Donut 81"/>
            <p:cNvSpPr/>
            <p:nvPr/>
          </p:nvSpPr>
          <p:spPr>
            <a:xfrm rot="18507418">
              <a:off x="7430484" y="2768621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0" name="Donut 82"/>
            <p:cNvSpPr/>
            <p:nvPr/>
          </p:nvSpPr>
          <p:spPr>
            <a:xfrm rot="18507418">
              <a:off x="7595009" y="29210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1" name="Donut 88"/>
            <p:cNvSpPr/>
            <p:nvPr/>
          </p:nvSpPr>
          <p:spPr>
            <a:xfrm rot="18507418">
              <a:off x="6688506" y="23114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2" name="Donut 89"/>
            <p:cNvSpPr/>
            <p:nvPr/>
          </p:nvSpPr>
          <p:spPr>
            <a:xfrm rot="18507418">
              <a:off x="6847001" y="246487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3" name="Donut 90"/>
            <p:cNvSpPr/>
            <p:nvPr/>
          </p:nvSpPr>
          <p:spPr>
            <a:xfrm rot="18507418">
              <a:off x="6993306" y="26162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4" name="Donut 91"/>
            <p:cNvSpPr/>
            <p:nvPr/>
          </p:nvSpPr>
          <p:spPr>
            <a:xfrm rot="18507418">
              <a:off x="7145977" y="275671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5" name="Donut 92"/>
            <p:cNvSpPr/>
            <p:nvPr/>
          </p:nvSpPr>
          <p:spPr>
            <a:xfrm rot="18507418">
              <a:off x="7298106" y="29210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6" name="Donut 93"/>
            <p:cNvSpPr/>
            <p:nvPr/>
          </p:nvSpPr>
          <p:spPr>
            <a:xfrm rot="18507418">
              <a:off x="7438381" y="30734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7" name="Donut 99"/>
            <p:cNvSpPr/>
            <p:nvPr/>
          </p:nvSpPr>
          <p:spPr>
            <a:xfrm rot="18507418">
              <a:off x="6375808" y="23233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8" name="Donut 100"/>
            <p:cNvSpPr/>
            <p:nvPr/>
          </p:nvSpPr>
          <p:spPr>
            <a:xfrm rot="18507418">
              <a:off x="6527484" y="2472116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9" name="Donut 101"/>
            <p:cNvSpPr/>
            <p:nvPr/>
          </p:nvSpPr>
          <p:spPr>
            <a:xfrm rot="18507418">
              <a:off x="6680608" y="26281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0" name="Donut 102"/>
            <p:cNvSpPr/>
            <p:nvPr/>
          </p:nvSpPr>
          <p:spPr>
            <a:xfrm rot="18507418">
              <a:off x="6839103" y="278157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1" name="Donut 103"/>
            <p:cNvSpPr/>
            <p:nvPr/>
          </p:nvSpPr>
          <p:spPr>
            <a:xfrm rot="18507418">
              <a:off x="6985408" y="29329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2" name="Donut 107"/>
            <p:cNvSpPr/>
            <p:nvPr/>
          </p:nvSpPr>
          <p:spPr>
            <a:xfrm rot="18507418">
              <a:off x="6079713" y="229903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3" name="Donut 108"/>
            <p:cNvSpPr/>
            <p:nvPr/>
          </p:nvSpPr>
          <p:spPr>
            <a:xfrm rot="18507418">
              <a:off x="6230377" y="245915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4" name="Donut 109"/>
            <p:cNvSpPr/>
            <p:nvPr/>
          </p:nvSpPr>
          <p:spPr>
            <a:xfrm rot="18507418">
              <a:off x="6383705" y="26281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5" name="Donut 110"/>
            <p:cNvSpPr/>
            <p:nvPr/>
          </p:nvSpPr>
          <p:spPr>
            <a:xfrm rot="18507418">
              <a:off x="6535382" y="2763960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6" name="Donut 111"/>
            <p:cNvSpPr/>
            <p:nvPr/>
          </p:nvSpPr>
          <p:spPr>
            <a:xfrm rot="18507418">
              <a:off x="6688505" y="29329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7" name="Donut 112"/>
            <p:cNvSpPr/>
            <p:nvPr/>
          </p:nvSpPr>
          <p:spPr>
            <a:xfrm rot="18507418">
              <a:off x="6847001" y="30734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8" name="Donut 117"/>
            <p:cNvSpPr/>
            <p:nvPr/>
          </p:nvSpPr>
          <p:spPr>
            <a:xfrm rot="18507418">
              <a:off x="5938398" y="245333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9" name="Donut 118"/>
            <p:cNvSpPr/>
            <p:nvPr/>
          </p:nvSpPr>
          <p:spPr>
            <a:xfrm rot="18507418">
              <a:off x="6089105" y="26234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0" name="Donut 119"/>
            <p:cNvSpPr/>
            <p:nvPr/>
          </p:nvSpPr>
          <p:spPr>
            <a:xfrm rot="18507418">
              <a:off x="6247931" y="278299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1" name="Donut 120"/>
            <p:cNvSpPr/>
            <p:nvPr/>
          </p:nvSpPr>
          <p:spPr>
            <a:xfrm rot="18507418">
              <a:off x="6401260" y="2939006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2" name="Donut 127"/>
            <p:cNvSpPr/>
            <p:nvPr/>
          </p:nvSpPr>
          <p:spPr>
            <a:xfrm rot="18507418">
              <a:off x="5946295" y="275813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3" name="Donut 128"/>
            <p:cNvSpPr/>
            <p:nvPr/>
          </p:nvSpPr>
          <p:spPr>
            <a:xfrm rot="18507418">
              <a:off x="6098287" y="292814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4" name="Donut 129"/>
            <p:cNvSpPr/>
            <p:nvPr/>
          </p:nvSpPr>
          <p:spPr>
            <a:xfrm rot="18507418">
              <a:off x="6255829" y="307483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5" name="Donut 167"/>
            <p:cNvSpPr/>
            <p:nvPr/>
          </p:nvSpPr>
          <p:spPr>
            <a:xfrm rot="18507418">
              <a:off x="7595009" y="23100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6" name="Donut 168"/>
            <p:cNvSpPr/>
            <p:nvPr/>
          </p:nvSpPr>
          <p:spPr>
            <a:xfrm rot="18507418">
              <a:off x="7747409" y="24624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7" name="Donut 175"/>
            <p:cNvSpPr/>
            <p:nvPr/>
          </p:nvSpPr>
          <p:spPr>
            <a:xfrm rot="18507418">
              <a:off x="7298106" y="23100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8" name="Donut 176"/>
            <p:cNvSpPr/>
            <p:nvPr/>
          </p:nvSpPr>
          <p:spPr>
            <a:xfrm rot="18507418">
              <a:off x="7438381" y="24624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9" name="Donut 177"/>
            <p:cNvSpPr/>
            <p:nvPr/>
          </p:nvSpPr>
          <p:spPr>
            <a:xfrm rot="18507418">
              <a:off x="7602906" y="26148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0" name="Donut 178"/>
            <p:cNvSpPr/>
            <p:nvPr/>
          </p:nvSpPr>
          <p:spPr>
            <a:xfrm rot="18507418">
              <a:off x="7755306" y="27672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29" name="矩形 228"/>
          <p:cNvSpPr/>
          <p:nvPr/>
        </p:nvSpPr>
        <p:spPr>
          <a:xfrm>
            <a:off x="571472" y="1962146"/>
            <a:ext cx="2214578" cy="3143254"/>
          </a:xfrm>
          <a:prstGeom prst="rect">
            <a:avLst/>
          </a:prstGeom>
          <a:noFill/>
          <a:ln w="19050"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4" name="组合 183"/>
          <p:cNvGrpSpPr/>
          <p:nvPr/>
        </p:nvGrpSpPr>
        <p:grpSpPr>
          <a:xfrm>
            <a:off x="3752843" y="2405061"/>
            <a:ext cx="1509325" cy="2071702"/>
            <a:chOff x="6215074" y="2571750"/>
            <a:chExt cx="1509325" cy="2071702"/>
          </a:xfrm>
        </p:grpSpPr>
        <p:sp>
          <p:nvSpPr>
            <p:cNvPr id="135" name="菱形 134"/>
            <p:cNvSpPr/>
            <p:nvPr/>
          </p:nvSpPr>
          <p:spPr>
            <a:xfrm>
              <a:off x="6500826" y="3643320"/>
              <a:ext cx="285752" cy="357190"/>
            </a:xfrm>
            <a:prstGeom prst="diamond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7030841" y="3571882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</a:rPr>
                <a:t>antigen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</p:txBody>
        </p:sp>
        <p:cxnSp>
          <p:nvCxnSpPr>
            <p:cNvPr id="138" name="直接连接符 137"/>
            <p:cNvCxnSpPr/>
            <p:nvPr/>
          </p:nvCxnSpPr>
          <p:spPr>
            <a:xfrm>
              <a:off x="6777053" y="3714758"/>
              <a:ext cx="285752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9" name="组合 168"/>
            <p:cNvGrpSpPr/>
            <p:nvPr/>
          </p:nvGrpSpPr>
          <p:grpSpPr>
            <a:xfrm>
              <a:off x="6286512" y="3215486"/>
              <a:ext cx="410372" cy="570710"/>
              <a:chOff x="6072198" y="3096000"/>
              <a:chExt cx="410372" cy="570710"/>
            </a:xfrm>
          </p:grpSpPr>
          <p:grpSp>
            <p:nvGrpSpPr>
              <p:cNvPr id="163" name="组合 162"/>
              <p:cNvGrpSpPr/>
              <p:nvPr/>
            </p:nvGrpSpPr>
            <p:grpSpPr>
              <a:xfrm>
                <a:off x="6072198" y="3096000"/>
                <a:ext cx="172245" cy="570710"/>
                <a:chOff x="5400681" y="2786858"/>
                <a:chExt cx="172245" cy="570710"/>
              </a:xfrm>
            </p:grpSpPr>
            <p:cxnSp>
              <p:nvCxnSpPr>
                <p:cNvPr id="159" name="直接连接符 158"/>
                <p:cNvCxnSpPr/>
                <p:nvPr/>
              </p:nvCxnSpPr>
              <p:spPr>
                <a:xfrm rot="5400000">
                  <a:off x="5357818" y="3000378"/>
                  <a:ext cx="428628" cy="1588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直接连接符 160"/>
                <p:cNvCxnSpPr/>
                <p:nvPr/>
              </p:nvCxnSpPr>
              <p:spPr>
                <a:xfrm rot="5400000">
                  <a:off x="5429256" y="3214692"/>
                  <a:ext cx="142876" cy="142876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直接连接符 161"/>
                <p:cNvCxnSpPr/>
                <p:nvPr/>
              </p:nvCxnSpPr>
              <p:spPr>
                <a:xfrm rot="5400000">
                  <a:off x="5400681" y="3167067"/>
                  <a:ext cx="142876" cy="142876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组合 163"/>
              <p:cNvGrpSpPr/>
              <p:nvPr/>
            </p:nvGrpSpPr>
            <p:grpSpPr>
              <a:xfrm>
                <a:off x="6310325" y="3096000"/>
                <a:ext cx="172245" cy="570710"/>
                <a:chOff x="5400681" y="2786858"/>
                <a:chExt cx="172245" cy="570710"/>
              </a:xfrm>
              <a:scene3d>
                <a:camera prst="orthographicFront">
                  <a:rot lat="0" lon="10800000" rev="0"/>
                </a:camera>
                <a:lightRig rig="threePt" dir="t"/>
              </a:scene3d>
            </p:grpSpPr>
            <p:cxnSp>
              <p:nvCxnSpPr>
                <p:cNvPr id="165" name="直接连接符 164"/>
                <p:cNvCxnSpPr/>
                <p:nvPr/>
              </p:nvCxnSpPr>
              <p:spPr>
                <a:xfrm rot="5400000">
                  <a:off x="5357818" y="3000378"/>
                  <a:ext cx="428628" cy="1588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直接连接符 165"/>
                <p:cNvCxnSpPr/>
                <p:nvPr/>
              </p:nvCxnSpPr>
              <p:spPr>
                <a:xfrm rot="5400000">
                  <a:off x="5429256" y="3214692"/>
                  <a:ext cx="142876" cy="142876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直接连接符 166"/>
                <p:cNvCxnSpPr/>
                <p:nvPr/>
              </p:nvCxnSpPr>
              <p:spPr>
                <a:xfrm rot="5400000">
                  <a:off x="5400681" y="3167067"/>
                  <a:ext cx="142876" cy="142876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70" name="组合 169"/>
            <p:cNvGrpSpPr/>
            <p:nvPr/>
          </p:nvGrpSpPr>
          <p:grpSpPr>
            <a:xfrm>
              <a:off x="6429388" y="2786064"/>
              <a:ext cx="410372" cy="570710"/>
              <a:chOff x="6072198" y="3096000"/>
              <a:chExt cx="410372" cy="570710"/>
            </a:xfrm>
          </p:grpSpPr>
          <p:grpSp>
            <p:nvGrpSpPr>
              <p:cNvPr id="171" name="组合 162"/>
              <p:cNvGrpSpPr/>
              <p:nvPr/>
            </p:nvGrpSpPr>
            <p:grpSpPr>
              <a:xfrm>
                <a:off x="6072198" y="3096000"/>
                <a:ext cx="172245" cy="570710"/>
                <a:chOff x="5400681" y="2786858"/>
                <a:chExt cx="172245" cy="570710"/>
              </a:xfrm>
            </p:grpSpPr>
            <p:cxnSp>
              <p:nvCxnSpPr>
                <p:cNvPr id="176" name="直接连接符 175"/>
                <p:cNvCxnSpPr/>
                <p:nvPr/>
              </p:nvCxnSpPr>
              <p:spPr>
                <a:xfrm rot="5400000">
                  <a:off x="5357818" y="3000378"/>
                  <a:ext cx="428628" cy="1588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直接连接符 176"/>
                <p:cNvCxnSpPr/>
                <p:nvPr/>
              </p:nvCxnSpPr>
              <p:spPr>
                <a:xfrm rot="5400000">
                  <a:off x="5429256" y="3214692"/>
                  <a:ext cx="142876" cy="142876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直接连接符 177"/>
                <p:cNvCxnSpPr/>
                <p:nvPr/>
              </p:nvCxnSpPr>
              <p:spPr>
                <a:xfrm rot="5400000">
                  <a:off x="5400681" y="3167067"/>
                  <a:ext cx="142876" cy="142876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组合 163"/>
              <p:cNvGrpSpPr/>
              <p:nvPr/>
            </p:nvGrpSpPr>
            <p:grpSpPr>
              <a:xfrm>
                <a:off x="6310325" y="3096000"/>
                <a:ext cx="172245" cy="570710"/>
                <a:chOff x="5400681" y="2786858"/>
                <a:chExt cx="172245" cy="570710"/>
              </a:xfrm>
              <a:scene3d>
                <a:camera prst="orthographicFront">
                  <a:rot lat="0" lon="10800000" rev="0"/>
                </a:camera>
                <a:lightRig rig="threePt" dir="t"/>
              </a:scene3d>
            </p:grpSpPr>
            <p:cxnSp>
              <p:nvCxnSpPr>
                <p:cNvPr id="173" name="直接连接符 172"/>
                <p:cNvCxnSpPr/>
                <p:nvPr/>
              </p:nvCxnSpPr>
              <p:spPr>
                <a:xfrm rot="5400000">
                  <a:off x="5357818" y="3000378"/>
                  <a:ext cx="428628" cy="1588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直接连接符 173"/>
                <p:cNvCxnSpPr/>
                <p:nvPr/>
              </p:nvCxnSpPr>
              <p:spPr>
                <a:xfrm rot="5400000">
                  <a:off x="5429256" y="3214692"/>
                  <a:ext cx="142876" cy="142876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直接连接符 174"/>
                <p:cNvCxnSpPr/>
                <p:nvPr/>
              </p:nvCxnSpPr>
              <p:spPr>
                <a:xfrm rot="5400000">
                  <a:off x="5400681" y="3167067"/>
                  <a:ext cx="142876" cy="142876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9" name="爆炸形 1 178"/>
            <p:cNvSpPr/>
            <p:nvPr/>
          </p:nvSpPr>
          <p:spPr>
            <a:xfrm>
              <a:off x="6572264" y="2571750"/>
              <a:ext cx="357190" cy="357190"/>
            </a:xfrm>
            <a:prstGeom prst="irregularSeal1">
              <a:avLst/>
            </a:prstGeom>
            <a:solidFill>
              <a:srgbClr val="92D050"/>
            </a:solid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7000892" y="3357568"/>
              <a:ext cx="6335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</a:rPr>
                <a:t>antibody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6977079" y="2857502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</a:rPr>
                <a:t>Secondary </a:t>
              </a:r>
              <a:endParaRPr lang="en-US" altLang="zh-CN" sz="9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  <a:p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</a:rPr>
                <a:t>antibody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</p:txBody>
        </p:sp>
        <p:cxnSp>
          <p:nvCxnSpPr>
            <p:cNvPr id="182" name="直接连接符 181"/>
            <p:cNvCxnSpPr/>
            <p:nvPr/>
          </p:nvCxnSpPr>
          <p:spPr>
            <a:xfrm>
              <a:off x="6643702" y="3500444"/>
              <a:ext cx="285752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>
              <a:off x="6715140" y="3071816"/>
              <a:ext cx="285752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椭圆 133"/>
            <p:cNvSpPr/>
            <p:nvPr/>
          </p:nvSpPr>
          <p:spPr>
            <a:xfrm>
              <a:off x="6215074" y="3857634"/>
              <a:ext cx="785818" cy="7858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dirty="0" err="1" smtClean="0"/>
                <a:t>Avidin</a:t>
              </a:r>
              <a:endParaRPr lang="en-US" altLang="zh-CN" sz="1100" dirty="0" smtClean="0"/>
            </a:p>
            <a:p>
              <a:pPr algn="ctr"/>
              <a:r>
                <a:rPr lang="en-US" altLang="zh-CN" sz="1100" dirty="0" smtClean="0"/>
                <a:t>beads</a:t>
              </a:r>
              <a:endParaRPr lang="zh-CN" altLang="en-US" sz="1100" dirty="0"/>
            </a:p>
          </p:txBody>
        </p:sp>
      </p:grpSp>
      <p:sp>
        <p:nvSpPr>
          <p:cNvPr id="150" name="菱形 149"/>
          <p:cNvSpPr/>
          <p:nvPr/>
        </p:nvSpPr>
        <p:spPr>
          <a:xfrm>
            <a:off x="4040035" y="3479178"/>
            <a:ext cx="285752" cy="357190"/>
          </a:xfrm>
          <a:prstGeom prst="diamond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>
            <a:off x="3764916" y="3682859"/>
            <a:ext cx="785818" cy="78581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/>
              <a:t>cell</a:t>
            </a:r>
            <a:endParaRPr lang="zh-CN" altLang="en-US" sz="1100" dirty="0"/>
          </a:p>
        </p:txBody>
      </p:sp>
      <p:sp>
        <p:nvSpPr>
          <p:cNvPr id="151" name="TextBox 150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152" name="结合.mp4">
            <a:hlinkClick r:id="" action="ppaction://media"/>
          </p:cNvPr>
          <p:cNvPicPr>
            <a:picLocks noRot="1"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00694" y="2357436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video>
              <p:cMediaNode>
                <p:cTn id="38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2"/>
                </p:tgtEl>
              </p:cMediaNode>
            </p:video>
          </p:childTnLst>
        </p:cTn>
      </p:par>
    </p:tnLst>
    <p:bldLst>
      <p:bldP spid="112" grpId="0" animBg="1"/>
      <p:bldP spid="150" grpId="0" animBg="1"/>
      <p:bldP spid="1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Notched Right 27"/>
          <p:cNvSpPr/>
          <p:nvPr/>
        </p:nvSpPr>
        <p:spPr>
          <a:xfrm>
            <a:off x="553387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7" name="Arrow: Notched Right 28"/>
          <p:cNvSpPr/>
          <p:nvPr/>
        </p:nvSpPr>
        <p:spPr>
          <a:xfrm>
            <a:off x="2452482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8" name="Arrow: Notched Right 29"/>
          <p:cNvSpPr/>
          <p:nvPr/>
        </p:nvSpPr>
        <p:spPr>
          <a:xfrm>
            <a:off x="4351576" y="758395"/>
            <a:ext cx="2043113" cy="1100138"/>
          </a:xfrm>
          <a:prstGeom prst="notchedRightArrow">
            <a:avLst/>
          </a:prstGeom>
          <a:solidFill>
            <a:srgbClr val="007E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9" name="Arrow: Notched Right 30"/>
          <p:cNvSpPr/>
          <p:nvPr/>
        </p:nvSpPr>
        <p:spPr>
          <a:xfrm>
            <a:off x="6255895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6583" y="1167472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细胞分离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5678" y="1167472"/>
            <a:ext cx="147949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细胞导入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7320" y="1157801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验证实验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26415" y="1158463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导出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" name="矩形 1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2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6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2" cstate="print"/>
          <a:srcRect l="4688" t="7500" r="68359" b="62500"/>
          <a:stretch>
            <a:fillRect/>
          </a:stretch>
        </p:blipFill>
        <p:spPr bwMode="auto">
          <a:xfrm rot="15805918">
            <a:off x="1608766" y="4659812"/>
            <a:ext cx="158374" cy="216000"/>
          </a:xfrm>
          <a:prstGeom prst="rect">
            <a:avLst/>
          </a:prstGeom>
          <a:noFill/>
        </p:spPr>
      </p:pic>
      <p:pic>
        <p:nvPicPr>
          <p:cNvPr id="137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2" cstate="print"/>
          <a:srcRect l="4688" t="7500" r="68359" b="62500"/>
          <a:stretch>
            <a:fillRect/>
          </a:stretch>
        </p:blipFill>
        <p:spPr bwMode="auto">
          <a:xfrm rot="15805918">
            <a:off x="2108832" y="4659810"/>
            <a:ext cx="158374" cy="216000"/>
          </a:xfrm>
          <a:prstGeom prst="rect">
            <a:avLst/>
          </a:prstGeom>
          <a:noFill/>
        </p:spPr>
      </p:pic>
      <p:pic>
        <p:nvPicPr>
          <p:cNvPr id="138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2" cstate="print"/>
          <a:srcRect l="4688" t="7500" r="68359" b="62500"/>
          <a:stretch>
            <a:fillRect/>
          </a:stretch>
        </p:blipFill>
        <p:spPr bwMode="auto">
          <a:xfrm rot="15805918">
            <a:off x="1108700" y="4659811"/>
            <a:ext cx="158374" cy="216000"/>
          </a:xfrm>
          <a:prstGeom prst="rect">
            <a:avLst/>
          </a:prstGeom>
          <a:noFill/>
        </p:spPr>
      </p:pic>
      <p:sp>
        <p:nvSpPr>
          <p:cNvPr id="236" name="TextBox 235"/>
          <p:cNvSpPr txBox="1"/>
          <p:nvPr/>
        </p:nvSpPr>
        <p:spPr>
          <a:xfrm>
            <a:off x="4406844" y="384549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阻断</a:t>
            </a:r>
            <a:endParaRPr lang="zh-CN" altLang="en-US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4263968" y="2488170"/>
            <a:ext cx="716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非阻断</a:t>
            </a:r>
            <a:endParaRPr lang="zh-CN" altLang="en-US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grpSp>
        <p:nvGrpSpPr>
          <p:cNvPr id="184" name="组合 183"/>
          <p:cNvGrpSpPr/>
          <p:nvPr/>
        </p:nvGrpSpPr>
        <p:grpSpPr>
          <a:xfrm>
            <a:off x="6366680" y="2182439"/>
            <a:ext cx="1562785" cy="2817882"/>
            <a:chOff x="6366680" y="2254194"/>
            <a:chExt cx="1562785" cy="2817882"/>
          </a:xfrm>
        </p:grpSpPr>
        <p:grpSp>
          <p:nvGrpSpPr>
            <p:cNvPr id="241" name="组合 240"/>
            <p:cNvGrpSpPr/>
            <p:nvPr/>
          </p:nvGrpSpPr>
          <p:grpSpPr>
            <a:xfrm>
              <a:off x="6572268" y="4429138"/>
              <a:ext cx="1214442" cy="642938"/>
              <a:chOff x="5929326" y="4143390"/>
              <a:chExt cx="1214442" cy="642938"/>
            </a:xfrm>
          </p:grpSpPr>
          <p:grpSp>
            <p:nvGrpSpPr>
              <p:cNvPr id="215" name="组合 168"/>
              <p:cNvGrpSpPr/>
              <p:nvPr/>
            </p:nvGrpSpPr>
            <p:grpSpPr>
              <a:xfrm rot="5400000">
                <a:off x="6009495" y="4063221"/>
                <a:ext cx="410372" cy="570710"/>
                <a:chOff x="6072198" y="3096000"/>
                <a:chExt cx="410372" cy="570710"/>
              </a:xfrm>
            </p:grpSpPr>
            <p:grpSp>
              <p:nvGrpSpPr>
                <p:cNvPr id="228" name="组合 162"/>
                <p:cNvGrpSpPr/>
                <p:nvPr/>
              </p:nvGrpSpPr>
              <p:grpSpPr>
                <a:xfrm>
                  <a:off x="6072198" y="3096000"/>
                  <a:ext cx="172245" cy="570710"/>
                  <a:chOff x="5400681" y="2786858"/>
                  <a:chExt cx="172245" cy="570710"/>
                </a:xfrm>
              </p:grpSpPr>
              <p:cxnSp>
                <p:nvCxnSpPr>
                  <p:cNvPr id="233" name="直接连接符 232"/>
                  <p:cNvCxnSpPr/>
                  <p:nvPr/>
                </p:nvCxnSpPr>
                <p:spPr>
                  <a:xfrm rot="5400000">
                    <a:off x="5357818" y="3000378"/>
                    <a:ext cx="428628" cy="1588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直接连接符 233"/>
                  <p:cNvCxnSpPr/>
                  <p:nvPr/>
                </p:nvCxnSpPr>
                <p:spPr>
                  <a:xfrm rot="5400000">
                    <a:off x="5429256" y="3214692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直接连接符 234"/>
                  <p:cNvCxnSpPr/>
                  <p:nvPr/>
                </p:nvCxnSpPr>
                <p:spPr>
                  <a:xfrm rot="5400000">
                    <a:off x="5400681" y="3167067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9" name="组合 163"/>
                <p:cNvGrpSpPr/>
                <p:nvPr/>
              </p:nvGrpSpPr>
              <p:grpSpPr>
                <a:xfrm>
                  <a:off x="6310325" y="3096000"/>
                  <a:ext cx="172245" cy="570710"/>
                  <a:chOff x="5400681" y="2786858"/>
                  <a:chExt cx="172245" cy="570710"/>
                </a:xfrm>
                <a:scene3d>
                  <a:camera prst="orthographicFront">
                    <a:rot lat="0" lon="10800000" rev="0"/>
                  </a:camera>
                  <a:lightRig rig="threePt" dir="t"/>
                </a:scene3d>
              </p:grpSpPr>
              <p:cxnSp>
                <p:nvCxnSpPr>
                  <p:cNvPr id="230" name="直接连接符 229"/>
                  <p:cNvCxnSpPr/>
                  <p:nvPr/>
                </p:nvCxnSpPr>
                <p:spPr>
                  <a:xfrm rot="5400000">
                    <a:off x="5357818" y="3000378"/>
                    <a:ext cx="428628" cy="1588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直接连接符 230"/>
                  <p:cNvCxnSpPr/>
                  <p:nvPr/>
                </p:nvCxnSpPr>
                <p:spPr>
                  <a:xfrm rot="5400000">
                    <a:off x="5429256" y="3214692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" name="直接连接符 231"/>
                  <p:cNvCxnSpPr/>
                  <p:nvPr/>
                </p:nvCxnSpPr>
                <p:spPr>
                  <a:xfrm rot="5400000">
                    <a:off x="5400681" y="3167067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16" name="组合 169"/>
              <p:cNvGrpSpPr/>
              <p:nvPr/>
            </p:nvGrpSpPr>
            <p:grpSpPr>
              <a:xfrm rot="5400000">
                <a:off x="6438917" y="4206097"/>
                <a:ext cx="410372" cy="570710"/>
                <a:chOff x="6072198" y="3096000"/>
                <a:chExt cx="410372" cy="570710"/>
              </a:xfrm>
            </p:grpSpPr>
            <p:grpSp>
              <p:nvGrpSpPr>
                <p:cNvPr id="220" name="组合 162"/>
                <p:cNvGrpSpPr/>
                <p:nvPr/>
              </p:nvGrpSpPr>
              <p:grpSpPr>
                <a:xfrm>
                  <a:off x="6072198" y="3096000"/>
                  <a:ext cx="172245" cy="570710"/>
                  <a:chOff x="5400681" y="2786858"/>
                  <a:chExt cx="172245" cy="570710"/>
                </a:xfrm>
              </p:grpSpPr>
              <p:cxnSp>
                <p:nvCxnSpPr>
                  <p:cNvPr id="225" name="直接连接符 224"/>
                  <p:cNvCxnSpPr/>
                  <p:nvPr/>
                </p:nvCxnSpPr>
                <p:spPr>
                  <a:xfrm rot="5400000">
                    <a:off x="5357818" y="3000378"/>
                    <a:ext cx="428628" cy="1588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6" name="直接连接符 225"/>
                  <p:cNvCxnSpPr/>
                  <p:nvPr/>
                </p:nvCxnSpPr>
                <p:spPr>
                  <a:xfrm rot="5400000">
                    <a:off x="5429256" y="3214692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" name="直接连接符 226"/>
                  <p:cNvCxnSpPr/>
                  <p:nvPr/>
                </p:nvCxnSpPr>
                <p:spPr>
                  <a:xfrm rot="5400000">
                    <a:off x="5400681" y="3167067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1" name="组合 163"/>
                <p:cNvGrpSpPr/>
                <p:nvPr/>
              </p:nvGrpSpPr>
              <p:grpSpPr>
                <a:xfrm>
                  <a:off x="6310325" y="3096000"/>
                  <a:ext cx="172245" cy="570710"/>
                  <a:chOff x="5400681" y="2786858"/>
                  <a:chExt cx="172245" cy="570710"/>
                </a:xfrm>
                <a:scene3d>
                  <a:camera prst="orthographicFront">
                    <a:rot lat="0" lon="10800000" rev="0"/>
                  </a:camera>
                  <a:lightRig rig="threePt" dir="t"/>
                </a:scene3d>
              </p:grpSpPr>
              <p:cxnSp>
                <p:nvCxnSpPr>
                  <p:cNvPr id="222" name="直接连接符 221"/>
                  <p:cNvCxnSpPr/>
                  <p:nvPr/>
                </p:nvCxnSpPr>
                <p:spPr>
                  <a:xfrm rot="5400000">
                    <a:off x="5357818" y="3000378"/>
                    <a:ext cx="428628" cy="1588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3" name="直接连接符 222"/>
                  <p:cNvCxnSpPr/>
                  <p:nvPr/>
                </p:nvCxnSpPr>
                <p:spPr>
                  <a:xfrm rot="5400000">
                    <a:off x="5429256" y="3214692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4" name="直接连接符 223"/>
                  <p:cNvCxnSpPr/>
                  <p:nvPr/>
                </p:nvCxnSpPr>
                <p:spPr>
                  <a:xfrm rot="5400000">
                    <a:off x="5400681" y="3167067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17" name="爆炸形 1 216"/>
              <p:cNvSpPr/>
              <p:nvPr/>
            </p:nvSpPr>
            <p:spPr>
              <a:xfrm rot="5400000">
                <a:off x="6786578" y="4429138"/>
                <a:ext cx="357190" cy="357190"/>
              </a:xfrm>
              <a:prstGeom prst="irregularSeal1">
                <a:avLst/>
              </a:prstGeom>
              <a:solidFill>
                <a:srgbClr val="92D050"/>
              </a:solidFill>
              <a:ln>
                <a:noFill/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0" name="组合 239"/>
            <p:cNvGrpSpPr/>
            <p:nvPr/>
          </p:nvGrpSpPr>
          <p:grpSpPr>
            <a:xfrm>
              <a:off x="6366680" y="2254194"/>
              <a:ext cx="1214446" cy="642942"/>
              <a:chOff x="5428462" y="2214560"/>
              <a:chExt cx="1214446" cy="642942"/>
            </a:xfrm>
          </p:grpSpPr>
          <p:grpSp>
            <p:nvGrpSpPr>
              <p:cNvPr id="180" name="组合 168"/>
              <p:cNvGrpSpPr/>
              <p:nvPr/>
            </p:nvGrpSpPr>
            <p:grpSpPr>
              <a:xfrm rot="5400000">
                <a:off x="5508631" y="2134391"/>
                <a:ext cx="410372" cy="570710"/>
                <a:chOff x="6072198" y="3096000"/>
                <a:chExt cx="410372" cy="570710"/>
              </a:xfrm>
            </p:grpSpPr>
            <p:grpSp>
              <p:nvGrpSpPr>
                <p:cNvPr id="196" name="组合 162"/>
                <p:cNvGrpSpPr/>
                <p:nvPr/>
              </p:nvGrpSpPr>
              <p:grpSpPr>
                <a:xfrm>
                  <a:off x="6072198" y="3096000"/>
                  <a:ext cx="172245" cy="570710"/>
                  <a:chOff x="5400681" y="2786858"/>
                  <a:chExt cx="172245" cy="570710"/>
                </a:xfrm>
              </p:grpSpPr>
              <p:cxnSp>
                <p:nvCxnSpPr>
                  <p:cNvPr id="201" name="直接连接符 200"/>
                  <p:cNvCxnSpPr/>
                  <p:nvPr/>
                </p:nvCxnSpPr>
                <p:spPr>
                  <a:xfrm rot="5400000">
                    <a:off x="5357818" y="3000378"/>
                    <a:ext cx="428628" cy="1588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2" name="直接连接符 201"/>
                  <p:cNvCxnSpPr/>
                  <p:nvPr/>
                </p:nvCxnSpPr>
                <p:spPr>
                  <a:xfrm rot="5400000">
                    <a:off x="5429256" y="3214692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3" name="直接连接符 202"/>
                  <p:cNvCxnSpPr/>
                  <p:nvPr/>
                </p:nvCxnSpPr>
                <p:spPr>
                  <a:xfrm rot="5400000">
                    <a:off x="5400681" y="3167067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7" name="组合 163"/>
                <p:cNvGrpSpPr/>
                <p:nvPr/>
              </p:nvGrpSpPr>
              <p:grpSpPr>
                <a:xfrm>
                  <a:off x="6310325" y="3096000"/>
                  <a:ext cx="172245" cy="570710"/>
                  <a:chOff x="5400681" y="2786858"/>
                  <a:chExt cx="172245" cy="570710"/>
                </a:xfrm>
                <a:scene3d>
                  <a:camera prst="orthographicFront">
                    <a:rot lat="0" lon="10800000" rev="0"/>
                  </a:camera>
                  <a:lightRig rig="threePt" dir="t"/>
                </a:scene3d>
              </p:grpSpPr>
              <p:cxnSp>
                <p:nvCxnSpPr>
                  <p:cNvPr id="198" name="直接连接符 197"/>
                  <p:cNvCxnSpPr/>
                  <p:nvPr/>
                </p:nvCxnSpPr>
                <p:spPr>
                  <a:xfrm rot="5400000">
                    <a:off x="5357818" y="3000378"/>
                    <a:ext cx="428628" cy="1588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9" name="直接连接符 198"/>
                  <p:cNvCxnSpPr/>
                  <p:nvPr/>
                </p:nvCxnSpPr>
                <p:spPr>
                  <a:xfrm rot="5400000">
                    <a:off x="5429256" y="3214692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0" name="直接连接符 199"/>
                  <p:cNvCxnSpPr/>
                  <p:nvPr/>
                </p:nvCxnSpPr>
                <p:spPr>
                  <a:xfrm rot="5400000">
                    <a:off x="5400681" y="3167067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81" name="组合 169"/>
              <p:cNvGrpSpPr/>
              <p:nvPr/>
            </p:nvGrpSpPr>
            <p:grpSpPr>
              <a:xfrm rot="5400000">
                <a:off x="5938053" y="2277267"/>
                <a:ext cx="410372" cy="570710"/>
                <a:chOff x="6072198" y="3096000"/>
                <a:chExt cx="410372" cy="570710"/>
              </a:xfrm>
            </p:grpSpPr>
            <p:grpSp>
              <p:nvGrpSpPr>
                <p:cNvPr id="188" name="组合 162"/>
                <p:cNvGrpSpPr/>
                <p:nvPr/>
              </p:nvGrpSpPr>
              <p:grpSpPr>
                <a:xfrm>
                  <a:off x="6072198" y="3096000"/>
                  <a:ext cx="172245" cy="570710"/>
                  <a:chOff x="5400681" y="2786858"/>
                  <a:chExt cx="172245" cy="570710"/>
                </a:xfrm>
              </p:grpSpPr>
              <p:cxnSp>
                <p:nvCxnSpPr>
                  <p:cNvPr id="193" name="直接连接符 192"/>
                  <p:cNvCxnSpPr/>
                  <p:nvPr/>
                </p:nvCxnSpPr>
                <p:spPr>
                  <a:xfrm rot="5400000">
                    <a:off x="5357818" y="3000378"/>
                    <a:ext cx="428628" cy="1588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4" name="直接连接符 193"/>
                  <p:cNvCxnSpPr/>
                  <p:nvPr/>
                </p:nvCxnSpPr>
                <p:spPr>
                  <a:xfrm rot="5400000">
                    <a:off x="5429256" y="3214692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5" name="直接连接符 194"/>
                  <p:cNvCxnSpPr/>
                  <p:nvPr/>
                </p:nvCxnSpPr>
                <p:spPr>
                  <a:xfrm rot="5400000">
                    <a:off x="5400681" y="3167067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89" name="组合 163"/>
                <p:cNvGrpSpPr/>
                <p:nvPr/>
              </p:nvGrpSpPr>
              <p:grpSpPr>
                <a:xfrm>
                  <a:off x="6310325" y="3096000"/>
                  <a:ext cx="172245" cy="570710"/>
                  <a:chOff x="5400681" y="2786858"/>
                  <a:chExt cx="172245" cy="570710"/>
                </a:xfrm>
                <a:scene3d>
                  <a:camera prst="orthographicFront">
                    <a:rot lat="0" lon="10800000" rev="0"/>
                  </a:camera>
                  <a:lightRig rig="threePt" dir="t"/>
                </a:scene3d>
              </p:grpSpPr>
              <p:cxnSp>
                <p:nvCxnSpPr>
                  <p:cNvPr id="190" name="直接连接符 189"/>
                  <p:cNvCxnSpPr/>
                  <p:nvPr/>
                </p:nvCxnSpPr>
                <p:spPr>
                  <a:xfrm rot="5400000">
                    <a:off x="5357818" y="3000378"/>
                    <a:ext cx="428628" cy="1588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" name="直接连接符 190"/>
                  <p:cNvCxnSpPr/>
                  <p:nvPr/>
                </p:nvCxnSpPr>
                <p:spPr>
                  <a:xfrm rot="5400000">
                    <a:off x="5429256" y="3214692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直接连接符 191"/>
                  <p:cNvCxnSpPr/>
                  <p:nvPr/>
                </p:nvCxnSpPr>
                <p:spPr>
                  <a:xfrm rot="5400000">
                    <a:off x="5400681" y="3167067"/>
                    <a:ext cx="142876" cy="142876"/>
                  </a:xfrm>
                  <a:prstGeom prst="line">
                    <a:avLst/>
                  </a:pr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82" name="爆炸形 1 181"/>
              <p:cNvSpPr/>
              <p:nvPr/>
            </p:nvSpPr>
            <p:spPr>
              <a:xfrm rot="5400000">
                <a:off x="6285718" y="2500312"/>
                <a:ext cx="357190" cy="357190"/>
              </a:xfrm>
              <a:prstGeom prst="irregularSeal1">
                <a:avLst/>
              </a:prstGeom>
              <a:solidFill>
                <a:srgbClr val="92D050"/>
              </a:solidFill>
              <a:ln>
                <a:noFill/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43" name="直接连接符 242"/>
            <p:cNvCxnSpPr/>
            <p:nvPr/>
          </p:nvCxnSpPr>
          <p:spPr>
            <a:xfrm rot="5400000">
              <a:off x="6372183" y="2893221"/>
              <a:ext cx="785818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直接连接符 243"/>
            <p:cNvCxnSpPr/>
            <p:nvPr/>
          </p:nvCxnSpPr>
          <p:spPr>
            <a:xfrm rot="5400000">
              <a:off x="6368786" y="4142195"/>
              <a:ext cx="857256" cy="238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6500826" y="3341050"/>
              <a:ext cx="6335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</a:rPr>
                <a:t>antibody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</p:txBody>
        </p:sp>
        <p:cxnSp>
          <p:nvCxnSpPr>
            <p:cNvPr id="248" name="直接连接符 247"/>
            <p:cNvCxnSpPr/>
            <p:nvPr/>
          </p:nvCxnSpPr>
          <p:spPr>
            <a:xfrm rot="5400000">
              <a:off x="7264364" y="3214692"/>
              <a:ext cx="571504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直接连接符 248"/>
            <p:cNvCxnSpPr/>
            <p:nvPr/>
          </p:nvCxnSpPr>
          <p:spPr>
            <a:xfrm rot="5400000">
              <a:off x="7265158" y="4356906"/>
              <a:ext cx="571504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TextBox 249"/>
            <p:cNvSpPr txBox="1"/>
            <p:nvPr/>
          </p:nvSpPr>
          <p:spPr>
            <a:xfrm>
              <a:off x="7182145" y="3571882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</a:rPr>
                <a:t>Secondary </a:t>
              </a:r>
              <a:endParaRPr lang="en-US" altLang="zh-CN" sz="9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  <a:p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</a:rPr>
                <a:t>antibody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5477620" y="2176723"/>
            <a:ext cx="1293418" cy="2180660"/>
            <a:chOff x="5477620" y="2248478"/>
            <a:chExt cx="1293418" cy="2180660"/>
          </a:xfrm>
        </p:grpSpPr>
        <p:grpSp>
          <p:nvGrpSpPr>
            <p:cNvPr id="238" name="组合 237"/>
            <p:cNvGrpSpPr/>
            <p:nvPr/>
          </p:nvGrpSpPr>
          <p:grpSpPr>
            <a:xfrm>
              <a:off x="5477620" y="2248478"/>
              <a:ext cx="1199459" cy="823338"/>
              <a:chOff x="4571206" y="2248478"/>
              <a:chExt cx="1199459" cy="823338"/>
            </a:xfrm>
          </p:grpSpPr>
          <p:sp>
            <p:nvSpPr>
              <p:cNvPr id="177" name="菱形 176"/>
              <p:cNvSpPr/>
              <p:nvPr/>
            </p:nvSpPr>
            <p:spPr>
              <a:xfrm rot="5400000">
                <a:off x="5249867" y="2498511"/>
                <a:ext cx="285752" cy="357190"/>
              </a:xfrm>
              <a:prstGeom prst="diamond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椭圆 186"/>
              <p:cNvSpPr/>
              <p:nvPr/>
            </p:nvSpPr>
            <p:spPr>
              <a:xfrm>
                <a:off x="4571206" y="2248478"/>
                <a:ext cx="785818" cy="7858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900" dirty="0" err="1" smtClean="0">
                    <a:latin typeface="Poppins" panose="02000000000000000000" pitchFamily="2" charset="0"/>
                    <a:cs typeface="Poppins" panose="02000000000000000000" pitchFamily="2" charset="0"/>
                  </a:rPr>
                  <a:t>Avidin</a:t>
                </a:r>
                <a:endParaRPr lang="en-US" altLang="zh-CN" sz="900" dirty="0" smtClean="0">
                  <a:latin typeface="Poppins" panose="02000000000000000000" pitchFamily="2" charset="0"/>
                  <a:cs typeface="Poppins" panose="02000000000000000000" pitchFamily="2" charset="0"/>
                </a:endParaRPr>
              </a:p>
              <a:p>
                <a:pPr algn="ctr"/>
                <a:r>
                  <a:rPr lang="en-US" altLang="zh-CN" sz="900" dirty="0" smtClean="0">
                    <a:latin typeface="Poppins" panose="02000000000000000000" pitchFamily="2" charset="0"/>
                    <a:cs typeface="Poppins" panose="02000000000000000000" pitchFamily="2" charset="0"/>
                  </a:rPr>
                  <a:t>beads</a:t>
                </a:r>
                <a:endParaRPr lang="en-US" altLang="zh-CN" sz="900" dirty="0" smtClean="0">
                  <a:latin typeface="Poppins" panose="02000000000000000000" pitchFamily="2" charset="0"/>
                  <a:cs typeface="Poppins" panose="02000000000000000000" pitchFamily="2" charset="0"/>
                </a:endParaRPr>
              </a:p>
            </p:txBody>
          </p:sp>
          <p:sp>
            <p:nvSpPr>
              <p:cNvPr id="209" name="燕尾形 208"/>
              <p:cNvSpPr/>
              <p:nvPr/>
            </p:nvSpPr>
            <p:spPr>
              <a:xfrm>
                <a:off x="5413475" y="2714626"/>
                <a:ext cx="357190" cy="357190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9" name="组合 238"/>
            <p:cNvGrpSpPr/>
            <p:nvPr/>
          </p:nvGrpSpPr>
          <p:grpSpPr>
            <a:xfrm>
              <a:off x="5478414" y="3605800"/>
              <a:ext cx="1191508" cy="823338"/>
              <a:chOff x="4643438" y="3605800"/>
              <a:chExt cx="1191508" cy="823338"/>
            </a:xfrm>
          </p:grpSpPr>
          <p:sp>
            <p:nvSpPr>
              <p:cNvPr id="214" name="菱形 213"/>
              <p:cNvSpPr/>
              <p:nvPr/>
            </p:nvSpPr>
            <p:spPr>
              <a:xfrm rot="5400000">
                <a:off x="5322099" y="3855833"/>
                <a:ext cx="285752" cy="357190"/>
              </a:xfrm>
              <a:prstGeom prst="diamond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椭圆 217"/>
              <p:cNvSpPr/>
              <p:nvPr/>
            </p:nvSpPr>
            <p:spPr>
              <a:xfrm>
                <a:off x="4643438" y="3605800"/>
                <a:ext cx="785818" cy="7858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900" dirty="0" err="1" smtClean="0">
                    <a:latin typeface="Poppins" panose="02000000000000000000" pitchFamily="2" charset="0"/>
                    <a:cs typeface="Poppins" panose="02000000000000000000" pitchFamily="2" charset="0"/>
                  </a:rPr>
                  <a:t>Avidin</a:t>
                </a:r>
                <a:endParaRPr lang="en-US" altLang="zh-CN" sz="900" dirty="0" smtClean="0">
                  <a:latin typeface="Poppins" panose="02000000000000000000" pitchFamily="2" charset="0"/>
                  <a:cs typeface="Poppins" panose="02000000000000000000" pitchFamily="2" charset="0"/>
                </a:endParaRPr>
              </a:p>
              <a:p>
                <a:pPr algn="ctr"/>
                <a:r>
                  <a:rPr lang="en-US" altLang="zh-CN" sz="900" dirty="0" smtClean="0">
                    <a:latin typeface="Poppins" panose="02000000000000000000" pitchFamily="2" charset="0"/>
                    <a:cs typeface="Poppins" panose="02000000000000000000" pitchFamily="2" charset="0"/>
                  </a:rPr>
                  <a:t>beads</a:t>
                </a:r>
                <a:endParaRPr lang="en-US" altLang="zh-CN" sz="900" dirty="0" smtClean="0">
                  <a:latin typeface="Poppins" panose="02000000000000000000" pitchFamily="2" charset="0"/>
                  <a:cs typeface="Poppins" panose="02000000000000000000" pitchFamily="2" charset="0"/>
                </a:endParaRPr>
              </a:p>
            </p:txBody>
          </p:sp>
          <p:sp>
            <p:nvSpPr>
              <p:cNvPr id="219" name="燕尾形 218"/>
              <p:cNvSpPr/>
              <p:nvPr/>
            </p:nvSpPr>
            <p:spPr>
              <a:xfrm>
                <a:off x="5477756" y="4071948"/>
                <a:ext cx="357190" cy="357190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64" name="直接连接符 263"/>
            <p:cNvCxnSpPr/>
            <p:nvPr/>
          </p:nvCxnSpPr>
          <p:spPr>
            <a:xfrm rot="5400000">
              <a:off x="6311023" y="3285336"/>
              <a:ext cx="428628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TextBox 264"/>
            <p:cNvSpPr txBox="1"/>
            <p:nvPr/>
          </p:nvSpPr>
          <p:spPr>
            <a:xfrm>
              <a:off x="6272183" y="3492493"/>
              <a:ext cx="4988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 err="1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</a:rPr>
                <a:t>ligand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</p:txBody>
        </p:sp>
        <p:cxnSp>
          <p:nvCxnSpPr>
            <p:cNvPr id="267" name="直接连接符 266"/>
            <p:cNvCxnSpPr/>
            <p:nvPr/>
          </p:nvCxnSpPr>
          <p:spPr>
            <a:xfrm rot="5400000">
              <a:off x="6371389" y="3964791"/>
              <a:ext cx="357190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9" name="组合 178"/>
            <p:cNvGrpSpPr/>
            <p:nvPr/>
          </p:nvGrpSpPr>
          <p:grpSpPr>
            <a:xfrm>
              <a:off x="5962578" y="2833770"/>
              <a:ext cx="569387" cy="1054753"/>
              <a:chOff x="5962578" y="2833770"/>
              <a:chExt cx="569387" cy="1054753"/>
            </a:xfrm>
          </p:grpSpPr>
          <p:cxnSp>
            <p:nvCxnSpPr>
              <p:cNvPr id="254" name="直接连接符 253"/>
              <p:cNvCxnSpPr/>
              <p:nvPr/>
            </p:nvCxnSpPr>
            <p:spPr>
              <a:xfrm rot="5400000">
                <a:off x="6089552" y="3047290"/>
                <a:ext cx="428628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TextBox 255"/>
              <p:cNvSpPr txBox="1"/>
              <p:nvPr/>
            </p:nvSpPr>
            <p:spPr>
              <a:xfrm>
                <a:off x="5962578" y="3270349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>
                        <a:lumMod val="50000"/>
                      </a:schemeClr>
                    </a:solidFill>
                    <a:latin typeface="Poppins" panose="02000000000000000000"/>
                  </a:rPr>
                  <a:t>antigen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Poppins" panose="02000000000000000000"/>
                </a:endParaRPr>
              </a:p>
            </p:txBody>
          </p:sp>
          <p:cxnSp>
            <p:nvCxnSpPr>
              <p:cNvPr id="269" name="直接连接符 268"/>
              <p:cNvCxnSpPr/>
              <p:nvPr/>
            </p:nvCxnSpPr>
            <p:spPr>
              <a:xfrm rot="5400000">
                <a:off x="6153833" y="3745647"/>
                <a:ext cx="284958" cy="79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2" name="Group 4"/>
          <p:cNvGrpSpPr/>
          <p:nvPr/>
        </p:nvGrpSpPr>
        <p:grpSpPr>
          <a:xfrm>
            <a:off x="857224" y="2943234"/>
            <a:ext cx="1636272" cy="2117322"/>
            <a:chOff x="5794708" y="2498313"/>
            <a:chExt cx="2042119" cy="3126479"/>
          </a:xfrm>
        </p:grpSpPr>
        <p:grpSp>
          <p:nvGrpSpPr>
            <p:cNvPr id="373" name="Group 29"/>
            <p:cNvGrpSpPr/>
            <p:nvPr/>
          </p:nvGrpSpPr>
          <p:grpSpPr>
            <a:xfrm>
              <a:off x="6395026" y="2498313"/>
              <a:ext cx="831761" cy="3126346"/>
              <a:chOff x="3116687" y="2395471"/>
              <a:chExt cx="831761" cy="3126346"/>
            </a:xfrm>
          </p:grpSpPr>
          <p:sp>
            <p:nvSpPr>
              <p:cNvPr id="374" name="Round Same Side Corner Rectangle 63"/>
              <p:cNvSpPr/>
              <p:nvPr/>
            </p:nvSpPr>
            <p:spPr>
              <a:xfrm>
                <a:off x="3116687" y="2395471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5" name="Round Same Side Corner Rectangle 64"/>
              <p:cNvSpPr/>
              <p:nvPr/>
            </p:nvSpPr>
            <p:spPr>
              <a:xfrm>
                <a:off x="3719848" y="2395471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6" name="Rectangle 65"/>
              <p:cNvSpPr/>
              <p:nvPr/>
            </p:nvSpPr>
            <p:spPr>
              <a:xfrm>
                <a:off x="3116687" y="5293217"/>
                <a:ext cx="831761" cy="2286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7" name="Group 40"/>
            <p:cNvGrpSpPr/>
            <p:nvPr/>
          </p:nvGrpSpPr>
          <p:grpSpPr>
            <a:xfrm>
              <a:off x="7005066" y="2498313"/>
              <a:ext cx="831761" cy="3126346"/>
              <a:chOff x="3116687" y="2395471"/>
              <a:chExt cx="831761" cy="3126346"/>
            </a:xfrm>
          </p:grpSpPr>
          <p:sp>
            <p:nvSpPr>
              <p:cNvPr id="378" name="Round Same Side Corner Rectangle 44"/>
              <p:cNvSpPr/>
              <p:nvPr/>
            </p:nvSpPr>
            <p:spPr>
              <a:xfrm>
                <a:off x="3116687" y="2395471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9" name="Round Same Side Corner Rectangle 45"/>
              <p:cNvSpPr/>
              <p:nvPr/>
            </p:nvSpPr>
            <p:spPr>
              <a:xfrm>
                <a:off x="3719848" y="2395471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0" name="Rectangle 46"/>
              <p:cNvSpPr/>
              <p:nvPr/>
            </p:nvSpPr>
            <p:spPr>
              <a:xfrm>
                <a:off x="3116687" y="5293217"/>
                <a:ext cx="831761" cy="2286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1" name="Group 2"/>
            <p:cNvGrpSpPr/>
            <p:nvPr/>
          </p:nvGrpSpPr>
          <p:grpSpPr>
            <a:xfrm>
              <a:off x="5794708" y="2498446"/>
              <a:ext cx="831761" cy="3126346"/>
              <a:chOff x="5794708" y="2498446"/>
              <a:chExt cx="831761" cy="3126346"/>
            </a:xfrm>
          </p:grpSpPr>
          <p:sp>
            <p:nvSpPr>
              <p:cNvPr id="382" name="Round Same Side Corner Rectangle 66"/>
              <p:cNvSpPr/>
              <p:nvPr/>
            </p:nvSpPr>
            <p:spPr>
              <a:xfrm>
                <a:off x="5794708" y="2498446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3" name="Round Same Side Corner Rectangle 67"/>
              <p:cNvSpPr/>
              <p:nvPr/>
            </p:nvSpPr>
            <p:spPr>
              <a:xfrm>
                <a:off x="6359410" y="2511725"/>
                <a:ext cx="228600" cy="3108960"/>
              </a:xfrm>
              <a:prstGeom prst="round2Same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Rectangle 68"/>
              <p:cNvSpPr/>
              <p:nvPr/>
            </p:nvSpPr>
            <p:spPr>
              <a:xfrm>
                <a:off x="5794708" y="5396192"/>
                <a:ext cx="831761" cy="2286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5" name="组合 384"/>
          <p:cNvGrpSpPr/>
          <p:nvPr/>
        </p:nvGrpSpPr>
        <p:grpSpPr>
          <a:xfrm>
            <a:off x="823829" y="2099451"/>
            <a:ext cx="1890175" cy="867240"/>
            <a:chOff x="823829" y="2137551"/>
            <a:chExt cx="1890175" cy="867240"/>
          </a:xfrm>
        </p:grpSpPr>
        <p:sp>
          <p:nvSpPr>
            <p:cNvPr id="386" name="Donut 78"/>
            <p:cNvSpPr/>
            <p:nvPr/>
          </p:nvSpPr>
          <p:spPr>
            <a:xfrm rot="18507418">
              <a:off x="1861754" y="21590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7" name="Donut 79"/>
            <p:cNvSpPr/>
            <p:nvPr/>
          </p:nvSpPr>
          <p:spPr>
            <a:xfrm rot="18507418">
              <a:off x="2014424" y="231247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8" name="Donut 80"/>
            <p:cNvSpPr/>
            <p:nvPr/>
          </p:nvSpPr>
          <p:spPr>
            <a:xfrm rot="18507418">
              <a:off x="2166554" y="24638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9" name="Donut 81"/>
            <p:cNvSpPr/>
            <p:nvPr/>
          </p:nvSpPr>
          <p:spPr>
            <a:xfrm rot="18507418">
              <a:off x="2306829" y="2616221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0" name="Donut 82"/>
            <p:cNvSpPr/>
            <p:nvPr/>
          </p:nvSpPr>
          <p:spPr>
            <a:xfrm rot="18507418">
              <a:off x="2471354" y="27686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1" name="Donut 88"/>
            <p:cNvSpPr/>
            <p:nvPr/>
          </p:nvSpPr>
          <p:spPr>
            <a:xfrm rot="18507418">
              <a:off x="1564851" y="21590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2" name="Donut 89"/>
            <p:cNvSpPr/>
            <p:nvPr/>
          </p:nvSpPr>
          <p:spPr>
            <a:xfrm rot="18507418">
              <a:off x="1723346" y="231247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3" name="Donut 90"/>
            <p:cNvSpPr/>
            <p:nvPr/>
          </p:nvSpPr>
          <p:spPr>
            <a:xfrm rot="18507418">
              <a:off x="1869651" y="24638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4" name="Donut 91"/>
            <p:cNvSpPr/>
            <p:nvPr/>
          </p:nvSpPr>
          <p:spPr>
            <a:xfrm rot="18507418">
              <a:off x="2022322" y="260431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5" name="Donut 92"/>
            <p:cNvSpPr/>
            <p:nvPr/>
          </p:nvSpPr>
          <p:spPr>
            <a:xfrm rot="18507418">
              <a:off x="2174451" y="27686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6" name="Donut 93"/>
            <p:cNvSpPr/>
            <p:nvPr/>
          </p:nvSpPr>
          <p:spPr>
            <a:xfrm rot="18507418">
              <a:off x="2314726" y="29210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7" name="Donut 99"/>
            <p:cNvSpPr/>
            <p:nvPr/>
          </p:nvSpPr>
          <p:spPr>
            <a:xfrm rot="18507418">
              <a:off x="1252153" y="21709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8" name="Donut 100"/>
            <p:cNvSpPr/>
            <p:nvPr/>
          </p:nvSpPr>
          <p:spPr>
            <a:xfrm rot="18507418">
              <a:off x="1403829" y="2319716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9" name="Donut 101"/>
            <p:cNvSpPr/>
            <p:nvPr/>
          </p:nvSpPr>
          <p:spPr>
            <a:xfrm rot="18507418">
              <a:off x="1556953" y="24757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0" name="Donut 102"/>
            <p:cNvSpPr/>
            <p:nvPr/>
          </p:nvSpPr>
          <p:spPr>
            <a:xfrm rot="18507418">
              <a:off x="1715448" y="262917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1" name="Donut 103"/>
            <p:cNvSpPr/>
            <p:nvPr/>
          </p:nvSpPr>
          <p:spPr>
            <a:xfrm rot="18507418">
              <a:off x="1861753" y="27805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2" name="Donut 107"/>
            <p:cNvSpPr/>
            <p:nvPr/>
          </p:nvSpPr>
          <p:spPr>
            <a:xfrm rot="18507418">
              <a:off x="956058" y="214663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3" name="Donut 108"/>
            <p:cNvSpPr/>
            <p:nvPr/>
          </p:nvSpPr>
          <p:spPr>
            <a:xfrm rot="18507418">
              <a:off x="1106722" y="230675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4" name="Donut 109"/>
            <p:cNvSpPr/>
            <p:nvPr/>
          </p:nvSpPr>
          <p:spPr>
            <a:xfrm rot="18507418">
              <a:off x="1260050" y="24757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5" name="Donut 110"/>
            <p:cNvSpPr/>
            <p:nvPr/>
          </p:nvSpPr>
          <p:spPr>
            <a:xfrm rot="18507418">
              <a:off x="1411727" y="2611560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6" name="Donut 111"/>
            <p:cNvSpPr/>
            <p:nvPr/>
          </p:nvSpPr>
          <p:spPr>
            <a:xfrm rot="18507418">
              <a:off x="1564850" y="27805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7" name="Donut 112"/>
            <p:cNvSpPr/>
            <p:nvPr/>
          </p:nvSpPr>
          <p:spPr>
            <a:xfrm rot="18507418">
              <a:off x="1723346" y="29210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8" name="Donut 117"/>
            <p:cNvSpPr/>
            <p:nvPr/>
          </p:nvSpPr>
          <p:spPr>
            <a:xfrm rot="18507418">
              <a:off x="814743" y="230093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9" name="Donut 118"/>
            <p:cNvSpPr/>
            <p:nvPr/>
          </p:nvSpPr>
          <p:spPr>
            <a:xfrm rot="18507418">
              <a:off x="965450" y="24710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0" name="Donut 119"/>
            <p:cNvSpPr/>
            <p:nvPr/>
          </p:nvSpPr>
          <p:spPr>
            <a:xfrm rot="18507418">
              <a:off x="1124276" y="263059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1" name="Donut 120"/>
            <p:cNvSpPr/>
            <p:nvPr/>
          </p:nvSpPr>
          <p:spPr>
            <a:xfrm rot="18507418">
              <a:off x="1277605" y="2786606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2" name="Donut 127"/>
            <p:cNvSpPr/>
            <p:nvPr/>
          </p:nvSpPr>
          <p:spPr>
            <a:xfrm rot="18507418">
              <a:off x="822640" y="260573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3" name="Donut 128"/>
            <p:cNvSpPr/>
            <p:nvPr/>
          </p:nvSpPr>
          <p:spPr>
            <a:xfrm rot="18507418">
              <a:off x="974632" y="277574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4" name="Donut 129"/>
            <p:cNvSpPr/>
            <p:nvPr/>
          </p:nvSpPr>
          <p:spPr>
            <a:xfrm rot="18507418">
              <a:off x="1132174" y="292243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5" name="Donut 167"/>
            <p:cNvSpPr/>
            <p:nvPr/>
          </p:nvSpPr>
          <p:spPr>
            <a:xfrm rot="18507418">
              <a:off x="2471354" y="21576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6" name="Donut 168"/>
            <p:cNvSpPr/>
            <p:nvPr/>
          </p:nvSpPr>
          <p:spPr>
            <a:xfrm rot="18507418">
              <a:off x="2623754" y="23100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7" name="Donut 175"/>
            <p:cNvSpPr/>
            <p:nvPr/>
          </p:nvSpPr>
          <p:spPr>
            <a:xfrm rot="18507418">
              <a:off x="2174451" y="21576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8" name="Donut 176"/>
            <p:cNvSpPr/>
            <p:nvPr/>
          </p:nvSpPr>
          <p:spPr>
            <a:xfrm rot="18507418">
              <a:off x="2314726" y="23100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9" name="Donut 177"/>
            <p:cNvSpPr/>
            <p:nvPr/>
          </p:nvSpPr>
          <p:spPr>
            <a:xfrm rot="18507418">
              <a:off x="2479251" y="24624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20" name="Donut 178"/>
            <p:cNvSpPr/>
            <p:nvPr/>
          </p:nvSpPr>
          <p:spPr>
            <a:xfrm rot="18507418">
              <a:off x="2631651" y="26148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2" name="Group 5"/>
          <p:cNvGrpSpPr/>
          <p:nvPr/>
        </p:nvGrpSpPr>
        <p:grpSpPr>
          <a:xfrm>
            <a:off x="1656713" y="3205173"/>
            <a:ext cx="129205" cy="1176128"/>
            <a:chOff x="6911078" y="3104164"/>
            <a:chExt cx="206135" cy="2143912"/>
          </a:xfrm>
        </p:grpSpPr>
        <p:pic>
          <p:nvPicPr>
            <p:cNvPr id="423" name="Picture 1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549663" flipH="1">
              <a:off x="6907667" y="4420986"/>
              <a:ext cx="152400" cy="145578"/>
            </a:xfrm>
            <a:prstGeom prst="rect">
              <a:avLst/>
            </a:prstGeom>
          </p:spPr>
        </p:pic>
        <p:pic>
          <p:nvPicPr>
            <p:cNvPr id="424" name="Picture 12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19214" flipH="1">
              <a:off x="6958321" y="4745713"/>
              <a:ext cx="152400" cy="145578"/>
            </a:xfrm>
            <a:prstGeom prst="rect">
              <a:avLst/>
            </a:prstGeom>
          </p:spPr>
        </p:pic>
        <p:pic>
          <p:nvPicPr>
            <p:cNvPr id="425" name="Picture 1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549663" flipH="1">
              <a:off x="6914159" y="3811535"/>
              <a:ext cx="152400" cy="145578"/>
            </a:xfrm>
            <a:prstGeom prst="rect">
              <a:avLst/>
            </a:prstGeom>
          </p:spPr>
        </p:pic>
        <p:pic>
          <p:nvPicPr>
            <p:cNvPr id="426" name="Picture 1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19214" flipH="1">
              <a:off x="6964813" y="4136262"/>
              <a:ext cx="152400" cy="145578"/>
            </a:xfrm>
            <a:prstGeom prst="rect">
              <a:avLst/>
            </a:prstGeom>
          </p:spPr>
        </p:pic>
        <p:pic>
          <p:nvPicPr>
            <p:cNvPr id="427" name="Picture 13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549663" flipH="1">
              <a:off x="6910068" y="3107575"/>
              <a:ext cx="152400" cy="145578"/>
            </a:xfrm>
            <a:prstGeom prst="rect">
              <a:avLst/>
            </a:prstGeom>
          </p:spPr>
        </p:pic>
        <p:pic>
          <p:nvPicPr>
            <p:cNvPr id="428" name="Picture 13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1719214" flipH="1">
              <a:off x="6960722" y="3432302"/>
              <a:ext cx="152400" cy="145578"/>
            </a:xfrm>
            <a:prstGeom prst="rect">
              <a:avLst/>
            </a:prstGeom>
          </p:spPr>
        </p:pic>
        <p:pic>
          <p:nvPicPr>
            <p:cNvPr id="429" name="Picture 13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22844" r="23924" b="11655"/>
            <a:stretch>
              <a:fillRect/>
            </a:stretch>
          </p:blipFill>
          <p:spPr>
            <a:xfrm rot="9119530" flipH="1">
              <a:off x="6934811" y="5102498"/>
              <a:ext cx="152400" cy="145578"/>
            </a:xfrm>
            <a:prstGeom prst="rect">
              <a:avLst/>
            </a:prstGeom>
          </p:spPr>
        </p:pic>
      </p:grpSp>
      <p:grpSp>
        <p:nvGrpSpPr>
          <p:cNvPr id="430" name="组合 429"/>
          <p:cNvGrpSpPr/>
          <p:nvPr/>
        </p:nvGrpSpPr>
        <p:grpSpPr>
          <a:xfrm>
            <a:off x="828649" y="2105022"/>
            <a:ext cx="1890175" cy="867240"/>
            <a:chOff x="5947484" y="2289951"/>
            <a:chExt cx="1890175" cy="867240"/>
          </a:xfrm>
        </p:grpSpPr>
        <p:sp>
          <p:nvSpPr>
            <p:cNvPr id="431" name="Donut 78"/>
            <p:cNvSpPr/>
            <p:nvPr/>
          </p:nvSpPr>
          <p:spPr>
            <a:xfrm rot="18507418">
              <a:off x="6985409" y="23114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2" name="Donut 79"/>
            <p:cNvSpPr/>
            <p:nvPr/>
          </p:nvSpPr>
          <p:spPr>
            <a:xfrm rot="18507418">
              <a:off x="7138079" y="246487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3" name="Donut 80"/>
            <p:cNvSpPr/>
            <p:nvPr/>
          </p:nvSpPr>
          <p:spPr>
            <a:xfrm rot="18507418">
              <a:off x="7290209" y="26162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4" name="Donut 81"/>
            <p:cNvSpPr/>
            <p:nvPr/>
          </p:nvSpPr>
          <p:spPr>
            <a:xfrm rot="18507418">
              <a:off x="7430484" y="2768621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5" name="Donut 82"/>
            <p:cNvSpPr/>
            <p:nvPr/>
          </p:nvSpPr>
          <p:spPr>
            <a:xfrm rot="18507418">
              <a:off x="7595009" y="29210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6" name="Donut 88"/>
            <p:cNvSpPr/>
            <p:nvPr/>
          </p:nvSpPr>
          <p:spPr>
            <a:xfrm rot="18507418">
              <a:off x="6688506" y="23114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7" name="Donut 89"/>
            <p:cNvSpPr/>
            <p:nvPr/>
          </p:nvSpPr>
          <p:spPr>
            <a:xfrm rot="18507418">
              <a:off x="6847001" y="246487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8" name="Donut 90"/>
            <p:cNvSpPr/>
            <p:nvPr/>
          </p:nvSpPr>
          <p:spPr>
            <a:xfrm rot="18507418">
              <a:off x="6993306" y="26162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9" name="Donut 91"/>
            <p:cNvSpPr/>
            <p:nvPr/>
          </p:nvSpPr>
          <p:spPr>
            <a:xfrm rot="18507418">
              <a:off x="7145977" y="275671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0" name="Donut 92"/>
            <p:cNvSpPr/>
            <p:nvPr/>
          </p:nvSpPr>
          <p:spPr>
            <a:xfrm rot="18507418">
              <a:off x="7298106" y="292102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1" name="Donut 93"/>
            <p:cNvSpPr/>
            <p:nvPr/>
          </p:nvSpPr>
          <p:spPr>
            <a:xfrm rot="18507418">
              <a:off x="7438381" y="30734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2" name="Donut 99"/>
            <p:cNvSpPr/>
            <p:nvPr/>
          </p:nvSpPr>
          <p:spPr>
            <a:xfrm rot="18507418">
              <a:off x="6375808" y="23233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3" name="Donut 100"/>
            <p:cNvSpPr/>
            <p:nvPr/>
          </p:nvSpPr>
          <p:spPr>
            <a:xfrm rot="18507418">
              <a:off x="6527484" y="2472116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4" name="Donut 101"/>
            <p:cNvSpPr/>
            <p:nvPr/>
          </p:nvSpPr>
          <p:spPr>
            <a:xfrm rot="18507418">
              <a:off x="6680608" y="26281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5" name="Donut 102"/>
            <p:cNvSpPr/>
            <p:nvPr/>
          </p:nvSpPr>
          <p:spPr>
            <a:xfrm rot="18507418">
              <a:off x="6839103" y="278157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6" name="Donut 103"/>
            <p:cNvSpPr/>
            <p:nvPr/>
          </p:nvSpPr>
          <p:spPr>
            <a:xfrm rot="18507418">
              <a:off x="6985408" y="293292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7" name="Donut 107"/>
            <p:cNvSpPr/>
            <p:nvPr/>
          </p:nvSpPr>
          <p:spPr>
            <a:xfrm rot="18507418">
              <a:off x="6079713" y="229903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8" name="Donut 108"/>
            <p:cNvSpPr/>
            <p:nvPr/>
          </p:nvSpPr>
          <p:spPr>
            <a:xfrm rot="18507418">
              <a:off x="6230377" y="245915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9" name="Donut 109"/>
            <p:cNvSpPr/>
            <p:nvPr/>
          </p:nvSpPr>
          <p:spPr>
            <a:xfrm rot="18507418">
              <a:off x="6383705" y="26281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0" name="Donut 110"/>
            <p:cNvSpPr/>
            <p:nvPr/>
          </p:nvSpPr>
          <p:spPr>
            <a:xfrm rot="18507418">
              <a:off x="6535382" y="2763960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1" name="Donut 111"/>
            <p:cNvSpPr/>
            <p:nvPr/>
          </p:nvSpPr>
          <p:spPr>
            <a:xfrm rot="18507418">
              <a:off x="6688505" y="29329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2" name="Donut 112"/>
            <p:cNvSpPr/>
            <p:nvPr/>
          </p:nvSpPr>
          <p:spPr>
            <a:xfrm rot="18507418">
              <a:off x="6847001" y="307342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3" name="Donut 117"/>
            <p:cNvSpPr/>
            <p:nvPr/>
          </p:nvSpPr>
          <p:spPr>
            <a:xfrm rot="18507418">
              <a:off x="5938398" y="245333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4" name="Donut 118"/>
            <p:cNvSpPr/>
            <p:nvPr/>
          </p:nvSpPr>
          <p:spPr>
            <a:xfrm rot="18507418">
              <a:off x="6089105" y="2623429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5" name="Donut 119"/>
            <p:cNvSpPr/>
            <p:nvPr/>
          </p:nvSpPr>
          <p:spPr>
            <a:xfrm rot="18507418">
              <a:off x="6247931" y="278299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6" name="Donut 120"/>
            <p:cNvSpPr/>
            <p:nvPr/>
          </p:nvSpPr>
          <p:spPr>
            <a:xfrm rot="18507418">
              <a:off x="6401260" y="2939006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7" name="Donut 127"/>
            <p:cNvSpPr/>
            <p:nvPr/>
          </p:nvSpPr>
          <p:spPr>
            <a:xfrm rot="18507418">
              <a:off x="5946295" y="2758133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8" name="Donut 128"/>
            <p:cNvSpPr/>
            <p:nvPr/>
          </p:nvSpPr>
          <p:spPr>
            <a:xfrm rot="18507418">
              <a:off x="6098287" y="2928142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9" name="Donut 129"/>
            <p:cNvSpPr/>
            <p:nvPr/>
          </p:nvSpPr>
          <p:spPr>
            <a:xfrm rot="18507418">
              <a:off x="6255829" y="307483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0" name="Donut 167"/>
            <p:cNvSpPr/>
            <p:nvPr/>
          </p:nvSpPr>
          <p:spPr>
            <a:xfrm rot="18507418">
              <a:off x="7595009" y="23100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1" name="Donut 168"/>
            <p:cNvSpPr/>
            <p:nvPr/>
          </p:nvSpPr>
          <p:spPr>
            <a:xfrm rot="18507418">
              <a:off x="7747409" y="24624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2" name="Donut 175"/>
            <p:cNvSpPr/>
            <p:nvPr/>
          </p:nvSpPr>
          <p:spPr>
            <a:xfrm rot="18507418">
              <a:off x="7298106" y="23100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3" name="Donut 176"/>
            <p:cNvSpPr/>
            <p:nvPr/>
          </p:nvSpPr>
          <p:spPr>
            <a:xfrm rot="18507418">
              <a:off x="7438381" y="2462407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4" name="Donut 177"/>
            <p:cNvSpPr/>
            <p:nvPr/>
          </p:nvSpPr>
          <p:spPr>
            <a:xfrm rot="18507418">
              <a:off x="7602906" y="26148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5" name="Donut 178"/>
            <p:cNvSpPr/>
            <p:nvPr/>
          </p:nvSpPr>
          <p:spPr>
            <a:xfrm rot="18507418">
              <a:off x="7755306" y="2767208"/>
              <a:ext cx="91440" cy="73267"/>
            </a:xfrm>
            <a:prstGeom prst="donu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D9D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66" name="矩形 465"/>
          <p:cNvSpPr/>
          <p:nvPr/>
        </p:nvSpPr>
        <p:spPr>
          <a:xfrm>
            <a:off x="571472" y="1962146"/>
            <a:ext cx="2214578" cy="3143254"/>
          </a:xfrm>
          <a:prstGeom prst="rect">
            <a:avLst/>
          </a:prstGeom>
          <a:noFill/>
          <a:ln w="19050"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TextBox 18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Notched Right 27"/>
          <p:cNvSpPr/>
          <p:nvPr/>
        </p:nvSpPr>
        <p:spPr>
          <a:xfrm>
            <a:off x="553387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7" name="Arrow: Notched Right 28"/>
          <p:cNvSpPr/>
          <p:nvPr/>
        </p:nvSpPr>
        <p:spPr>
          <a:xfrm>
            <a:off x="2452482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8" name="Arrow: Notched Right 29"/>
          <p:cNvSpPr/>
          <p:nvPr/>
        </p:nvSpPr>
        <p:spPr>
          <a:xfrm>
            <a:off x="4351576" y="758395"/>
            <a:ext cx="2043113" cy="1100138"/>
          </a:xfrm>
          <a:prstGeom prst="notchedRightArrow">
            <a:avLst/>
          </a:prstGeom>
          <a:solidFill>
            <a:srgbClr val="007E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9" name="Arrow: Notched Right 30"/>
          <p:cNvSpPr/>
          <p:nvPr/>
        </p:nvSpPr>
        <p:spPr>
          <a:xfrm>
            <a:off x="6255895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6583" y="1167472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细胞分离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5678" y="1167472"/>
            <a:ext cx="147949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细胞导入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7320" y="1157801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验证实验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26415" y="1158463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导出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" name="矩形 1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2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菱形 27"/>
          <p:cNvSpPr/>
          <p:nvPr/>
        </p:nvSpPr>
        <p:spPr>
          <a:xfrm rot="3857444">
            <a:off x="1420146" y="3714758"/>
            <a:ext cx="285752" cy="357190"/>
          </a:xfrm>
          <a:prstGeom prst="diamond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5"/>
          <p:cNvGrpSpPr/>
          <p:nvPr/>
        </p:nvGrpSpPr>
        <p:grpSpPr>
          <a:xfrm rot="9320198">
            <a:off x="1748149" y="3413353"/>
            <a:ext cx="348498" cy="395857"/>
            <a:chOff x="3967157" y="2605190"/>
            <a:chExt cx="418478" cy="584895"/>
          </a:xfrm>
        </p:grpSpPr>
        <p:cxnSp>
          <p:nvCxnSpPr>
            <p:cNvPr id="29" name="直接连接符 28"/>
            <p:cNvCxnSpPr/>
            <p:nvPr/>
          </p:nvCxnSpPr>
          <p:spPr>
            <a:xfrm rot="5400000">
              <a:off x="3995732" y="3047209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rot="5400000">
              <a:off x="3967157" y="2999584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rot="5400000">
              <a:off x="3986163" y="2818710"/>
              <a:ext cx="428628" cy="1588"/>
            </a:xfrm>
            <a:prstGeom prst="line">
              <a:avLst/>
            </a:prstGeom>
            <a:ln w="28575">
              <a:solidFill>
                <a:schemeClr val="accent5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4204116" y="3029233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rot="5400000">
              <a:off x="4242759" y="2995034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rot="5400000">
              <a:off x="3924294" y="2832895"/>
              <a:ext cx="428628" cy="1588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2" descr="https://gimg2.baidu.com/image_search/src=http%3A%2F%2Fimg.scimall.org.cn%2F2021%2F10%2F12%2F10%2Fimage%2F78c59d.jpg&amp;refer=http%3A%2F%2Fimg.scimall.org.cn&amp;app=2002&amp;size=f9999,10000&amp;q=a80&amp;n=0&amp;g=0n&amp;fmt=auto?sec=1660351606&amp;t=c675bb1f5367c902b037d065618d48bf"/>
          <p:cNvPicPr>
            <a:picLocks noChangeAspect="1" noChangeArrowheads="1"/>
          </p:cNvPicPr>
          <p:nvPr/>
        </p:nvPicPr>
        <p:blipFill>
          <a:blip r:embed="rId2" cstate="print"/>
          <a:srcRect l="4688" t="7500" r="68359" b="62500"/>
          <a:stretch>
            <a:fillRect/>
          </a:stretch>
        </p:blipFill>
        <p:spPr bwMode="auto">
          <a:xfrm rot="16200000">
            <a:off x="1853240" y="3933185"/>
            <a:ext cx="464609" cy="504000"/>
          </a:xfrm>
          <a:prstGeom prst="rect">
            <a:avLst/>
          </a:prstGeom>
          <a:noFill/>
        </p:spPr>
      </p:pic>
      <p:grpSp>
        <p:nvGrpSpPr>
          <p:cNvPr id="5" name="组合 56"/>
          <p:cNvGrpSpPr/>
          <p:nvPr/>
        </p:nvGrpSpPr>
        <p:grpSpPr>
          <a:xfrm rot="4447072">
            <a:off x="836253" y="2836533"/>
            <a:ext cx="428628" cy="428628"/>
            <a:chOff x="976288" y="2809873"/>
            <a:chExt cx="428628" cy="428628"/>
          </a:xfrm>
        </p:grpSpPr>
        <p:sp>
          <p:nvSpPr>
            <p:cNvPr id="39" name="燕尾形 38"/>
            <p:cNvSpPr/>
            <p:nvPr/>
          </p:nvSpPr>
          <p:spPr>
            <a:xfrm rot="16200000">
              <a:off x="976288" y="2881311"/>
              <a:ext cx="357190" cy="35719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爆炸形 2 39"/>
            <p:cNvSpPr/>
            <p:nvPr/>
          </p:nvSpPr>
          <p:spPr>
            <a:xfrm>
              <a:off x="1190602" y="2809873"/>
              <a:ext cx="214314" cy="285752"/>
            </a:xfrm>
            <a:prstGeom prst="irregularSeal2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ound Same Side Corner Rectangle 44"/>
          <p:cNvSpPr/>
          <p:nvPr/>
        </p:nvSpPr>
        <p:spPr>
          <a:xfrm>
            <a:off x="571472" y="2528894"/>
            <a:ext cx="71438" cy="2105458"/>
          </a:xfrm>
          <a:prstGeom prst="round2Same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 Same Side Corner Rectangle 45"/>
          <p:cNvSpPr/>
          <p:nvPr/>
        </p:nvSpPr>
        <p:spPr>
          <a:xfrm>
            <a:off x="2428859" y="2528894"/>
            <a:ext cx="64635" cy="2105458"/>
          </a:xfrm>
          <a:prstGeom prst="round2Same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6"/>
          <p:cNvSpPr/>
          <p:nvPr/>
        </p:nvSpPr>
        <p:spPr>
          <a:xfrm>
            <a:off x="571472" y="4548463"/>
            <a:ext cx="1922024" cy="9498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组合 57"/>
          <p:cNvGrpSpPr/>
          <p:nvPr/>
        </p:nvGrpSpPr>
        <p:grpSpPr>
          <a:xfrm>
            <a:off x="4733925" y="2847975"/>
            <a:ext cx="428628" cy="428628"/>
            <a:chOff x="3925123" y="1928808"/>
            <a:chExt cx="428628" cy="428628"/>
          </a:xfrm>
        </p:grpSpPr>
        <p:sp>
          <p:nvSpPr>
            <p:cNvPr id="54" name="燕尾形 53"/>
            <p:cNvSpPr/>
            <p:nvPr/>
          </p:nvSpPr>
          <p:spPr>
            <a:xfrm rot="16200000">
              <a:off x="3925123" y="2000246"/>
              <a:ext cx="357190" cy="35719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5" name="爆炸形 2 54"/>
            <p:cNvSpPr/>
            <p:nvPr/>
          </p:nvSpPr>
          <p:spPr>
            <a:xfrm>
              <a:off x="4139437" y="1928808"/>
              <a:ext cx="214314" cy="285752"/>
            </a:xfrm>
            <a:prstGeom prst="irregularSeal2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椭圆 22"/>
          <p:cNvSpPr/>
          <p:nvPr/>
        </p:nvSpPr>
        <p:spPr>
          <a:xfrm>
            <a:off x="761974" y="3667129"/>
            <a:ext cx="785818" cy="78581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latin typeface="Poppins" panose="02000000000000000000" pitchFamily="2" charset="0"/>
                <a:cs typeface="Poppins" panose="02000000000000000000" pitchFamily="2" charset="0"/>
              </a:rPr>
              <a:t>cell</a:t>
            </a:r>
            <a:endParaRPr lang="en-US" altLang="zh-CN" sz="1100" b="1" dirty="0" smtClean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11" name="组合 60"/>
          <p:cNvGrpSpPr/>
          <p:nvPr/>
        </p:nvGrpSpPr>
        <p:grpSpPr>
          <a:xfrm rot="4782603">
            <a:off x="4485380" y="3566469"/>
            <a:ext cx="348498" cy="395857"/>
            <a:chOff x="3967157" y="2605190"/>
            <a:chExt cx="418478" cy="584895"/>
          </a:xfrm>
        </p:grpSpPr>
        <p:cxnSp>
          <p:nvCxnSpPr>
            <p:cNvPr id="62" name="直接连接符 61"/>
            <p:cNvCxnSpPr/>
            <p:nvPr/>
          </p:nvCxnSpPr>
          <p:spPr>
            <a:xfrm rot="5400000">
              <a:off x="3995732" y="3047209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5400000">
              <a:off x="3967157" y="2999584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rot="5400000">
              <a:off x="3986163" y="2818710"/>
              <a:ext cx="428628" cy="1588"/>
            </a:xfrm>
            <a:prstGeom prst="line">
              <a:avLst/>
            </a:prstGeom>
            <a:ln w="28575">
              <a:solidFill>
                <a:schemeClr val="accent5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rot="5400000">
              <a:off x="4204116" y="3029233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rot="5400000">
              <a:off x="4242759" y="2995034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rot="5400000">
              <a:off x="3924294" y="2832895"/>
              <a:ext cx="428628" cy="1588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菱形 70"/>
          <p:cNvSpPr/>
          <p:nvPr/>
        </p:nvSpPr>
        <p:spPr>
          <a:xfrm rot="3857444">
            <a:off x="4315766" y="2419352"/>
            <a:ext cx="285752" cy="357190"/>
          </a:xfrm>
          <a:prstGeom prst="diamond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3657594" y="2371723"/>
            <a:ext cx="785818" cy="78581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latin typeface="Poppins" panose="02000000000000000000" pitchFamily="2" charset="0"/>
                <a:cs typeface="Poppins" panose="02000000000000000000" pitchFamily="2" charset="0"/>
              </a:rPr>
              <a:t>cell</a:t>
            </a:r>
            <a:endParaRPr lang="en-US" altLang="zh-CN" sz="1100" b="1" dirty="0" smtClean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80" name="菱形 79"/>
          <p:cNvSpPr/>
          <p:nvPr/>
        </p:nvSpPr>
        <p:spPr>
          <a:xfrm rot="3857444">
            <a:off x="4334817" y="3900501"/>
            <a:ext cx="285752" cy="357190"/>
          </a:xfrm>
          <a:prstGeom prst="diamond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3676645" y="3852872"/>
            <a:ext cx="785818" cy="78581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latin typeface="Poppins" panose="02000000000000000000" pitchFamily="2" charset="0"/>
                <a:cs typeface="Poppins" panose="02000000000000000000" pitchFamily="2" charset="0"/>
              </a:rPr>
              <a:t>cell</a:t>
            </a:r>
            <a:endParaRPr lang="en-US" altLang="zh-CN" sz="1100" b="1" dirty="0" smtClean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12" name="组合 67"/>
          <p:cNvGrpSpPr/>
          <p:nvPr/>
        </p:nvGrpSpPr>
        <p:grpSpPr>
          <a:xfrm rot="4106983">
            <a:off x="4550017" y="3988050"/>
            <a:ext cx="428628" cy="428628"/>
            <a:chOff x="3925123" y="1928808"/>
            <a:chExt cx="428628" cy="428628"/>
          </a:xfrm>
        </p:grpSpPr>
        <p:sp>
          <p:nvSpPr>
            <p:cNvPr id="69" name="燕尾形 68"/>
            <p:cNvSpPr/>
            <p:nvPr/>
          </p:nvSpPr>
          <p:spPr>
            <a:xfrm rot="16200000">
              <a:off x="3925123" y="2000246"/>
              <a:ext cx="357190" cy="35719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爆炸形 2 69"/>
            <p:cNvSpPr/>
            <p:nvPr/>
          </p:nvSpPr>
          <p:spPr>
            <a:xfrm>
              <a:off x="4139437" y="1928808"/>
              <a:ext cx="214314" cy="285752"/>
            </a:xfrm>
            <a:prstGeom prst="irregularSeal2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组合 45"/>
          <p:cNvGrpSpPr/>
          <p:nvPr/>
        </p:nvGrpSpPr>
        <p:grpSpPr>
          <a:xfrm rot="4224439">
            <a:off x="4585501" y="2475764"/>
            <a:ext cx="348498" cy="395857"/>
            <a:chOff x="3967157" y="2605190"/>
            <a:chExt cx="418478" cy="584895"/>
          </a:xfrm>
        </p:grpSpPr>
        <p:cxnSp>
          <p:nvCxnSpPr>
            <p:cNvPr id="47" name="直接连接符 46"/>
            <p:cNvCxnSpPr/>
            <p:nvPr/>
          </p:nvCxnSpPr>
          <p:spPr>
            <a:xfrm rot="5400000">
              <a:off x="3995732" y="3047209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rot="5400000">
              <a:off x="3967157" y="2999584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5400000">
              <a:off x="3986163" y="2818710"/>
              <a:ext cx="428628" cy="1588"/>
            </a:xfrm>
            <a:prstGeom prst="line">
              <a:avLst/>
            </a:prstGeom>
            <a:ln w="28575">
              <a:solidFill>
                <a:schemeClr val="accent5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rot="5400000">
              <a:off x="4204116" y="3029233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rot="5400000">
              <a:off x="4242759" y="2995034"/>
              <a:ext cx="142876" cy="142876"/>
            </a:xfrm>
            <a:prstGeom prst="line">
              <a:avLst/>
            </a:prstGeom>
            <a:ln w="28575">
              <a:solidFill>
                <a:schemeClr val="accent5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5400000">
              <a:off x="3924294" y="2832895"/>
              <a:ext cx="428628" cy="1588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1428728" y="2928940"/>
            <a:ext cx="7162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荧光配体</a:t>
            </a:r>
            <a:endParaRPr lang="zh-CN" altLang="en-US" sz="1050" dirty="0" smtClean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714612" y="267176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阻断</a:t>
            </a:r>
            <a:endParaRPr lang="zh-CN" altLang="en-US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662225" y="40883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非阻断</a:t>
            </a:r>
            <a:endParaRPr lang="zh-CN" altLang="en-US" sz="1400" dirty="0" smtClean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8662" r="16848"/>
          <a:stretch>
            <a:fillRect/>
          </a:stretch>
        </p:blipFill>
        <p:spPr bwMode="auto">
          <a:xfrm>
            <a:off x="5643570" y="2428874"/>
            <a:ext cx="3071834" cy="210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8" name="TextBox 67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Notched Right 27"/>
          <p:cNvSpPr/>
          <p:nvPr/>
        </p:nvSpPr>
        <p:spPr>
          <a:xfrm>
            <a:off x="553387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7" name="Arrow: Notched Right 28"/>
          <p:cNvSpPr/>
          <p:nvPr/>
        </p:nvSpPr>
        <p:spPr>
          <a:xfrm>
            <a:off x="2452482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8" name="Arrow: Notched Right 29"/>
          <p:cNvSpPr/>
          <p:nvPr/>
        </p:nvSpPr>
        <p:spPr>
          <a:xfrm>
            <a:off x="4351576" y="758395"/>
            <a:ext cx="2043113" cy="110013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9" name="Arrow: Notched Right 30"/>
          <p:cNvSpPr/>
          <p:nvPr/>
        </p:nvSpPr>
        <p:spPr>
          <a:xfrm>
            <a:off x="6255895" y="758395"/>
            <a:ext cx="2043113" cy="1100138"/>
          </a:xfrm>
          <a:prstGeom prst="notchedRightArrow">
            <a:avLst/>
          </a:prstGeom>
          <a:solidFill>
            <a:srgbClr val="007E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6583" y="1167472"/>
            <a:ext cx="1479490" cy="2838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细胞分离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5678" y="1167472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细胞导入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7320" y="1157801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验证实验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26415" y="1158463"/>
            <a:ext cx="147949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导出</a:t>
            </a:r>
            <a:endParaRPr lang="zh-CN" altLang="en-US" sz="1400" b="1" dirty="0" smtClean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" name="矩形 1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2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27" name="导出.mp4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71736" y="2071684"/>
            <a:ext cx="3714776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副标题 2"/>
          <p:cNvSpPr txBox="1"/>
          <p:nvPr/>
        </p:nvSpPr>
        <p:spPr>
          <a:xfrm>
            <a:off x="611560" y="2080234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Beacon</a:t>
            </a: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抗体筛选案例分享</a:t>
            </a:r>
            <a:endParaRPr lang="en-US" altLang="zh-CN" sz="28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80" name="副标题 2"/>
          <p:cNvSpPr txBox="1"/>
          <p:nvPr/>
        </p:nvSpPr>
        <p:spPr>
          <a:xfrm>
            <a:off x="3311860" y="1000114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anose="02000000000000000000"/>
                <a:ea typeface="思源黑体 CN Regular" panose="020B0500000000000000" charset="-122"/>
                <a:cs typeface="Poppins" panose="02000000000000000000" pitchFamily="2" charset="0"/>
              </a:rPr>
              <a:t>03</a:t>
            </a:r>
            <a:endParaRPr lang="en-US" altLang="zh-CN" sz="7200" b="1" dirty="0">
              <a:solidFill>
                <a:srgbClr val="007E66"/>
              </a:solidFill>
              <a:latin typeface="Poppins" panose="02000000000000000000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grpSp>
        <p:nvGrpSpPr>
          <p:cNvPr id="2" name="组合 16"/>
          <p:cNvGrpSpPr/>
          <p:nvPr/>
        </p:nvGrpSpPr>
        <p:grpSpPr>
          <a:xfrm rot="16200000">
            <a:off x="1928794" y="3714758"/>
            <a:ext cx="5460219" cy="5460219"/>
            <a:chOff x="845065" y="2273838"/>
            <a:chExt cx="5460219" cy="5460219"/>
          </a:xfrm>
        </p:grpSpPr>
        <p:sp>
          <p:nvSpPr>
            <p:cNvPr id="14" name="圆角矩形 13"/>
            <p:cNvSpPr/>
            <p:nvPr/>
          </p:nvSpPr>
          <p:spPr>
            <a:xfrm rot="18900000">
              <a:off x="845065" y="2273838"/>
              <a:ext cx="5460219" cy="5460219"/>
            </a:xfrm>
            <a:prstGeom prst="roundRect">
              <a:avLst>
                <a:gd name="adj" fmla="val 16386"/>
              </a:avLst>
            </a:prstGeom>
            <a:solidFill>
              <a:srgbClr val="007E6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/>
                <a:ea typeface="思源黑体 CN Regular" panose="020B0500000000000000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 rot="18900000">
              <a:off x="2362416" y="3483364"/>
              <a:ext cx="3037869" cy="3037869"/>
            </a:xfrm>
            <a:prstGeom prst="roundRect">
              <a:avLst>
                <a:gd name="adj" fmla="val 16386"/>
              </a:avLst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/>
                <a:ea typeface="思源黑体 CN Regular" panose="020B0500000000000000" charset="-122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0" y="571486"/>
            <a:ext cx="6047105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zh-CN" altLang="en-US" sz="16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抗独特型抗体（</a:t>
            </a:r>
            <a:r>
              <a:rPr lang="en-US" sz="16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Anti-</a:t>
            </a:r>
            <a:r>
              <a:rPr lang="en-US" sz="1600" b="1" dirty="0" err="1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idiotype</a:t>
            </a:r>
            <a:r>
              <a:rPr lang="en-US" sz="16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antibody, Anti-ID Abs）</a:t>
            </a:r>
            <a:r>
              <a:rPr lang="zh-CN" altLang="en-US" sz="16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筛选</a:t>
            </a:r>
            <a:endParaRPr lang="zh-CN" altLang="en-US" sz="16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3510" y="857238"/>
            <a:ext cx="692948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能够特异性结合待测抗体位于可变区的独特位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(</a:t>
            </a:r>
            <a:r>
              <a:rPr lang="en-US" altLang="zh-CN" sz="12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Idiotype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)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的抗体</a:t>
            </a: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171450" indent="-171450">
              <a:lnSpc>
                <a:spcPct val="150000"/>
              </a:lnSpc>
              <a:buClr>
                <a:srgbClr val="007E66"/>
              </a:buClr>
              <a:buFont typeface="Wingdings" panose="05000000000000000000" charset="0"/>
              <a:buChar char="Ø"/>
            </a:pP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  抗体药物的药代动力学（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PK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）和药效动力学（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PD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）分析</a:t>
            </a: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171450" indent="-171450" fontAlgn="base">
              <a:lnSpc>
                <a:spcPct val="150000"/>
              </a:lnSpc>
              <a:buClr>
                <a:srgbClr val="007E66"/>
              </a:buClr>
              <a:buFont typeface="Wingdings" panose="05000000000000000000" charset="0"/>
              <a:buChar char="Ø"/>
            </a:pP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  免疫原性分析：配体中和试验和抗体阻断试验的对照</a:t>
            </a:r>
            <a:endParaRPr lang="zh-CN" altLang="en-US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22298" y="335756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药物抗体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36876" y="2143122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抗独特型抗体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894000" y="357188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靶点蛋白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997869" y="307181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药物抗体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926695" y="3214692"/>
            <a:ext cx="1214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抗独特型抗体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55257" y="228599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靶点蛋白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07984" y="2000246"/>
            <a:ext cx="3571900" cy="2643206"/>
          </a:xfrm>
          <a:prstGeom prst="rect">
            <a:avLst/>
          </a:prstGeom>
          <a:noFill/>
          <a:ln w="12700">
            <a:solidFill>
              <a:srgbClr val="007E66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矩形 54"/>
          <p:cNvSpPr/>
          <p:nvPr/>
        </p:nvSpPr>
        <p:spPr>
          <a:xfrm>
            <a:off x="4640679" y="2000246"/>
            <a:ext cx="3571900" cy="2643206"/>
          </a:xfrm>
          <a:prstGeom prst="rect">
            <a:avLst/>
          </a:prstGeom>
          <a:noFill/>
          <a:ln w="12700">
            <a:solidFill>
              <a:srgbClr val="007E66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607984" y="2000246"/>
            <a:ext cx="944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抗原阻断型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640679" y="200024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抗原非阻断型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42910" y="4143386"/>
            <a:ext cx="21431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阻断抗原抗体结合</a:t>
            </a:r>
            <a:b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</a:b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检测游离型抗体药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675605" y="4143386"/>
            <a:ext cx="3321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不阻断抗原抗体结合</a:t>
            </a:r>
            <a:b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</a:b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检测抗体药总量（游离，半结合，结合）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3075" name="Picture 3" descr="E:\义翘工作文件\设计\0802 8月11日讲座课件修图\配图\21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1617" y="2353162"/>
            <a:ext cx="1714512" cy="1504472"/>
          </a:xfrm>
          <a:prstGeom prst="rect">
            <a:avLst/>
          </a:prstGeom>
          <a:noFill/>
        </p:spPr>
      </p:pic>
      <p:pic>
        <p:nvPicPr>
          <p:cNvPr id="3074" name="Picture 2" descr="E:\义翘工作文件\设计\0802 8月11日讲座课件修图\配图\21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2214560"/>
            <a:ext cx="1840320" cy="1914526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/>
          <p:nvPr/>
        </p:nvGrpSpPr>
        <p:grpSpPr>
          <a:xfrm>
            <a:off x="3857620" y="1000114"/>
            <a:ext cx="3571900" cy="3367534"/>
            <a:chOff x="1475061" y="966265"/>
            <a:chExt cx="5379463" cy="5071678"/>
          </a:xfrm>
          <a:effectLst/>
        </p:grpSpPr>
        <p:sp>
          <p:nvSpPr>
            <p:cNvPr id="22" name="Rectangle 6"/>
            <p:cNvSpPr>
              <a:spLocks noChangeArrowheads="1"/>
            </p:cNvSpPr>
            <p:nvPr/>
          </p:nvSpPr>
          <p:spPr bwMode="auto">
            <a:xfrm>
              <a:off x="2626646" y="2060272"/>
              <a:ext cx="507638" cy="6815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60372" y="1955688"/>
              <a:ext cx="173913" cy="782608"/>
            </a:xfrm>
            <a:custGeom>
              <a:avLst/>
              <a:gdLst>
                <a:gd name="T0" fmla="*/ 0 w 148"/>
                <a:gd name="T1" fmla="*/ 0 h 666"/>
                <a:gd name="T2" fmla="*/ 148 w 148"/>
                <a:gd name="T3" fmla="*/ 100 h 666"/>
                <a:gd name="T4" fmla="*/ 148 w 148"/>
                <a:gd name="T5" fmla="*/ 666 h 666"/>
                <a:gd name="T6" fmla="*/ 0 w 148"/>
                <a:gd name="T7" fmla="*/ 555 h 666"/>
                <a:gd name="T8" fmla="*/ 0 w 148"/>
                <a:gd name="T9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666">
                  <a:moveTo>
                    <a:pt x="0" y="0"/>
                  </a:moveTo>
                  <a:lnTo>
                    <a:pt x="148" y="100"/>
                  </a:lnTo>
                  <a:lnTo>
                    <a:pt x="148" y="666"/>
                  </a:lnTo>
                  <a:lnTo>
                    <a:pt x="0" y="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8"/>
            <p:cNvSpPr/>
            <p:nvPr/>
          </p:nvSpPr>
          <p:spPr bwMode="auto">
            <a:xfrm>
              <a:off x="2960372" y="1955688"/>
              <a:ext cx="3786563" cy="652174"/>
            </a:xfrm>
            <a:custGeom>
              <a:avLst/>
              <a:gdLst>
                <a:gd name="T0" fmla="*/ 0 w 2242"/>
                <a:gd name="T1" fmla="*/ 0 h 555"/>
                <a:gd name="T2" fmla="*/ 2242 w 2242"/>
                <a:gd name="T3" fmla="*/ 0 h 555"/>
                <a:gd name="T4" fmla="*/ 2000 w 2242"/>
                <a:gd name="T5" fmla="*/ 265 h 555"/>
                <a:gd name="T6" fmla="*/ 2242 w 2242"/>
                <a:gd name="T7" fmla="*/ 555 h 555"/>
                <a:gd name="T8" fmla="*/ 0 w 2242"/>
                <a:gd name="T9" fmla="*/ 555 h 555"/>
                <a:gd name="T10" fmla="*/ 0 w 2242"/>
                <a:gd name="T11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2" h="555">
                  <a:moveTo>
                    <a:pt x="0" y="0"/>
                  </a:moveTo>
                  <a:lnTo>
                    <a:pt x="2242" y="0"/>
                  </a:lnTo>
                  <a:lnTo>
                    <a:pt x="2000" y="265"/>
                  </a:lnTo>
                  <a:lnTo>
                    <a:pt x="2242" y="555"/>
                  </a:lnTo>
                  <a:lnTo>
                    <a:pt x="0" y="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7B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2626646" y="3876957"/>
              <a:ext cx="507638" cy="6792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10"/>
            <p:cNvSpPr/>
            <p:nvPr/>
          </p:nvSpPr>
          <p:spPr bwMode="auto">
            <a:xfrm>
              <a:off x="2960372" y="3772374"/>
              <a:ext cx="173913" cy="781434"/>
            </a:xfrm>
            <a:custGeom>
              <a:avLst/>
              <a:gdLst>
                <a:gd name="T0" fmla="*/ 0 w 148"/>
                <a:gd name="T1" fmla="*/ 0 h 665"/>
                <a:gd name="T2" fmla="*/ 148 w 148"/>
                <a:gd name="T3" fmla="*/ 99 h 665"/>
                <a:gd name="T4" fmla="*/ 148 w 148"/>
                <a:gd name="T5" fmla="*/ 665 h 665"/>
                <a:gd name="T6" fmla="*/ 0 w 148"/>
                <a:gd name="T7" fmla="*/ 555 h 665"/>
                <a:gd name="T8" fmla="*/ 0 w 148"/>
                <a:gd name="T9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665">
                  <a:moveTo>
                    <a:pt x="0" y="0"/>
                  </a:moveTo>
                  <a:lnTo>
                    <a:pt x="148" y="99"/>
                  </a:lnTo>
                  <a:lnTo>
                    <a:pt x="148" y="665"/>
                  </a:lnTo>
                  <a:lnTo>
                    <a:pt x="0" y="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11"/>
            <p:cNvSpPr/>
            <p:nvPr/>
          </p:nvSpPr>
          <p:spPr bwMode="auto">
            <a:xfrm>
              <a:off x="2960372" y="3772374"/>
              <a:ext cx="3894152" cy="652174"/>
            </a:xfrm>
            <a:custGeom>
              <a:avLst/>
              <a:gdLst>
                <a:gd name="T0" fmla="*/ 0 w 2242"/>
                <a:gd name="T1" fmla="*/ 0 h 555"/>
                <a:gd name="T2" fmla="*/ 2242 w 2242"/>
                <a:gd name="T3" fmla="*/ 0 h 555"/>
                <a:gd name="T4" fmla="*/ 2000 w 2242"/>
                <a:gd name="T5" fmla="*/ 265 h 555"/>
                <a:gd name="T6" fmla="*/ 2242 w 2242"/>
                <a:gd name="T7" fmla="*/ 555 h 555"/>
                <a:gd name="T8" fmla="*/ 0 w 2242"/>
                <a:gd name="T9" fmla="*/ 555 h 555"/>
                <a:gd name="T10" fmla="*/ 0 w 2242"/>
                <a:gd name="T11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2" h="555">
                  <a:moveTo>
                    <a:pt x="0" y="0"/>
                  </a:moveTo>
                  <a:lnTo>
                    <a:pt x="2242" y="0"/>
                  </a:lnTo>
                  <a:lnTo>
                    <a:pt x="2000" y="265"/>
                  </a:lnTo>
                  <a:lnTo>
                    <a:pt x="2242" y="555"/>
                  </a:lnTo>
                  <a:lnTo>
                    <a:pt x="0" y="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D2A0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12"/>
            <p:cNvSpPr>
              <a:spLocks noChangeArrowheads="1"/>
            </p:cNvSpPr>
            <p:nvPr/>
          </p:nvSpPr>
          <p:spPr bwMode="auto">
            <a:xfrm>
              <a:off x="2626646" y="2962739"/>
              <a:ext cx="507638" cy="68037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3"/>
            <p:cNvSpPr/>
            <p:nvPr/>
          </p:nvSpPr>
          <p:spPr bwMode="auto">
            <a:xfrm>
              <a:off x="2960372" y="2856981"/>
              <a:ext cx="173913" cy="782608"/>
            </a:xfrm>
            <a:custGeom>
              <a:avLst/>
              <a:gdLst>
                <a:gd name="T0" fmla="*/ 0 w 148"/>
                <a:gd name="T1" fmla="*/ 0 h 666"/>
                <a:gd name="T2" fmla="*/ 148 w 148"/>
                <a:gd name="T3" fmla="*/ 101 h 666"/>
                <a:gd name="T4" fmla="*/ 148 w 148"/>
                <a:gd name="T5" fmla="*/ 666 h 666"/>
                <a:gd name="T6" fmla="*/ 0 w 148"/>
                <a:gd name="T7" fmla="*/ 556 h 666"/>
                <a:gd name="T8" fmla="*/ 0 w 148"/>
                <a:gd name="T9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666">
                  <a:moveTo>
                    <a:pt x="0" y="0"/>
                  </a:moveTo>
                  <a:lnTo>
                    <a:pt x="148" y="101"/>
                  </a:lnTo>
                  <a:lnTo>
                    <a:pt x="148" y="666"/>
                  </a:lnTo>
                  <a:lnTo>
                    <a:pt x="0" y="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4"/>
            <p:cNvSpPr/>
            <p:nvPr/>
          </p:nvSpPr>
          <p:spPr bwMode="auto">
            <a:xfrm>
              <a:off x="2960372" y="2856981"/>
              <a:ext cx="3786563" cy="653349"/>
            </a:xfrm>
            <a:custGeom>
              <a:avLst/>
              <a:gdLst>
                <a:gd name="T0" fmla="*/ 0 w 2242"/>
                <a:gd name="T1" fmla="*/ 0 h 556"/>
                <a:gd name="T2" fmla="*/ 2242 w 2242"/>
                <a:gd name="T3" fmla="*/ 0 h 556"/>
                <a:gd name="T4" fmla="*/ 2000 w 2242"/>
                <a:gd name="T5" fmla="*/ 267 h 556"/>
                <a:gd name="T6" fmla="*/ 2242 w 2242"/>
                <a:gd name="T7" fmla="*/ 556 h 556"/>
                <a:gd name="T8" fmla="*/ 0 w 2242"/>
                <a:gd name="T9" fmla="*/ 556 h 556"/>
                <a:gd name="T10" fmla="*/ 0 w 2242"/>
                <a:gd name="T11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2" h="556">
                  <a:moveTo>
                    <a:pt x="0" y="0"/>
                  </a:moveTo>
                  <a:lnTo>
                    <a:pt x="2242" y="0"/>
                  </a:lnTo>
                  <a:lnTo>
                    <a:pt x="2000" y="267"/>
                  </a:lnTo>
                  <a:lnTo>
                    <a:pt x="2242" y="556"/>
                  </a:lnTo>
                  <a:lnTo>
                    <a:pt x="0" y="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5"/>
            <p:cNvSpPr/>
            <p:nvPr/>
          </p:nvSpPr>
          <p:spPr bwMode="auto">
            <a:xfrm>
              <a:off x="1730054" y="1804102"/>
              <a:ext cx="897766" cy="4233841"/>
            </a:xfrm>
            <a:custGeom>
              <a:avLst/>
              <a:gdLst>
                <a:gd name="T0" fmla="*/ 764 w 764"/>
                <a:gd name="T1" fmla="*/ 0 h 3603"/>
                <a:gd name="T2" fmla="*/ 764 w 764"/>
                <a:gd name="T3" fmla="*/ 3269 h 3603"/>
                <a:gd name="T4" fmla="*/ 760 w 764"/>
                <a:gd name="T5" fmla="*/ 3319 h 3603"/>
                <a:gd name="T6" fmla="*/ 749 w 764"/>
                <a:gd name="T7" fmla="*/ 3366 h 3603"/>
                <a:gd name="T8" fmla="*/ 732 w 764"/>
                <a:gd name="T9" fmla="*/ 3411 h 3603"/>
                <a:gd name="T10" fmla="*/ 710 w 764"/>
                <a:gd name="T11" fmla="*/ 3451 h 3603"/>
                <a:gd name="T12" fmla="*/ 681 w 764"/>
                <a:gd name="T13" fmla="*/ 3488 h 3603"/>
                <a:gd name="T14" fmla="*/ 649 w 764"/>
                <a:gd name="T15" fmla="*/ 3522 h 3603"/>
                <a:gd name="T16" fmla="*/ 612 w 764"/>
                <a:gd name="T17" fmla="*/ 3549 h 3603"/>
                <a:gd name="T18" fmla="*/ 571 w 764"/>
                <a:gd name="T19" fmla="*/ 3572 h 3603"/>
                <a:gd name="T20" fmla="*/ 527 w 764"/>
                <a:gd name="T21" fmla="*/ 3589 h 3603"/>
                <a:gd name="T22" fmla="*/ 480 w 764"/>
                <a:gd name="T23" fmla="*/ 3599 h 3603"/>
                <a:gd name="T24" fmla="*/ 430 w 764"/>
                <a:gd name="T25" fmla="*/ 3603 h 3603"/>
                <a:gd name="T26" fmla="*/ 333 w 764"/>
                <a:gd name="T27" fmla="*/ 3603 h 3603"/>
                <a:gd name="T28" fmla="*/ 283 w 764"/>
                <a:gd name="T29" fmla="*/ 3599 h 3603"/>
                <a:gd name="T30" fmla="*/ 237 w 764"/>
                <a:gd name="T31" fmla="*/ 3589 h 3603"/>
                <a:gd name="T32" fmla="*/ 193 w 764"/>
                <a:gd name="T33" fmla="*/ 3572 h 3603"/>
                <a:gd name="T34" fmla="*/ 151 w 764"/>
                <a:gd name="T35" fmla="*/ 3549 h 3603"/>
                <a:gd name="T36" fmla="*/ 114 w 764"/>
                <a:gd name="T37" fmla="*/ 3522 h 3603"/>
                <a:gd name="T38" fmla="*/ 81 w 764"/>
                <a:gd name="T39" fmla="*/ 3488 h 3603"/>
                <a:gd name="T40" fmla="*/ 54 w 764"/>
                <a:gd name="T41" fmla="*/ 3451 h 3603"/>
                <a:gd name="T42" fmla="*/ 30 w 764"/>
                <a:gd name="T43" fmla="*/ 3411 h 3603"/>
                <a:gd name="T44" fmla="*/ 13 w 764"/>
                <a:gd name="T45" fmla="*/ 3366 h 3603"/>
                <a:gd name="T46" fmla="*/ 3 w 764"/>
                <a:gd name="T47" fmla="*/ 3319 h 3603"/>
                <a:gd name="T48" fmla="*/ 0 w 764"/>
                <a:gd name="T49" fmla="*/ 3269 h 3603"/>
                <a:gd name="T50" fmla="*/ 0 w 764"/>
                <a:gd name="T51" fmla="*/ 10 h 3603"/>
                <a:gd name="T52" fmla="*/ 764 w 764"/>
                <a:gd name="T53" fmla="*/ 0 h 3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64" h="3603">
                  <a:moveTo>
                    <a:pt x="764" y="0"/>
                  </a:moveTo>
                  <a:lnTo>
                    <a:pt x="764" y="3269"/>
                  </a:lnTo>
                  <a:lnTo>
                    <a:pt x="760" y="3319"/>
                  </a:lnTo>
                  <a:lnTo>
                    <a:pt x="749" y="3366"/>
                  </a:lnTo>
                  <a:lnTo>
                    <a:pt x="732" y="3411"/>
                  </a:lnTo>
                  <a:lnTo>
                    <a:pt x="710" y="3451"/>
                  </a:lnTo>
                  <a:lnTo>
                    <a:pt x="681" y="3488"/>
                  </a:lnTo>
                  <a:lnTo>
                    <a:pt x="649" y="3522"/>
                  </a:lnTo>
                  <a:lnTo>
                    <a:pt x="612" y="3549"/>
                  </a:lnTo>
                  <a:lnTo>
                    <a:pt x="571" y="3572"/>
                  </a:lnTo>
                  <a:lnTo>
                    <a:pt x="527" y="3589"/>
                  </a:lnTo>
                  <a:lnTo>
                    <a:pt x="480" y="3599"/>
                  </a:lnTo>
                  <a:lnTo>
                    <a:pt x="430" y="3603"/>
                  </a:lnTo>
                  <a:lnTo>
                    <a:pt x="333" y="3603"/>
                  </a:lnTo>
                  <a:lnTo>
                    <a:pt x="283" y="3599"/>
                  </a:lnTo>
                  <a:lnTo>
                    <a:pt x="237" y="3589"/>
                  </a:lnTo>
                  <a:lnTo>
                    <a:pt x="193" y="3572"/>
                  </a:lnTo>
                  <a:lnTo>
                    <a:pt x="151" y="3549"/>
                  </a:lnTo>
                  <a:lnTo>
                    <a:pt x="114" y="3522"/>
                  </a:lnTo>
                  <a:lnTo>
                    <a:pt x="81" y="3488"/>
                  </a:lnTo>
                  <a:lnTo>
                    <a:pt x="54" y="3451"/>
                  </a:lnTo>
                  <a:lnTo>
                    <a:pt x="30" y="3411"/>
                  </a:lnTo>
                  <a:lnTo>
                    <a:pt x="13" y="3366"/>
                  </a:lnTo>
                  <a:lnTo>
                    <a:pt x="3" y="3319"/>
                  </a:lnTo>
                  <a:lnTo>
                    <a:pt x="0" y="3269"/>
                  </a:lnTo>
                  <a:lnTo>
                    <a:pt x="0" y="10"/>
                  </a:lnTo>
                  <a:lnTo>
                    <a:pt x="764" y="0"/>
                  </a:lnTo>
                  <a:close/>
                </a:path>
              </a:pathLst>
            </a:custGeom>
            <a:solidFill>
              <a:srgbClr val="00A27B"/>
            </a:solidFill>
            <a:ln w="0">
              <a:solidFill>
                <a:srgbClr val="007E6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6"/>
            <p:cNvSpPr/>
            <p:nvPr/>
          </p:nvSpPr>
          <p:spPr bwMode="auto">
            <a:xfrm>
              <a:off x="1590219" y="1719496"/>
              <a:ext cx="1165686" cy="180964"/>
            </a:xfrm>
            <a:custGeom>
              <a:avLst/>
              <a:gdLst>
                <a:gd name="T0" fmla="*/ 76 w 992"/>
                <a:gd name="T1" fmla="*/ 0 h 154"/>
                <a:gd name="T2" fmla="*/ 914 w 992"/>
                <a:gd name="T3" fmla="*/ 0 h 154"/>
                <a:gd name="T4" fmla="*/ 939 w 992"/>
                <a:gd name="T5" fmla="*/ 4 h 154"/>
                <a:gd name="T6" fmla="*/ 960 w 992"/>
                <a:gd name="T7" fmla="*/ 16 h 154"/>
                <a:gd name="T8" fmla="*/ 977 w 992"/>
                <a:gd name="T9" fmla="*/ 32 h 154"/>
                <a:gd name="T10" fmla="*/ 988 w 992"/>
                <a:gd name="T11" fmla="*/ 53 h 154"/>
                <a:gd name="T12" fmla="*/ 992 w 992"/>
                <a:gd name="T13" fmla="*/ 78 h 154"/>
                <a:gd name="T14" fmla="*/ 988 w 992"/>
                <a:gd name="T15" fmla="*/ 101 h 154"/>
                <a:gd name="T16" fmla="*/ 977 w 992"/>
                <a:gd name="T17" fmla="*/ 122 h 154"/>
                <a:gd name="T18" fmla="*/ 960 w 992"/>
                <a:gd name="T19" fmla="*/ 139 h 154"/>
                <a:gd name="T20" fmla="*/ 939 w 992"/>
                <a:gd name="T21" fmla="*/ 150 h 154"/>
                <a:gd name="T22" fmla="*/ 914 w 992"/>
                <a:gd name="T23" fmla="*/ 154 h 154"/>
                <a:gd name="T24" fmla="*/ 76 w 992"/>
                <a:gd name="T25" fmla="*/ 154 h 154"/>
                <a:gd name="T26" fmla="*/ 52 w 992"/>
                <a:gd name="T27" fmla="*/ 150 h 154"/>
                <a:gd name="T28" fmla="*/ 31 w 992"/>
                <a:gd name="T29" fmla="*/ 139 h 154"/>
                <a:gd name="T30" fmla="*/ 14 w 992"/>
                <a:gd name="T31" fmla="*/ 122 h 154"/>
                <a:gd name="T32" fmla="*/ 4 w 992"/>
                <a:gd name="T33" fmla="*/ 101 h 154"/>
                <a:gd name="T34" fmla="*/ 0 w 992"/>
                <a:gd name="T35" fmla="*/ 78 h 154"/>
                <a:gd name="T36" fmla="*/ 4 w 992"/>
                <a:gd name="T37" fmla="*/ 53 h 154"/>
                <a:gd name="T38" fmla="*/ 14 w 992"/>
                <a:gd name="T39" fmla="*/ 32 h 154"/>
                <a:gd name="T40" fmla="*/ 31 w 992"/>
                <a:gd name="T41" fmla="*/ 16 h 154"/>
                <a:gd name="T42" fmla="*/ 52 w 992"/>
                <a:gd name="T43" fmla="*/ 4 h 154"/>
                <a:gd name="T44" fmla="*/ 76 w 992"/>
                <a:gd name="T4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92" h="154">
                  <a:moveTo>
                    <a:pt x="76" y="0"/>
                  </a:moveTo>
                  <a:lnTo>
                    <a:pt x="914" y="0"/>
                  </a:lnTo>
                  <a:lnTo>
                    <a:pt x="939" y="4"/>
                  </a:lnTo>
                  <a:lnTo>
                    <a:pt x="960" y="16"/>
                  </a:lnTo>
                  <a:lnTo>
                    <a:pt x="977" y="32"/>
                  </a:lnTo>
                  <a:lnTo>
                    <a:pt x="988" y="53"/>
                  </a:lnTo>
                  <a:lnTo>
                    <a:pt x="992" y="78"/>
                  </a:lnTo>
                  <a:lnTo>
                    <a:pt x="988" y="101"/>
                  </a:lnTo>
                  <a:lnTo>
                    <a:pt x="977" y="122"/>
                  </a:lnTo>
                  <a:lnTo>
                    <a:pt x="960" y="139"/>
                  </a:lnTo>
                  <a:lnTo>
                    <a:pt x="939" y="150"/>
                  </a:lnTo>
                  <a:lnTo>
                    <a:pt x="914" y="154"/>
                  </a:lnTo>
                  <a:lnTo>
                    <a:pt x="76" y="154"/>
                  </a:lnTo>
                  <a:lnTo>
                    <a:pt x="52" y="150"/>
                  </a:lnTo>
                  <a:lnTo>
                    <a:pt x="31" y="139"/>
                  </a:lnTo>
                  <a:lnTo>
                    <a:pt x="14" y="122"/>
                  </a:lnTo>
                  <a:lnTo>
                    <a:pt x="4" y="101"/>
                  </a:lnTo>
                  <a:lnTo>
                    <a:pt x="0" y="78"/>
                  </a:lnTo>
                  <a:lnTo>
                    <a:pt x="4" y="53"/>
                  </a:lnTo>
                  <a:lnTo>
                    <a:pt x="14" y="32"/>
                  </a:lnTo>
                  <a:lnTo>
                    <a:pt x="31" y="16"/>
                  </a:lnTo>
                  <a:lnTo>
                    <a:pt x="52" y="4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17"/>
            <p:cNvSpPr/>
            <p:nvPr/>
          </p:nvSpPr>
          <p:spPr bwMode="auto">
            <a:xfrm>
              <a:off x="1730054" y="2084948"/>
              <a:ext cx="897766" cy="3952994"/>
            </a:xfrm>
            <a:custGeom>
              <a:avLst/>
              <a:gdLst>
                <a:gd name="T0" fmla="*/ 764 w 764"/>
                <a:gd name="T1" fmla="*/ 0 h 3364"/>
                <a:gd name="T2" fmla="*/ 764 w 764"/>
                <a:gd name="T3" fmla="*/ 3030 h 3364"/>
                <a:gd name="T4" fmla="*/ 760 w 764"/>
                <a:gd name="T5" fmla="*/ 3080 h 3364"/>
                <a:gd name="T6" fmla="*/ 749 w 764"/>
                <a:gd name="T7" fmla="*/ 3127 h 3364"/>
                <a:gd name="T8" fmla="*/ 732 w 764"/>
                <a:gd name="T9" fmla="*/ 3172 h 3364"/>
                <a:gd name="T10" fmla="*/ 710 w 764"/>
                <a:gd name="T11" fmla="*/ 3212 h 3364"/>
                <a:gd name="T12" fmla="*/ 681 w 764"/>
                <a:gd name="T13" fmla="*/ 3249 h 3364"/>
                <a:gd name="T14" fmla="*/ 649 w 764"/>
                <a:gd name="T15" fmla="*/ 3283 h 3364"/>
                <a:gd name="T16" fmla="*/ 612 w 764"/>
                <a:gd name="T17" fmla="*/ 3310 h 3364"/>
                <a:gd name="T18" fmla="*/ 571 w 764"/>
                <a:gd name="T19" fmla="*/ 3333 h 3364"/>
                <a:gd name="T20" fmla="*/ 527 w 764"/>
                <a:gd name="T21" fmla="*/ 3350 h 3364"/>
                <a:gd name="T22" fmla="*/ 480 w 764"/>
                <a:gd name="T23" fmla="*/ 3360 h 3364"/>
                <a:gd name="T24" fmla="*/ 430 w 764"/>
                <a:gd name="T25" fmla="*/ 3364 h 3364"/>
                <a:gd name="T26" fmla="*/ 333 w 764"/>
                <a:gd name="T27" fmla="*/ 3364 h 3364"/>
                <a:gd name="T28" fmla="*/ 283 w 764"/>
                <a:gd name="T29" fmla="*/ 3360 h 3364"/>
                <a:gd name="T30" fmla="*/ 237 w 764"/>
                <a:gd name="T31" fmla="*/ 3350 h 3364"/>
                <a:gd name="T32" fmla="*/ 193 w 764"/>
                <a:gd name="T33" fmla="*/ 3333 h 3364"/>
                <a:gd name="T34" fmla="*/ 151 w 764"/>
                <a:gd name="T35" fmla="*/ 3310 h 3364"/>
                <a:gd name="T36" fmla="*/ 114 w 764"/>
                <a:gd name="T37" fmla="*/ 3283 h 3364"/>
                <a:gd name="T38" fmla="*/ 81 w 764"/>
                <a:gd name="T39" fmla="*/ 3249 h 3364"/>
                <a:gd name="T40" fmla="*/ 54 w 764"/>
                <a:gd name="T41" fmla="*/ 3212 h 3364"/>
                <a:gd name="T42" fmla="*/ 30 w 764"/>
                <a:gd name="T43" fmla="*/ 3172 h 3364"/>
                <a:gd name="T44" fmla="*/ 13 w 764"/>
                <a:gd name="T45" fmla="*/ 3127 h 3364"/>
                <a:gd name="T46" fmla="*/ 3 w 764"/>
                <a:gd name="T47" fmla="*/ 3080 h 3364"/>
                <a:gd name="T48" fmla="*/ 0 w 764"/>
                <a:gd name="T49" fmla="*/ 3030 h 3364"/>
                <a:gd name="T50" fmla="*/ 0 w 764"/>
                <a:gd name="T51" fmla="*/ 687 h 3364"/>
                <a:gd name="T52" fmla="*/ 764 w 764"/>
                <a:gd name="T53" fmla="*/ 0 h 3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64" h="3364">
                  <a:moveTo>
                    <a:pt x="764" y="0"/>
                  </a:moveTo>
                  <a:lnTo>
                    <a:pt x="764" y="3030"/>
                  </a:lnTo>
                  <a:lnTo>
                    <a:pt x="760" y="3080"/>
                  </a:lnTo>
                  <a:lnTo>
                    <a:pt x="749" y="3127"/>
                  </a:lnTo>
                  <a:lnTo>
                    <a:pt x="732" y="3172"/>
                  </a:lnTo>
                  <a:lnTo>
                    <a:pt x="710" y="3212"/>
                  </a:lnTo>
                  <a:lnTo>
                    <a:pt x="681" y="3249"/>
                  </a:lnTo>
                  <a:lnTo>
                    <a:pt x="649" y="3283"/>
                  </a:lnTo>
                  <a:lnTo>
                    <a:pt x="612" y="3310"/>
                  </a:lnTo>
                  <a:lnTo>
                    <a:pt x="571" y="3333"/>
                  </a:lnTo>
                  <a:lnTo>
                    <a:pt x="527" y="3350"/>
                  </a:lnTo>
                  <a:lnTo>
                    <a:pt x="480" y="3360"/>
                  </a:lnTo>
                  <a:lnTo>
                    <a:pt x="430" y="3364"/>
                  </a:lnTo>
                  <a:lnTo>
                    <a:pt x="333" y="3364"/>
                  </a:lnTo>
                  <a:lnTo>
                    <a:pt x="283" y="3360"/>
                  </a:lnTo>
                  <a:lnTo>
                    <a:pt x="237" y="3350"/>
                  </a:lnTo>
                  <a:lnTo>
                    <a:pt x="193" y="3333"/>
                  </a:lnTo>
                  <a:lnTo>
                    <a:pt x="151" y="3310"/>
                  </a:lnTo>
                  <a:lnTo>
                    <a:pt x="114" y="3283"/>
                  </a:lnTo>
                  <a:lnTo>
                    <a:pt x="81" y="3249"/>
                  </a:lnTo>
                  <a:lnTo>
                    <a:pt x="54" y="3212"/>
                  </a:lnTo>
                  <a:lnTo>
                    <a:pt x="30" y="3172"/>
                  </a:lnTo>
                  <a:lnTo>
                    <a:pt x="13" y="3127"/>
                  </a:lnTo>
                  <a:lnTo>
                    <a:pt x="3" y="3080"/>
                  </a:lnTo>
                  <a:lnTo>
                    <a:pt x="0" y="3030"/>
                  </a:lnTo>
                  <a:lnTo>
                    <a:pt x="0" y="687"/>
                  </a:lnTo>
                  <a:lnTo>
                    <a:pt x="764" y="0"/>
                  </a:lnTo>
                  <a:close/>
                </a:path>
              </a:pathLst>
            </a:custGeom>
            <a:solidFill>
              <a:srgbClr val="00A27B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Freeform 18"/>
            <p:cNvSpPr/>
            <p:nvPr/>
          </p:nvSpPr>
          <p:spPr bwMode="auto">
            <a:xfrm>
              <a:off x="2201265" y="2109625"/>
              <a:ext cx="554642" cy="553466"/>
            </a:xfrm>
            <a:custGeom>
              <a:avLst/>
              <a:gdLst>
                <a:gd name="T0" fmla="*/ 236 w 472"/>
                <a:gd name="T1" fmla="*/ 0 h 471"/>
                <a:gd name="T2" fmla="*/ 272 w 472"/>
                <a:gd name="T3" fmla="*/ 2 h 471"/>
                <a:gd name="T4" fmla="*/ 308 w 472"/>
                <a:gd name="T5" fmla="*/ 11 h 471"/>
                <a:gd name="T6" fmla="*/ 342 w 472"/>
                <a:gd name="T7" fmla="*/ 24 h 471"/>
                <a:gd name="T8" fmla="*/ 373 w 472"/>
                <a:gd name="T9" fmla="*/ 44 h 471"/>
                <a:gd name="T10" fmla="*/ 402 w 472"/>
                <a:gd name="T11" fmla="*/ 69 h 471"/>
                <a:gd name="T12" fmla="*/ 427 w 472"/>
                <a:gd name="T13" fmla="*/ 98 h 471"/>
                <a:gd name="T14" fmla="*/ 447 w 472"/>
                <a:gd name="T15" fmla="*/ 130 h 471"/>
                <a:gd name="T16" fmla="*/ 460 w 472"/>
                <a:gd name="T17" fmla="*/ 163 h 471"/>
                <a:gd name="T18" fmla="*/ 469 w 472"/>
                <a:gd name="T19" fmla="*/ 199 h 471"/>
                <a:gd name="T20" fmla="*/ 472 w 472"/>
                <a:gd name="T21" fmla="*/ 235 h 471"/>
                <a:gd name="T22" fmla="*/ 469 w 472"/>
                <a:gd name="T23" fmla="*/ 272 h 471"/>
                <a:gd name="T24" fmla="*/ 460 w 472"/>
                <a:gd name="T25" fmla="*/ 306 h 471"/>
                <a:gd name="T26" fmla="*/ 447 w 472"/>
                <a:gd name="T27" fmla="*/ 340 h 471"/>
                <a:gd name="T28" fmla="*/ 427 w 472"/>
                <a:gd name="T29" fmla="*/ 373 h 471"/>
                <a:gd name="T30" fmla="*/ 402 w 472"/>
                <a:gd name="T31" fmla="*/ 401 h 471"/>
                <a:gd name="T32" fmla="*/ 373 w 472"/>
                <a:gd name="T33" fmla="*/ 426 h 471"/>
                <a:gd name="T34" fmla="*/ 342 w 472"/>
                <a:gd name="T35" fmla="*/ 446 h 471"/>
                <a:gd name="T36" fmla="*/ 308 w 472"/>
                <a:gd name="T37" fmla="*/ 459 h 471"/>
                <a:gd name="T38" fmla="*/ 272 w 472"/>
                <a:gd name="T39" fmla="*/ 468 h 471"/>
                <a:gd name="T40" fmla="*/ 236 w 472"/>
                <a:gd name="T41" fmla="*/ 471 h 471"/>
                <a:gd name="T42" fmla="*/ 200 w 472"/>
                <a:gd name="T43" fmla="*/ 468 h 471"/>
                <a:gd name="T44" fmla="*/ 165 w 472"/>
                <a:gd name="T45" fmla="*/ 459 h 471"/>
                <a:gd name="T46" fmla="*/ 131 w 472"/>
                <a:gd name="T47" fmla="*/ 446 h 471"/>
                <a:gd name="T48" fmla="*/ 98 w 472"/>
                <a:gd name="T49" fmla="*/ 426 h 471"/>
                <a:gd name="T50" fmla="*/ 69 w 472"/>
                <a:gd name="T51" fmla="*/ 401 h 471"/>
                <a:gd name="T52" fmla="*/ 45 w 472"/>
                <a:gd name="T53" fmla="*/ 373 h 471"/>
                <a:gd name="T54" fmla="*/ 25 w 472"/>
                <a:gd name="T55" fmla="*/ 340 h 471"/>
                <a:gd name="T56" fmla="*/ 12 w 472"/>
                <a:gd name="T57" fmla="*/ 306 h 471"/>
                <a:gd name="T58" fmla="*/ 3 w 472"/>
                <a:gd name="T59" fmla="*/ 272 h 471"/>
                <a:gd name="T60" fmla="*/ 0 w 472"/>
                <a:gd name="T61" fmla="*/ 235 h 471"/>
                <a:gd name="T62" fmla="*/ 3 w 472"/>
                <a:gd name="T63" fmla="*/ 199 h 471"/>
                <a:gd name="T64" fmla="*/ 12 w 472"/>
                <a:gd name="T65" fmla="*/ 163 h 471"/>
                <a:gd name="T66" fmla="*/ 25 w 472"/>
                <a:gd name="T67" fmla="*/ 130 h 471"/>
                <a:gd name="T68" fmla="*/ 45 w 472"/>
                <a:gd name="T69" fmla="*/ 98 h 471"/>
                <a:gd name="T70" fmla="*/ 69 w 472"/>
                <a:gd name="T71" fmla="*/ 69 h 471"/>
                <a:gd name="T72" fmla="*/ 98 w 472"/>
                <a:gd name="T73" fmla="*/ 44 h 471"/>
                <a:gd name="T74" fmla="*/ 131 w 472"/>
                <a:gd name="T75" fmla="*/ 24 h 471"/>
                <a:gd name="T76" fmla="*/ 165 w 472"/>
                <a:gd name="T77" fmla="*/ 11 h 471"/>
                <a:gd name="T78" fmla="*/ 200 w 472"/>
                <a:gd name="T79" fmla="*/ 2 h 471"/>
                <a:gd name="T80" fmla="*/ 236 w 472"/>
                <a:gd name="T81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2" h="471">
                  <a:moveTo>
                    <a:pt x="236" y="0"/>
                  </a:moveTo>
                  <a:lnTo>
                    <a:pt x="272" y="2"/>
                  </a:lnTo>
                  <a:lnTo>
                    <a:pt x="308" y="11"/>
                  </a:lnTo>
                  <a:lnTo>
                    <a:pt x="342" y="24"/>
                  </a:lnTo>
                  <a:lnTo>
                    <a:pt x="373" y="44"/>
                  </a:lnTo>
                  <a:lnTo>
                    <a:pt x="402" y="69"/>
                  </a:lnTo>
                  <a:lnTo>
                    <a:pt x="427" y="98"/>
                  </a:lnTo>
                  <a:lnTo>
                    <a:pt x="447" y="130"/>
                  </a:lnTo>
                  <a:lnTo>
                    <a:pt x="460" y="163"/>
                  </a:lnTo>
                  <a:lnTo>
                    <a:pt x="469" y="199"/>
                  </a:lnTo>
                  <a:lnTo>
                    <a:pt x="472" y="235"/>
                  </a:lnTo>
                  <a:lnTo>
                    <a:pt x="469" y="272"/>
                  </a:lnTo>
                  <a:lnTo>
                    <a:pt x="460" y="306"/>
                  </a:lnTo>
                  <a:lnTo>
                    <a:pt x="447" y="340"/>
                  </a:lnTo>
                  <a:lnTo>
                    <a:pt x="427" y="373"/>
                  </a:lnTo>
                  <a:lnTo>
                    <a:pt x="402" y="401"/>
                  </a:lnTo>
                  <a:lnTo>
                    <a:pt x="373" y="426"/>
                  </a:lnTo>
                  <a:lnTo>
                    <a:pt x="342" y="446"/>
                  </a:lnTo>
                  <a:lnTo>
                    <a:pt x="308" y="459"/>
                  </a:lnTo>
                  <a:lnTo>
                    <a:pt x="272" y="468"/>
                  </a:lnTo>
                  <a:lnTo>
                    <a:pt x="236" y="471"/>
                  </a:lnTo>
                  <a:lnTo>
                    <a:pt x="200" y="468"/>
                  </a:lnTo>
                  <a:lnTo>
                    <a:pt x="165" y="459"/>
                  </a:lnTo>
                  <a:lnTo>
                    <a:pt x="131" y="446"/>
                  </a:lnTo>
                  <a:lnTo>
                    <a:pt x="98" y="426"/>
                  </a:lnTo>
                  <a:lnTo>
                    <a:pt x="69" y="401"/>
                  </a:lnTo>
                  <a:lnTo>
                    <a:pt x="45" y="373"/>
                  </a:lnTo>
                  <a:lnTo>
                    <a:pt x="25" y="340"/>
                  </a:lnTo>
                  <a:lnTo>
                    <a:pt x="12" y="306"/>
                  </a:lnTo>
                  <a:lnTo>
                    <a:pt x="3" y="272"/>
                  </a:lnTo>
                  <a:lnTo>
                    <a:pt x="0" y="235"/>
                  </a:lnTo>
                  <a:lnTo>
                    <a:pt x="3" y="199"/>
                  </a:lnTo>
                  <a:lnTo>
                    <a:pt x="12" y="163"/>
                  </a:lnTo>
                  <a:lnTo>
                    <a:pt x="25" y="130"/>
                  </a:lnTo>
                  <a:lnTo>
                    <a:pt x="45" y="98"/>
                  </a:lnTo>
                  <a:lnTo>
                    <a:pt x="69" y="69"/>
                  </a:lnTo>
                  <a:lnTo>
                    <a:pt x="98" y="44"/>
                  </a:lnTo>
                  <a:lnTo>
                    <a:pt x="131" y="24"/>
                  </a:lnTo>
                  <a:lnTo>
                    <a:pt x="165" y="11"/>
                  </a:lnTo>
                  <a:lnTo>
                    <a:pt x="200" y="2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20"/>
            <p:cNvSpPr/>
            <p:nvPr/>
          </p:nvSpPr>
          <p:spPr bwMode="auto">
            <a:xfrm>
              <a:off x="1484461" y="2988590"/>
              <a:ext cx="552291" cy="554642"/>
            </a:xfrm>
            <a:custGeom>
              <a:avLst/>
              <a:gdLst>
                <a:gd name="T0" fmla="*/ 234 w 470"/>
                <a:gd name="T1" fmla="*/ 0 h 472"/>
                <a:gd name="T2" fmla="*/ 271 w 470"/>
                <a:gd name="T3" fmla="*/ 3 h 472"/>
                <a:gd name="T4" fmla="*/ 306 w 470"/>
                <a:gd name="T5" fmla="*/ 12 h 472"/>
                <a:gd name="T6" fmla="*/ 340 w 470"/>
                <a:gd name="T7" fmla="*/ 25 h 472"/>
                <a:gd name="T8" fmla="*/ 372 w 470"/>
                <a:gd name="T9" fmla="*/ 45 h 472"/>
                <a:gd name="T10" fmla="*/ 402 w 470"/>
                <a:gd name="T11" fmla="*/ 70 h 472"/>
                <a:gd name="T12" fmla="*/ 427 w 470"/>
                <a:gd name="T13" fmla="*/ 99 h 472"/>
                <a:gd name="T14" fmla="*/ 445 w 470"/>
                <a:gd name="T15" fmla="*/ 131 h 472"/>
                <a:gd name="T16" fmla="*/ 459 w 470"/>
                <a:gd name="T17" fmla="*/ 165 h 472"/>
                <a:gd name="T18" fmla="*/ 467 w 470"/>
                <a:gd name="T19" fmla="*/ 201 h 472"/>
                <a:gd name="T20" fmla="*/ 470 w 470"/>
                <a:gd name="T21" fmla="*/ 236 h 472"/>
                <a:gd name="T22" fmla="*/ 467 w 470"/>
                <a:gd name="T23" fmla="*/ 273 h 472"/>
                <a:gd name="T24" fmla="*/ 459 w 470"/>
                <a:gd name="T25" fmla="*/ 308 h 472"/>
                <a:gd name="T26" fmla="*/ 445 w 470"/>
                <a:gd name="T27" fmla="*/ 342 h 472"/>
                <a:gd name="T28" fmla="*/ 427 w 470"/>
                <a:gd name="T29" fmla="*/ 373 h 472"/>
                <a:gd name="T30" fmla="*/ 402 w 470"/>
                <a:gd name="T31" fmla="*/ 402 h 472"/>
                <a:gd name="T32" fmla="*/ 372 w 470"/>
                <a:gd name="T33" fmla="*/ 427 h 472"/>
                <a:gd name="T34" fmla="*/ 340 w 470"/>
                <a:gd name="T35" fmla="*/ 447 h 472"/>
                <a:gd name="T36" fmla="*/ 306 w 470"/>
                <a:gd name="T37" fmla="*/ 460 h 472"/>
                <a:gd name="T38" fmla="*/ 271 w 470"/>
                <a:gd name="T39" fmla="*/ 469 h 472"/>
                <a:gd name="T40" fmla="*/ 234 w 470"/>
                <a:gd name="T41" fmla="*/ 472 h 472"/>
                <a:gd name="T42" fmla="*/ 199 w 470"/>
                <a:gd name="T43" fmla="*/ 469 h 472"/>
                <a:gd name="T44" fmla="*/ 163 w 470"/>
                <a:gd name="T45" fmla="*/ 460 h 472"/>
                <a:gd name="T46" fmla="*/ 129 w 470"/>
                <a:gd name="T47" fmla="*/ 447 h 472"/>
                <a:gd name="T48" fmla="*/ 98 w 470"/>
                <a:gd name="T49" fmla="*/ 427 h 472"/>
                <a:gd name="T50" fmla="*/ 68 w 470"/>
                <a:gd name="T51" fmla="*/ 402 h 472"/>
                <a:gd name="T52" fmla="*/ 43 w 470"/>
                <a:gd name="T53" fmla="*/ 373 h 472"/>
                <a:gd name="T54" fmla="*/ 24 w 470"/>
                <a:gd name="T55" fmla="*/ 342 h 472"/>
                <a:gd name="T56" fmla="*/ 10 w 470"/>
                <a:gd name="T57" fmla="*/ 308 h 472"/>
                <a:gd name="T58" fmla="*/ 2 w 470"/>
                <a:gd name="T59" fmla="*/ 273 h 472"/>
                <a:gd name="T60" fmla="*/ 0 w 470"/>
                <a:gd name="T61" fmla="*/ 236 h 472"/>
                <a:gd name="T62" fmla="*/ 2 w 470"/>
                <a:gd name="T63" fmla="*/ 201 h 472"/>
                <a:gd name="T64" fmla="*/ 10 w 470"/>
                <a:gd name="T65" fmla="*/ 165 h 472"/>
                <a:gd name="T66" fmla="*/ 24 w 470"/>
                <a:gd name="T67" fmla="*/ 131 h 472"/>
                <a:gd name="T68" fmla="*/ 43 w 470"/>
                <a:gd name="T69" fmla="*/ 99 h 472"/>
                <a:gd name="T70" fmla="*/ 68 w 470"/>
                <a:gd name="T71" fmla="*/ 70 h 472"/>
                <a:gd name="T72" fmla="*/ 98 w 470"/>
                <a:gd name="T73" fmla="*/ 45 h 472"/>
                <a:gd name="T74" fmla="*/ 129 w 470"/>
                <a:gd name="T75" fmla="*/ 25 h 472"/>
                <a:gd name="T76" fmla="*/ 163 w 470"/>
                <a:gd name="T77" fmla="*/ 12 h 472"/>
                <a:gd name="T78" fmla="*/ 199 w 470"/>
                <a:gd name="T79" fmla="*/ 3 h 472"/>
                <a:gd name="T80" fmla="*/ 234 w 470"/>
                <a:gd name="T81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0" h="472">
                  <a:moveTo>
                    <a:pt x="234" y="0"/>
                  </a:moveTo>
                  <a:lnTo>
                    <a:pt x="271" y="3"/>
                  </a:lnTo>
                  <a:lnTo>
                    <a:pt x="306" y="12"/>
                  </a:lnTo>
                  <a:lnTo>
                    <a:pt x="340" y="25"/>
                  </a:lnTo>
                  <a:lnTo>
                    <a:pt x="372" y="45"/>
                  </a:lnTo>
                  <a:lnTo>
                    <a:pt x="402" y="70"/>
                  </a:lnTo>
                  <a:lnTo>
                    <a:pt x="427" y="99"/>
                  </a:lnTo>
                  <a:lnTo>
                    <a:pt x="445" y="131"/>
                  </a:lnTo>
                  <a:lnTo>
                    <a:pt x="459" y="165"/>
                  </a:lnTo>
                  <a:lnTo>
                    <a:pt x="467" y="201"/>
                  </a:lnTo>
                  <a:lnTo>
                    <a:pt x="470" y="236"/>
                  </a:lnTo>
                  <a:lnTo>
                    <a:pt x="467" y="273"/>
                  </a:lnTo>
                  <a:lnTo>
                    <a:pt x="459" y="308"/>
                  </a:lnTo>
                  <a:lnTo>
                    <a:pt x="445" y="342"/>
                  </a:lnTo>
                  <a:lnTo>
                    <a:pt x="427" y="373"/>
                  </a:lnTo>
                  <a:lnTo>
                    <a:pt x="402" y="402"/>
                  </a:lnTo>
                  <a:lnTo>
                    <a:pt x="372" y="427"/>
                  </a:lnTo>
                  <a:lnTo>
                    <a:pt x="340" y="447"/>
                  </a:lnTo>
                  <a:lnTo>
                    <a:pt x="306" y="460"/>
                  </a:lnTo>
                  <a:lnTo>
                    <a:pt x="271" y="469"/>
                  </a:lnTo>
                  <a:lnTo>
                    <a:pt x="234" y="472"/>
                  </a:lnTo>
                  <a:lnTo>
                    <a:pt x="199" y="469"/>
                  </a:lnTo>
                  <a:lnTo>
                    <a:pt x="163" y="460"/>
                  </a:lnTo>
                  <a:lnTo>
                    <a:pt x="129" y="447"/>
                  </a:lnTo>
                  <a:lnTo>
                    <a:pt x="98" y="427"/>
                  </a:lnTo>
                  <a:lnTo>
                    <a:pt x="68" y="402"/>
                  </a:lnTo>
                  <a:lnTo>
                    <a:pt x="43" y="373"/>
                  </a:lnTo>
                  <a:lnTo>
                    <a:pt x="24" y="342"/>
                  </a:lnTo>
                  <a:lnTo>
                    <a:pt x="10" y="308"/>
                  </a:lnTo>
                  <a:lnTo>
                    <a:pt x="2" y="273"/>
                  </a:lnTo>
                  <a:lnTo>
                    <a:pt x="0" y="236"/>
                  </a:lnTo>
                  <a:lnTo>
                    <a:pt x="2" y="201"/>
                  </a:lnTo>
                  <a:lnTo>
                    <a:pt x="10" y="165"/>
                  </a:lnTo>
                  <a:lnTo>
                    <a:pt x="24" y="131"/>
                  </a:lnTo>
                  <a:lnTo>
                    <a:pt x="43" y="99"/>
                  </a:lnTo>
                  <a:lnTo>
                    <a:pt x="68" y="70"/>
                  </a:lnTo>
                  <a:lnTo>
                    <a:pt x="98" y="45"/>
                  </a:lnTo>
                  <a:lnTo>
                    <a:pt x="129" y="25"/>
                  </a:lnTo>
                  <a:lnTo>
                    <a:pt x="163" y="12"/>
                  </a:lnTo>
                  <a:lnTo>
                    <a:pt x="199" y="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22"/>
            <p:cNvSpPr/>
            <p:nvPr/>
          </p:nvSpPr>
          <p:spPr bwMode="auto">
            <a:xfrm>
              <a:off x="2177764" y="3927485"/>
              <a:ext cx="554642" cy="553466"/>
            </a:xfrm>
            <a:custGeom>
              <a:avLst/>
              <a:gdLst>
                <a:gd name="T0" fmla="*/ 236 w 472"/>
                <a:gd name="T1" fmla="*/ 0 h 471"/>
                <a:gd name="T2" fmla="*/ 273 w 472"/>
                <a:gd name="T3" fmla="*/ 3 h 471"/>
                <a:gd name="T4" fmla="*/ 308 w 472"/>
                <a:gd name="T5" fmla="*/ 12 h 471"/>
                <a:gd name="T6" fmla="*/ 342 w 472"/>
                <a:gd name="T7" fmla="*/ 25 h 471"/>
                <a:gd name="T8" fmla="*/ 374 w 472"/>
                <a:gd name="T9" fmla="*/ 44 h 471"/>
                <a:gd name="T10" fmla="*/ 402 w 472"/>
                <a:gd name="T11" fmla="*/ 69 h 471"/>
                <a:gd name="T12" fmla="*/ 427 w 472"/>
                <a:gd name="T13" fmla="*/ 98 h 471"/>
                <a:gd name="T14" fmla="*/ 447 w 472"/>
                <a:gd name="T15" fmla="*/ 131 h 471"/>
                <a:gd name="T16" fmla="*/ 460 w 472"/>
                <a:gd name="T17" fmla="*/ 165 h 471"/>
                <a:gd name="T18" fmla="*/ 469 w 472"/>
                <a:gd name="T19" fmla="*/ 200 h 471"/>
                <a:gd name="T20" fmla="*/ 472 w 472"/>
                <a:gd name="T21" fmla="*/ 236 h 471"/>
                <a:gd name="T22" fmla="*/ 469 w 472"/>
                <a:gd name="T23" fmla="*/ 272 h 471"/>
                <a:gd name="T24" fmla="*/ 460 w 472"/>
                <a:gd name="T25" fmla="*/ 308 h 471"/>
                <a:gd name="T26" fmla="*/ 447 w 472"/>
                <a:gd name="T27" fmla="*/ 342 h 471"/>
                <a:gd name="T28" fmla="*/ 427 w 472"/>
                <a:gd name="T29" fmla="*/ 373 h 471"/>
                <a:gd name="T30" fmla="*/ 402 w 472"/>
                <a:gd name="T31" fmla="*/ 402 h 471"/>
                <a:gd name="T32" fmla="*/ 374 w 472"/>
                <a:gd name="T33" fmla="*/ 427 h 471"/>
                <a:gd name="T34" fmla="*/ 342 w 472"/>
                <a:gd name="T35" fmla="*/ 446 h 471"/>
                <a:gd name="T36" fmla="*/ 308 w 472"/>
                <a:gd name="T37" fmla="*/ 459 h 471"/>
                <a:gd name="T38" fmla="*/ 273 w 472"/>
                <a:gd name="T39" fmla="*/ 469 h 471"/>
                <a:gd name="T40" fmla="*/ 236 w 472"/>
                <a:gd name="T41" fmla="*/ 471 h 471"/>
                <a:gd name="T42" fmla="*/ 201 w 472"/>
                <a:gd name="T43" fmla="*/ 469 h 471"/>
                <a:gd name="T44" fmla="*/ 165 w 472"/>
                <a:gd name="T45" fmla="*/ 459 h 471"/>
                <a:gd name="T46" fmla="*/ 131 w 472"/>
                <a:gd name="T47" fmla="*/ 446 h 471"/>
                <a:gd name="T48" fmla="*/ 99 w 472"/>
                <a:gd name="T49" fmla="*/ 427 h 471"/>
                <a:gd name="T50" fmla="*/ 70 w 472"/>
                <a:gd name="T51" fmla="*/ 402 h 471"/>
                <a:gd name="T52" fmla="*/ 45 w 472"/>
                <a:gd name="T53" fmla="*/ 373 h 471"/>
                <a:gd name="T54" fmla="*/ 25 w 472"/>
                <a:gd name="T55" fmla="*/ 342 h 471"/>
                <a:gd name="T56" fmla="*/ 12 w 472"/>
                <a:gd name="T57" fmla="*/ 308 h 471"/>
                <a:gd name="T58" fmla="*/ 3 w 472"/>
                <a:gd name="T59" fmla="*/ 272 h 471"/>
                <a:gd name="T60" fmla="*/ 0 w 472"/>
                <a:gd name="T61" fmla="*/ 236 h 471"/>
                <a:gd name="T62" fmla="*/ 3 w 472"/>
                <a:gd name="T63" fmla="*/ 200 h 471"/>
                <a:gd name="T64" fmla="*/ 12 w 472"/>
                <a:gd name="T65" fmla="*/ 165 h 471"/>
                <a:gd name="T66" fmla="*/ 25 w 472"/>
                <a:gd name="T67" fmla="*/ 131 h 471"/>
                <a:gd name="T68" fmla="*/ 45 w 472"/>
                <a:gd name="T69" fmla="*/ 98 h 471"/>
                <a:gd name="T70" fmla="*/ 70 w 472"/>
                <a:gd name="T71" fmla="*/ 69 h 471"/>
                <a:gd name="T72" fmla="*/ 99 w 472"/>
                <a:gd name="T73" fmla="*/ 44 h 471"/>
                <a:gd name="T74" fmla="*/ 131 w 472"/>
                <a:gd name="T75" fmla="*/ 25 h 471"/>
                <a:gd name="T76" fmla="*/ 165 w 472"/>
                <a:gd name="T77" fmla="*/ 12 h 471"/>
                <a:gd name="T78" fmla="*/ 201 w 472"/>
                <a:gd name="T79" fmla="*/ 3 h 471"/>
                <a:gd name="T80" fmla="*/ 236 w 472"/>
                <a:gd name="T81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2" h="471">
                  <a:moveTo>
                    <a:pt x="236" y="0"/>
                  </a:moveTo>
                  <a:lnTo>
                    <a:pt x="273" y="3"/>
                  </a:lnTo>
                  <a:lnTo>
                    <a:pt x="308" y="12"/>
                  </a:lnTo>
                  <a:lnTo>
                    <a:pt x="342" y="25"/>
                  </a:lnTo>
                  <a:lnTo>
                    <a:pt x="374" y="44"/>
                  </a:lnTo>
                  <a:lnTo>
                    <a:pt x="402" y="69"/>
                  </a:lnTo>
                  <a:lnTo>
                    <a:pt x="427" y="98"/>
                  </a:lnTo>
                  <a:lnTo>
                    <a:pt x="447" y="131"/>
                  </a:lnTo>
                  <a:lnTo>
                    <a:pt x="460" y="165"/>
                  </a:lnTo>
                  <a:lnTo>
                    <a:pt x="469" y="200"/>
                  </a:lnTo>
                  <a:lnTo>
                    <a:pt x="472" y="236"/>
                  </a:lnTo>
                  <a:lnTo>
                    <a:pt x="469" y="272"/>
                  </a:lnTo>
                  <a:lnTo>
                    <a:pt x="460" y="308"/>
                  </a:lnTo>
                  <a:lnTo>
                    <a:pt x="447" y="342"/>
                  </a:lnTo>
                  <a:lnTo>
                    <a:pt x="427" y="373"/>
                  </a:lnTo>
                  <a:lnTo>
                    <a:pt x="402" y="402"/>
                  </a:lnTo>
                  <a:lnTo>
                    <a:pt x="374" y="427"/>
                  </a:lnTo>
                  <a:lnTo>
                    <a:pt x="342" y="446"/>
                  </a:lnTo>
                  <a:lnTo>
                    <a:pt x="308" y="459"/>
                  </a:lnTo>
                  <a:lnTo>
                    <a:pt x="273" y="469"/>
                  </a:lnTo>
                  <a:lnTo>
                    <a:pt x="236" y="471"/>
                  </a:lnTo>
                  <a:lnTo>
                    <a:pt x="201" y="469"/>
                  </a:lnTo>
                  <a:lnTo>
                    <a:pt x="165" y="459"/>
                  </a:lnTo>
                  <a:lnTo>
                    <a:pt x="131" y="446"/>
                  </a:lnTo>
                  <a:lnTo>
                    <a:pt x="99" y="427"/>
                  </a:lnTo>
                  <a:lnTo>
                    <a:pt x="70" y="402"/>
                  </a:lnTo>
                  <a:lnTo>
                    <a:pt x="45" y="373"/>
                  </a:lnTo>
                  <a:lnTo>
                    <a:pt x="25" y="342"/>
                  </a:lnTo>
                  <a:lnTo>
                    <a:pt x="12" y="308"/>
                  </a:lnTo>
                  <a:lnTo>
                    <a:pt x="3" y="272"/>
                  </a:lnTo>
                  <a:lnTo>
                    <a:pt x="0" y="236"/>
                  </a:lnTo>
                  <a:lnTo>
                    <a:pt x="3" y="200"/>
                  </a:lnTo>
                  <a:lnTo>
                    <a:pt x="12" y="165"/>
                  </a:lnTo>
                  <a:lnTo>
                    <a:pt x="25" y="131"/>
                  </a:lnTo>
                  <a:lnTo>
                    <a:pt x="45" y="98"/>
                  </a:lnTo>
                  <a:lnTo>
                    <a:pt x="70" y="69"/>
                  </a:lnTo>
                  <a:lnTo>
                    <a:pt x="99" y="44"/>
                  </a:lnTo>
                  <a:lnTo>
                    <a:pt x="131" y="25"/>
                  </a:lnTo>
                  <a:lnTo>
                    <a:pt x="165" y="12"/>
                  </a:lnTo>
                  <a:lnTo>
                    <a:pt x="201" y="3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2626646" y="4809976"/>
              <a:ext cx="507638" cy="68037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2960372" y="4705393"/>
              <a:ext cx="173913" cy="781434"/>
            </a:xfrm>
            <a:custGeom>
              <a:avLst/>
              <a:gdLst>
                <a:gd name="T0" fmla="*/ 0 w 148"/>
                <a:gd name="T1" fmla="*/ 0 h 665"/>
                <a:gd name="T2" fmla="*/ 148 w 148"/>
                <a:gd name="T3" fmla="*/ 100 h 665"/>
                <a:gd name="T4" fmla="*/ 148 w 148"/>
                <a:gd name="T5" fmla="*/ 665 h 665"/>
                <a:gd name="T6" fmla="*/ 0 w 148"/>
                <a:gd name="T7" fmla="*/ 555 h 665"/>
                <a:gd name="T8" fmla="*/ 0 w 148"/>
                <a:gd name="T9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665">
                  <a:moveTo>
                    <a:pt x="0" y="0"/>
                  </a:moveTo>
                  <a:lnTo>
                    <a:pt x="148" y="100"/>
                  </a:lnTo>
                  <a:lnTo>
                    <a:pt x="148" y="665"/>
                  </a:lnTo>
                  <a:lnTo>
                    <a:pt x="0" y="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26"/>
            <p:cNvSpPr/>
            <p:nvPr/>
          </p:nvSpPr>
          <p:spPr bwMode="auto">
            <a:xfrm>
              <a:off x="2960372" y="4705394"/>
              <a:ext cx="3894152" cy="652174"/>
            </a:xfrm>
            <a:custGeom>
              <a:avLst/>
              <a:gdLst>
                <a:gd name="T0" fmla="*/ 0 w 2242"/>
                <a:gd name="T1" fmla="*/ 0 h 555"/>
                <a:gd name="T2" fmla="*/ 2242 w 2242"/>
                <a:gd name="T3" fmla="*/ 0 h 555"/>
                <a:gd name="T4" fmla="*/ 2000 w 2242"/>
                <a:gd name="T5" fmla="*/ 266 h 555"/>
                <a:gd name="T6" fmla="*/ 2242 w 2242"/>
                <a:gd name="T7" fmla="*/ 555 h 555"/>
                <a:gd name="T8" fmla="*/ 0 w 2242"/>
                <a:gd name="T9" fmla="*/ 555 h 555"/>
                <a:gd name="T10" fmla="*/ 0 w 2242"/>
                <a:gd name="T11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2" h="555">
                  <a:moveTo>
                    <a:pt x="0" y="0"/>
                  </a:moveTo>
                  <a:lnTo>
                    <a:pt x="2242" y="0"/>
                  </a:lnTo>
                  <a:lnTo>
                    <a:pt x="2000" y="266"/>
                  </a:lnTo>
                  <a:lnTo>
                    <a:pt x="2242" y="555"/>
                  </a:lnTo>
                  <a:lnTo>
                    <a:pt x="0" y="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689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27"/>
            <p:cNvSpPr/>
            <p:nvPr/>
          </p:nvSpPr>
          <p:spPr bwMode="auto">
            <a:xfrm>
              <a:off x="1475061" y="4858155"/>
              <a:ext cx="553466" cy="552291"/>
            </a:xfrm>
            <a:custGeom>
              <a:avLst/>
              <a:gdLst>
                <a:gd name="T0" fmla="*/ 235 w 471"/>
                <a:gd name="T1" fmla="*/ 0 h 470"/>
                <a:gd name="T2" fmla="*/ 271 w 471"/>
                <a:gd name="T3" fmla="*/ 3 h 470"/>
                <a:gd name="T4" fmla="*/ 306 w 471"/>
                <a:gd name="T5" fmla="*/ 10 h 470"/>
                <a:gd name="T6" fmla="*/ 340 w 471"/>
                <a:gd name="T7" fmla="*/ 25 h 470"/>
                <a:gd name="T8" fmla="*/ 373 w 471"/>
                <a:gd name="T9" fmla="*/ 43 h 470"/>
                <a:gd name="T10" fmla="*/ 402 w 471"/>
                <a:gd name="T11" fmla="*/ 68 h 470"/>
                <a:gd name="T12" fmla="*/ 427 w 471"/>
                <a:gd name="T13" fmla="*/ 98 h 470"/>
                <a:gd name="T14" fmla="*/ 446 w 471"/>
                <a:gd name="T15" fmla="*/ 130 h 470"/>
                <a:gd name="T16" fmla="*/ 459 w 471"/>
                <a:gd name="T17" fmla="*/ 164 h 470"/>
                <a:gd name="T18" fmla="*/ 467 w 471"/>
                <a:gd name="T19" fmla="*/ 199 h 470"/>
                <a:gd name="T20" fmla="*/ 471 w 471"/>
                <a:gd name="T21" fmla="*/ 234 h 470"/>
                <a:gd name="T22" fmla="*/ 467 w 471"/>
                <a:gd name="T23" fmla="*/ 271 h 470"/>
                <a:gd name="T24" fmla="*/ 459 w 471"/>
                <a:gd name="T25" fmla="*/ 306 h 470"/>
                <a:gd name="T26" fmla="*/ 446 w 471"/>
                <a:gd name="T27" fmla="*/ 340 h 470"/>
                <a:gd name="T28" fmla="*/ 427 w 471"/>
                <a:gd name="T29" fmla="*/ 372 h 470"/>
                <a:gd name="T30" fmla="*/ 402 w 471"/>
                <a:gd name="T31" fmla="*/ 401 h 470"/>
                <a:gd name="T32" fmla="*/ 373 w 471"/>
                <a:gd name="T33" fmla="*/ 425 h 470"/>
                <a:gd name="T34" fmla="*/ 340 w 471"/>
                <a:gd name="T35" fmla="*/ 445 h 470"/>
                <a:gd name="T36" fmla="*/ 306 w 471"/>
                <a:gd name="T37" fmla="*/ 459 h 470"/>
                <a:gd name="T38" fmla="*/ 271 w 471"/>
                <a:gd name="T39" fmla="*/ 467 h 470"/>
                <a:gd name="T40" fmla="*/ 235 w 471"/>
                <a:gd name="T41" fmla="*/ 470 h 470"/>
                <a:gd name="T42" fmla="*/ 199 w 471"/>
                <a:gd name="T43" fmla="*/ 467 h 470"/>
                <a:gd name="T44" fmla="*/ 163 w 471"/>
                <a:gd name="T45" fmla="*/ 459 h 470"/>
                <a:gd name="T46" fmla="*/ 129 w 471"/>
                <a:gd name="T47" fmla="*/ 445 h 470"/>
                <a:gd name="T48" fmla="*/ 98 w 471"/>
                <a:gd name="T49" fmla="*/ 425 h 470"/>
                <a:gd name="T50" fmla="*/ 69 w 471"/>
                <a:gd name="T51" fmla="*/ 401 h 470"/>
                <a:gd name="T52" fmla="*/ 44 w 471"/>
                <a:gd name="T53" fmla="*/ 372 h 470"/>
                <a:gd name="T54" fmla="*/ 25 w 471"/>
                <a:gd name="T55" fmla="*/ 340 h 470"/>
                <a:gd name="T56" fmla="*/ 10 w 471"/>
                <a:gd name="T57" fmla="*/ 306 h 470"/>
                <a:gd name="T58" fmla="*/ 2 w 471"/>
                <a:gd name="T59" fmla="*/ 271 h 470"/>
                <a:gd name="T60" fmla="*/ 0 w 471"/>
                <a:gd name="T61" fmla="*/ 234 h 470"/>
                <a:gd name="T62" fmla="*/ 0 w 471"/>
                <a:gd name="T63" fmla="*/ 234 h 470"/>
                <a:gd name="T64" fmla="*/ 2 w 471"/>
                <a:gd name="T65" fmla="*/ 199 h 470"/>
                <a:gd name="T66" fmla="*/ 10 w 471"/>
                <a:gd name="T67" fmla="*/ 164 h 470"/>
                <a:gd name="T68" fmla="*/ 25 w 471"/>
                <a:gd name="T69" fmla="*/ 130 h 470"/>
                <a:gd name="T70" fmla="*/ 44 w 471"/>
                <a:gd name="T71" fmla="*/ 98 h 470"/>
                <a:gd name="T72" fmla="*/ 69 w 471"/>
                <a:gd name="T73" fmla="*/ 68 h 470"/>
                <a:gd name="T74" fmla="*/ 98 w 471"/>
                <a:gd name="T75" fmla="*/ 43 h 470"/>
                <a:gd name="T76" fmla="*/ 129 w 471"/>
                <a:gd name="T77" fmla="*/ 25 h 470"/>
                <a:gd name="T78" fmla="*/ 163 w 471"/>
                <a:gd name="T79" fmla="*/ 10 h 470"/>
                <a:gd name="T80" fmla="*/ 199 w 471"/>
                <a:gd name="T81" fmla="*/ 3 h 470"/>
                <a:gd name="T82" fmla="*/ 235 w 471"/>
                <a:gd name="T83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1" h="470">
                  <a:moveTo>
                    <a:pt x="235" y="0"/>
                  </a:moveTo>
                  <a:lnTo>
                    <a:pt x="271" y="3"/>
                  </a:lnTo>
                  <a:lnTo>
                    <a:pt x="306" y="10"/>
                  </a:lnTo>
                  <a:lnTo>
                    <a:pt x="340" y="25"/>
                  </a:lnTo>
                  <a:lnTo>
                    <a:pt x="373" y="43"/>
                  </a:lnTo>
                  <a:lnTo>
                    <a:pt x="402" y="68"/>
                  </a:lnTo>
                  <a:lnTo>
                    <a:pt x="427" y="98"/>
                  </a:lnTo>
                  <a:lnTo>
                    <a:pt x="446" y="130"/>
                  </a:lnTo>
                  <a:lnTo>
                    <a:pt x="459" y="164"/>
                  </a:lnTo>
                  <a:lnTo>
                    <a:pt x="467" y="199"/>
                  </a:lnTo>
                  <a:lnTo>
                    <a:pt x="471" y="234"/>
                  </a:lnTo>
                  <a:lnTo>
                    <a:pt x="467" y="271"/>
                  </a:lnTo>
                  <a:lnTo>
                    <a:pt x="459" y="306"/>
                  </a:lnTo>
                  <a:lnTo>
                    <a:pt x="446" y="340"/>
                  </a:lnTo>
                  <a:lnTo>
                    <a:pt x="427" y="372"/>
                  </a:lnTo>
                  <a:lnTo>
                    <a:pt x="402" y="401"/>
                  </a:lnTo>
                  <a:lnTo>
                    <a:pt x="373" y="425"/>
                  </a:lnTo>
                  <a:lnTo>
                    <a:pt x="340" y="445"/>
                  </a:lnTo>
                  <a:lnTo>
                    <a:pt x="306" y="459"/>
                  </a:lnTo>
                  <a:lnTo>
                    <a:pt x="271" y="467"/>
                  </a:lnTo>
                  <a:lnTo>
                    <a:pt x="235" y="470"/>
                  </a:lnTo>
                  <a:lnTo>
                    <a:pt x="199" y="467"/>
                  </a:lnTo>
                  <a:lnTo>
                    <a:pt x="163" y="459"/>
                  </a:lnTo>
                  <a:lnTo>
                    <a:pt x="129" y="445"/>
                  </a:lnTo>
                  <a:lnTo>
                    <a:pt x="98" y="425"/>
                  </a:lnTo>
                  <a:lnTo>
                    <a:pt x="69" y="401"/>
                  </a:lnTo>
                  <a:lnTo>
                    <a:pt x="44" y="372"/>
                  </a:lnTo>
                  <a:lnTo>
                    <a:pt x="25" y="340"/>
                  </a:lnTo>
                  <a:lnTo>
                    <a:pt x="10" y="306"/>
                  </a:lnTo>
                  <a:lnTo>
                    <a:pt x="2" y="271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2" y="199"/>
                  </a:lnTo>
                  <a:lnTo>
                    <a:pt x="10" y="164"/>
                  </a:lnTo>
                  <a:lnTo>
                    <a:pt x="25" y="130"/>
                  </a:lnTo>
                  <a:lnTo>
                    <a:pt x="44" y="98"/>
                  </a:lnTo>
                  <a:lnTo>
                    <a:pt x="69" y="68"/>
                  </a:lnTo>
                  <a:lnTo>
                    <a:pt x="98" y="43"/>
                  </a:lnTo>
                  <a:lnTo>
                    <a:pt x="129" y="25"/>
                  </a:lnTo>
                  <a:lnTo>
                    <a:pt x="163" y="10"/>
                  </a:lnTo>
                  <a:lnTo>
                    <a:pt x="199" y="3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29"/>
            <p:cNvSpPr/>
            <p:nvPr/>
          </p:nvSpPr>
          <p:spPr bwMode="auto">
            <a:xfrm>
              <a:off x="1589044" y="1214209"/>
              <a:ext cx="343126" cy="340775"/>
            </a:xfrm>
            <a:custGeom>
              <a:avLst/>
              <a:gdLst>
                <a:gd name="T0" fmla="*/ 145 w 292"/>
                <a:gd name="T1" fmla="*/ 0 h 290"/>
                <a:gd name="T2" fmla="*/ 179 w 292"/>
                <a:gd name="T3" fmla="*/ 4 h 290"/>
                <a:gd name="T4" fmla="*/ 209 w 292"/>
                <a:gd name="T5" fmla="*/ 14 h 290"/>
                <a:gd name="T6" fmla="*/ 237 w 292"/>
                <a:gd name="T7" fmla="*/ 31 h 290"/>
                <a:gd name="T8" fmla="*/ 259 w 292"/>
                <a:gd name="T9" fmla="*/ 55 h 290"/>
                <a:gd name="T10" fmla="*/ 276 w 292"/>
                <a:gd name="T11" fmla="*/ 81 h 290"/>
                <a:gd name="T12" fmla="*/ 288 w 292"/>
                <a:gd name="T13" fmla="*/ 112 h 290"/>
                <a:gd name="T14" fmla="*/ 292 w 292"/>
                <a:gd name="T15" fmla="*/ 145 h 290"/>
                <a:gd name="T16" fmla="*/ 288 w 292"/>
                <a:gd name="T17" fmla="*/ 179 h 290"/>
                <a:gd name="T18" fmla="*/ 276 w 292"/>
                <a:gd name="T19" fmla="*/ 209 h 290"/>
                <a:gd name="T20" fmla="*/ 259 w 292"/>
                <a:gd name="T21" fmla="*/ 237 h 290"/>
                <a:gd name="T22" fmla="*/ 237 w 292"/>
                <a:gd name="T23" fmla="*/ 259 h 290"/>
                <a:gd name="T24" fmla="*/ 209 w 292"/>
                <a:gd name="T25" fmla="*/ 276 h 290"/>
                <a:gd name="T26" fmla="*/ 179 w 292"/>
                <a:gd name="T27" fmla="*/ 286 h 290"/>
                <a:gd name="T28" fmla="*/ 145 w 292"/>
                <a:gd name="T29" fmla="*/ 290 h 290"/>
                <a:gd name="T30" fmla="*/ 112 w 292"/>
                <a:gd name="T31" fmla="*/ 286 h 290"/>
                <a:gd name="T32" fmla="*/ 82 w 292"/>
                <a:gd name="T33" fmla="*/ 276 h 290"/>
                <a:gd name="T34" fmla="*/ 55 w 292"/>
                <a:gd name="T35" fmla="*/ 259 h 290"/>
                <a:gd name="T36" fmla="*/ 32 w 292"/>
                <a:gd name="T37" fmla="*/ 237 h 290"/>
                <a:gd name="T38" fmla="*/ 15 w 292"/>
                <a:gd name="T39" fmla="*/ 209 h 290"/>
                <a:gd name="T40" fmla="*/ 4 w 292"/>
                <a:gd name="T41" fmla="*/ 179 h 290"/>
                <a:gd name="T42" fmla="*/ 0 w 292"/>
                <a:gd name="T43" fmla="*/ 145 h 290"/>
                <a:gd name="T44" fmla="*/ 4 w 292"/>
                <a:gd name="T45" fmla="*/ 112 h 290"/>
                <a:gd name="T46" fmla="*/ 15 w 292"/>
                <a:gd name="T47" fmla="*/ 81 h 290"/>
                <a:gd name="T48" fmla="*/ 32 w 292"/>
                <a:gd name="T49" fmla="*/ 55 h 290"/>
                <a:gd name="T50" fmla="*/ 55 w 292"/>
                <a:gd name="T51" fmla="*/ 31 h 290"/>
                <a:gd name="T52" fmla="*/ 82 w 292"/>
                <a:gd name="T53" fmla="*/ 14 h 290"/>
                <a:gd name="T54" fmla="*/ 112 w 292"/>
                <a:gd name="T55" fmla="*/ 4 h 290"/>
                <a:gd name="T56" fmla="*/ 145 w 292"/>
                <a:gd name="T57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2" h="290">
                  <a:moveTo>
                    <a:pt x="145" y="0"/>
                  </a:moveTo>
                  <a:lnTo>
                    <a:pt x="179" y="4"/>
                  </a:lnTo>
                  <a:lnTo>
                    <a:pt x="209" y="14"/>
                  </a:lnTo>
                  <a:lnTo>
                    <a:pt x="237" y="31"/>
                  </a:lnTo>
                  <a:lnTo>
                    <a:pt x="259" y="55"/>
                  </a:lnTo>
                  <a:lnTo>
                    <a:pt x="276" y="81"/>
                  </a:lnTo>
                  <a:lnTo>
                    <a:pt x="288" y="112"/>
                  </a:lnTo>
                  <a:lnTo>
                    <a:pt x="292" y="145"/>
                  </a:lnTo>
                  <a:lnTo>
                    <a:pt x="288" y="179"/>
                  </a:lnTo>
                  <a:lnTo>
                    <a:pt x="276" y="209"/>
                  </a:lnTo>
                  <a:lnTo>
                    <a:pt x="259" y="237"/>
                  </a:lnTo>
                  <a:lnTo>
                    <a:pt x="237" y="259"/>
                  </a:lnTo>
                  <a:lnTo>
                    <a:pt x="209" y="276"/>
                  </a:lnTo>
                  <a:lnTo>
                    <a:pt x="179" y="286"/>
                  </a:lnTo>
                  <a:lnTo>
                    <a:pt x="145" y="290"/>
                  </a:lnTo>
                  <a:lnTo>
                    <a:pt x="112" y="286"/>
                  </a:lnTo>
                  <a:lnTo>
                    <a:pt x="82" y="276"/>
                  </a:lnTo>
                  <a:lnTo>
                    <a:pt x="55" y="259"/>
                  </a:lnTo>
                  <a:lnTo>
                    <a:pt x="32" y="237"/>
                  </a:lnTo>
                  <a:lnTo>
                    <a:pt x="15" y="209"/>
                  </a:lnTo>
                  <a:lnTo>
                    <a:pt x="4" y="179"/>
                  </a:lnTo>
                  <a:lnTo>
                    <a:pt x="0" y="145"/>
                  </a:lnTo>
                  <a:lnTo>
                    <a:pt x="4" y="112"/>
                  </a:lnTo>
                  <a:lnTo>
                    <a:pt x="15" y="81"/>
                  </a:lnTo>
                  <a:lnTo>
                    <a:pt x="32" y="55"/>
                  </a:lnTo>
                  <a:lnTo>
                    <a:pt x="55" y="31"/>
                  </a:lnTo>
                  <a:lnTo>
                    <a:pt x="82" y="14"/>
                  </a:lnTo>
                  <a:lnTo>
                    <a:pt x="112" y="4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007E66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Freeform 30"/>
            <p:cNvSpPr/>
            <p:nvPr/>
          </p:nvSpPr>
          <p:spPr bwMode="auto">
            <a:xfrm>
              <a:off x="2261194" y="1354044"/>
              <a:ext cx="170388" cy="170388"/>
            </a:xfrm>
            <a:custGeom>
              <a:avLst/>
              <a:gdLst>
                <a:gd name="T0" fmla="*/ 73 w 145"/>
                <a:gd name="T1" fmla="*/ 0 h 145"/>
                <a:gd name="T2" fmla="*/ 96 w 145"/>
                <a:gd name="T3" fmla="*/ 4 h 145"/>
                <a:gd name="T4" fmla="*/ 117 w 145"/>
                <a:gd name="T5" fmla="*/ 14 h 145"/>
                <a:gd name="T6" fmla="*/ 132 w 145"/>
                <a:gd name="T7" fmla="*/ 30 h 145"/>
                <a:gd name="T8" fmla="*/ 142 w 145"/>
                <a:gd name="T9" fmla="*/ 50 h 145"/>
                <a:gd name="T10" fmla="*/ 145 w 145"/>
                <a:gd name="T11" fmla="*/ 73 h 145"/>
                <a:gd name="T12" fmla="*/ 142 w 145"/>
                <a:gd name="T13" fmla="*/ 95 h 145"/>
                <a:gd name="T14" fmla="*/ 132 w 145"/>
                <a:gd name="T15" fmla="*/ 115 h 145"/>
                <a:gd name="T16" fmla="*/ 117 w 145"/>
                <a:gd name="T17" fmla="*/ 131 h 145"/>
                <a:gd name="T18" fmla="*/ 96 w 145"/>
                <a:gd name="T19" fmla="*/ 141 h 145"/>
                <a:gd name="T20" fmla="*/ 73 w 145"/>
                <a:gd name="T21" fmla="*/ 145 h 145"/>
                <a:gd name="T22" fmla="*/ 50 w 145"/>
                <a:gd name="T23" fmla="*/ 141 h 145"/>
                <a:gd name="T24" fmla="*/ 30 w 145"/>
                <a:gd name="T25" fmla="*/ 131 h 145"/>
                <a:gd name="T26" fmla="*/ 14 w 145"/>
                <a:gd name="T27" fmla="*/ 115 h 145"/>
                <a:gd name="T28" fmla="*/ 4 w 145"/>
                <a:gd name="T29" fmla="*/ 95 h 145"/>
                <a:gd name="T30" fmla="*/ 0 w 145"/>
                <a:gd name="T31" fmla="*/ 73 h 145"/>
                <a:gd name="T32" fmla="*/ 4 w 145"/>
                <a:gd name="T33" fmla="*/ 50 h 145"/>
                <a:gd name="T34" fmla="*/ 14 w 145"/>
                <a:gd name="T35" fmla="*/ 30 h 145"/>
                <a:gd name="T36" fmla="*/ 30 w 145"/>
                <a:gd name="T37" fmla="*/ 14 h 145"/>
                <a:gd name="T38" fmla="*/ 50 w 145"/>
                <a:gd name="T39" fmla="*/ 4 h 145"/>
                <a:gd name="T40" fmla="*/ 73 w 145"/>
                <a:gd name="T4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5" h="145">
                  <a:moveTo>
                    <a:pt x="73" y="0"/>
                  </a:moveTo>
                  <a:lnTo>
                    <a:pt x="96" y="4"/>
                  </a:lnTo>
                  <a:lnTo>
                    <a:pt x="117" y="14"/>
                  </a:lnTo>
                  <a:lnTo>
                    <a:pt x="132" y="30"/>
                  </a:lnTo>
                  <a:lnTo>
                    <a:pt x="142" y="50"/>
                  </a:lnTo>
                  <a:lnTo>
                    <a:pt x="145" y="73"/>
                  </a:lnTo>
                  <a:lnTo>
                    <a:pt x="142" y="95"/>
                  </a:lnTo>
                  <a:lnTo>
                    <a:pt x="132" y="115"/>
                  </a:lnTo>
                  <a:lnTo>
                    <a:pt x="117" y="131"/>
                  </a:lnTo>
                  <a:lnTo>
                    <a:pt x="96" y="141"/>
                  </a:lnTo>
                  <a:lnTo>
                    <a:pt x="73" y="145"/>
                  </a:lnTo>
                  <a:lnTo>
                    <a:pt x="50" y="141"/>
                  </a:lnTo>
                  <a:lnTo>
                    <a:pt x="30" y="131"/>
                  </a:lnTo>
                  <a:lnTo>
                    <a:pt x="14" y="115"/>
                  </a:lnTo>
                  <a:lnTo>
                    <a:pt x="4" y="95"/>
                  </a:lnTo>
                  <a:lnTo>
                    <a:pt x="0" y="73"/>
                  </a:lnTo>
                  <a:lnTo>
                    <a:pt x="4" y="50"/>
                  </a:lnTo>
                  <a:lnTo>
                    <a:pt x="14" y="30"/>
                  </a:lnTo>
                  <a:lnTo>
                    <a:pt x="30" y="14"/>
                  </a:lnTo>
                  <a:lnTo>
                    <a:pt x="50" y="4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31"/>
            <p:cNvSpPr/>
            <p:nvPr/>
          </p:nvSpPr>
          <p:spPr bwMode="auto">
            <a:xfrm>
              <a:off x="2083756" y="1503280"/>
              <a:ext cx="171562" cy="170388"/>
            </a:xfrm>
            <a:custGeom>
              <a:avLst/>
              <a:gdLst>
                <a:gd name="T0" fmla="*/ 72 w 146"/>
                <a:gd name="T1" fmla="*/ 0 h 145"/>
                <a:gd name="T2" fmla="*/ 96 w 146"/>
                <a:gd name="T3" fmla="*/ 4 h 145"/>
                <a:gd name="T4" fmla="*/ 116 w 146"/>
                <a:gd name="T5" fmla="*/ 14 h 145"/>
                <a:gd name="T6" fmla="*/ 131 w 146"/>
                <a:gd name="T7" fmla="*/ 30 h 145"/>
                <a:gd name="T8" fmla="*/ 142 w 146"/>
                <a:gd name="T9" fmla="*/ 50 h 145"/>
                <a:gd name="T10" fmla="*/ 146 w 146"/>
                <a:gd name="T11" fmla="*/ 73 h 145"/>
                <a:gd name="T12" fmla="*/ 142 w 146"/>
                <a:gd name="T13" fmla="*/ 95 h 145"/>
                <a:gd name="T14" fmla="*/ 131 w 146"/>
                <a:gd name="T15" fmla="*/ 115 h 145"/>
                <a:gd name="T16" fmla="*/ 116 w 146"/>
                <a:gd name="T17" fmla="*/ 132 h 145"/>
                <a:gd name="T18" fmla="*/ 96 w 146"/>
                <a:gd name="T19" fmla="*/ 141 h 145"/>
                <a:gd name="T20" fmla="*/ 72 w 146"/>
                <a:gd name="T21" fmla="*/ 145 h 145"/>
                <a:gd name="T22" fmla="*/ 50 w 146"/>
                <a:gd name="T23" fmla="*/ 141 h 145"/>
                <a:gd name="T24" fmla="*/ 31 w 146"/>
                <a:gd name="T25" fmla="*/ 132 h 145"/>
                <a:gd name="T26" fmla="*/ 15 w 146"/>
                <a:gd name="T27" fmla="*/ 115 h 145"/>
                <a:gd name="T28" fmla="*/ 4 w 146"/>
                <a:gd name="T29" fmla="*/ 95 h 145"/>
                <a:gd name="T30" fmla="*/ 0 w 146"/>
                <a:gd name="T31" fmla="*/ 73 h 145"/>
                <a:gd name="T32" fmla="*/ 4 w 146"/>
                <a:gd name="T33" fmla="*/ 50 h 145"/>
                <a:gd name="T34" fmla="*/ 15 w 146"/>
                <a:gd name="T35" fmla="*/ 30 h 145"/>
                <a:gd name="T36" fmla="*/ 31 w 146"/>
                <a:gd name="T37" fmla="*/ 14 h 145"/>
                <a:gd name="T38" fmla="*/ 50 w 146"/>
                <a:gd name="T39" fmla="*/ 4 h 145"/>
                <a:gd name="T40" fmla="*/ 72 w 146"/>
                <a:gd name="T4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6" h="145">
                  <a:moveTo>
                    <a:pt x="72" y="0"/>
                  </a:moveTo>
                  <a:lnTo>
                    <a:pt x="96" y="4"/>
                  </a:lnTo>
                  <a:lnTo>
                    <a:pt x="116" y="14"/>
                  </a:lnTo>
                  <a:lnTo>
                    <a:pt x="131" y="30"/>
                  </a:lnTo>
                  <a:lnTo>
                    <a:pt x="142" y="50"/>
                  </a:lnTo>
                  <a:lnTo>
                    <a:pt x="146" y="73"/>
                  </a:lnTo>
                  <a:lnTo>
                    <a:pt x="142" y="95"/>
                  </a:lnTo>
                  <a:lnTo>
                    <a:pt x="131" y="115"/>
                  </a:lnTo>
                  <a:lnTo>
                    <a:pt x="116" y="132"/>
                  </a:lnTo>
                  <a:lnTo>
                    <a:pt x="96" y="141"/>
                  </a:lnTo>
                  <a:lnTo>
                    <a:pt x="72" y="145"/>
                  </a:lnTo>
                  <a:lnTo>
                    <a:pt x="50" y="141"/>
                  </a:lnTo>
                  <a:lnTo>
                    <a:pt x="31" y="132"/>
                  </a:lnTo>
                  <a:lnTo>
                    <a:pt x="15" y="115"/>
                  </a:lnTo>
                  <a:lnTo>
                    <a:pt x="4" y="95"/>
                  </a:lnTo>
                  <a:lnTo>
                    <a:pt x="0" y="73"/>
                  </a:lnTo>
                  <a:lnTo>
                    <a:pt x="4" y="50"/>
                  </a:lnTo>
                  <a:lnTo>
                    <a:pt x="15" y="30"/>
                  </a:lnTo>
                  <a:lnTo>
                    <a:pt x="31" y="14"/>
                  </a:lnTo>
                  <a:lnTo>
                    <a:pt x="50" y="4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7E66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Freeform 32"/>
            <p:cNvSpPr/>
            <p:nvPr/>
          </p:nvSpPr>
          <p:spPr bwMode="auto">
            <a:xfrm>
              <a:off x="1968598" y="1110801"/>
              <a:ext cx="273796" cy="273796"/>
            </a:xfrm>
            <a:custGeom>
              <a:avLst/>
              <a:gdLst>
                <a:gd name="T0" fmla="*/ 117 w 233"/>
                <a:gd name="T1" fmla="*/ 0 h 233"/>
                <a:gd name="T2" fmla="*/ 144 w 233"/>
                <a:gd name="T3" fmla="*/ 4 h 233"/>
                <a:gd name="T4" fmla="*/ 168 w 233"/>
                <a:gd name="T5" fmla="*/ 12 h 233"/>
                <a:gd name="T6" fmla="*/ 190 w 233"/>
                <a:gd name="T7" fmla="*/ 26 h 233"/>
                <a:gd name="T8" fmla="*/ 208 w 233"/>
                <a:gd name="T9" fmla="*/ 44 h 233"/>
                <a:gd name="T10" fmla="*/ 222 w 233"/>
                <a:gd name="T11" fmla="*/ 65 h 233"/>
                <a:gd name="T12" fmla="*/ 231 w 233"/>
                <a:gd name="T13" fmla="*/ 90 h 233"/>
                <a:gd name="T14" fmla="*/ 233 w 233"/>
                <a:gd name="T15" fmla="*/ 116 h 233"/>
                <a:gd name="T16" fmla="*/ 231 w 233"/>
                <a:gd name="T17" fmla="*/ 144 h 233"/>
                <a:gd name="T18" fmla="*/ 222 w 233"/>
                <a:gd name="T19" fmla="*/ 168 h 233"/>
                <a:gd name="T20" fmla="*/ 208 w 233"/>
                <a:gd name="T21" fmla="*/ 190 h 233"/>
                <a:gd name="T22" fmla="*/ 190 w 233"/>
                <a:gd name="T23" fmla="*/ 208 h 233"/>
                <a:gd name="T24" fmla="*/ 168 w 233"/>
                <a:gd name="T25" fmla="*/ 221 h 233"/>
                <a:gd name="T26" fmla="*/ 144 w 233"/>
                <a:gd name="T27" fmla="*/ 230 h 233"/>
                <a:gd name="T28" fmla="*/ 117 w 233"/>
                <a:gd name="T29" fmla="*/ 233 h 233"/>
                <a:gd name="T30" fmla="*/ 91 w 233"/>
                <a:gd name="T31" fmla="*/ 230 h 233"/>
                <a:gd name="T32" fmla="*/ 66 w 233"/>
                <a:gd name="T33" fmla="*/ 221 h 233"/>
                <a:gd name="T34" fmla="*/ 45 w 233"/>
                <a:gd name="T35" fmla="*/ 208 h 233"/>
                <a:gd name="T36" fmla="*/ 26 w 233"/>
                <a:gd name="T37" fmla="*/ 190 h 233"/>
                <a:gd name="T38" fmla="*/ 12 w 233"/>
                <a:gd name="T39" fmla="*/ 168 h 233"/>
                <a:gd name="T40" fmla="*/ 4 w 233"/>
                <a:gd name="T41" fmla="*/ 144 h 233"/>
                <a:gd name="T42" fmla="*/ 0 w 233"/>
                <a:gd name="T43" fmla="*/ 116 h 233"/>
                <a:gd name="T44" fmla="*/ 4 w 233"/>
                <a:gd name="T45" fmla="*/ 90 h 233"/>
                <a:gd name="T46" fmla="*/ 12 w 233"/>
                <a:gd name="T47" fmla="*/ 65 h 233"/>
                <a:gd name="T48" fmla="*/ 26 w 233"/>
                <a:gd name="T49" fmla="*/ 44 h 233"/>
                <a:gd name="T50" fmla="*/ 45 w 233"/>
                <a:gd name="T51" fmla="*/ 26 h 233"/>
                <a:gd name="T52" fmla="*/ 66 w 233"/>
                <a:gd name="T53" fmla="*/ 12 h 233"/>
                <a:gd name="T54" fmla="*/ 91 w 233"/>
                <a:gd name="T55" fmla="*/ 4 h 233"/>
                <a:gd name="T56" fmla="*/ 117 w 233"/>
                <a:gd name="T5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3" h="233">
                  <a:moveTo>
                    <a:pt x="117" y="0"/>
                  </a:moveTo>
                  <a:lnTo>
                    <a:pt x="144" y="4"/>
                  </a:lnTo>
                  <a:lnTo>
                    <a:pt x="168" y="12"/>
                  </a:lnTo>
                  <a:lnTo>
                    <a:pt x="190" y="26"/>
                  </a:lnTo>
                  <a:lnTo>
                    <a:pt x="208" y="44"/>
                  </a:lnTo>
                  <a:lnTo>
                    <a:pt x="222" y="65"/>
                  </a:lnTo>
                  <a:lnTo>
                    <a:pt x="231" y="90"/>
                  </a:lnTo>
                  <a:lnTo>
                    <a:pt x="233" y="116"/>
                  </a:lnTo>
                  <a:lnTo>
                    <a:pt x="231" y="144"/>
                  </a:lnTo>
                  <a:lnTo>
                    <a:pt x="222" y="168"/>
                  </a:lnTo>
                  <a:lnTo>
                    <a:pt x="208" y="190"/>
                  </a:lnTo>
                  <a:lnTo>
                    <a:pt x="190" y="208"/>
                  </a:lnTo>
                  <a:lnTo>
                    <a:pt x="168" y="221"/>
                  </a:lnTo>
                  <a:lnTo>
                    <a:pt x="144" y="230"/>
                  </a:lnTo>
                  <a:lnTo>
                    <a:pt x="117" y="233"/>
                  </a:lnTo>
                  <a:lnTo>
                    <a:pt x="91" y="230"/>
                  </a:lnTo>
                  <a:lnTo>
                    <a:pt x="66" y="221"/>
                  </a:lnTo>
                  <a:lnTo>
                    <a:pt x="45" y="208"/>
                  </a:lnTo>
                  <a:lnTo>
                    <a:pt x="26" y="190"/>
                  </a:lnTo>
                  <a:lnTo>
                    <a:pt x="12" y="168"/>
                  </a:lnTo>
                  <a:lnTo>
                    <a:pt x="4" y="144"/>
                  </a:lnTo>
                  <a:lnTo>
                    <a:pt x="0" y="116"/>
                  </a:lnTo>
                  <a:lnTo>
                    <a:pt x="4" y="90"/>
                  </a:lnTo>
                  <a:lnTo>
                    <a:pt x="12" y="65"/>
                  </a:lnTo>
                  <a:lnTo>
                    <a:pt x="26" y="44"/>
                  </a:lnTo>
                  <a:lnTo>
                    <a:pt x="45" y="26"/>
                  </a:lnTo>
                  <a:lnTo>
                    <a:pt x="66" y="12"/>
                  </a:lnTo>
                  <a:lnTo>
                    <a:pt x="91" y="4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7E66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Freeform 33"/>
            <p:cNvSpPr/>
            <p:nvPr/>
          </p:nvSpPr>
          <p:spPr bwMode="auto">
            <a:xfrm>
              <a:off x="1899267" y="975665"/>
              <a:ext cx="148061" cy="146887"/>
            </a:xfrm>
            <a:custGeom>
              <a:avLst/>
              <a:gdLst>
                <a:gd name="T0" fmla="*/ 63 w 126"/>
                <a:gd name="T1" fmla="*/ 0 h 125"/>
                <a:gd name="T2" fmla="*/ 83 w 126"/>
                <a:gd name="T3" fmla="*/ 2 h 125"/>
                <a:gd name="T4" fmla="*/ 100 w 126"/>
                <a:gd name="T5" fmla="*/ 12 h 125"/>
                <a:gd name="T6" fmla="*/ 114 w 126"/>
                <a:gd name="T7" fmla="*/ 25 h 125"/>
                <a:gd name="T8" fmla="*/ 123 w 126"/>
                <a:gd name="T9" fmla="*/ 43 h 125"/>
                <a:gd name="T10" fmla="*/ 126 w 126"/>
                <a:gd name="T11" fmla="*/ 63 h 125"/>
                <a:gd name="T12" fmla="*/ 123 w 126"/>
                <a:gd name="T13" fmla="*/ 82 h 125"/>
                <a:gd name="T14" fmla="*/ 114 w 126"/>
                <a:gd name="T15" fmla="*/ 99 h 125"/>
                <a:gd name="T16" fmla="*/ 100 w 126"/>
                <a:gd name="T17" fmla="*/ 114 h 125"/>
                <a:gd name="T18" fmla="*/ 83 w 126"/>
                <a:gd name="T19" fmla="*/ 123 h 125"/>
                <a:gd name="T20" fmla="*/ 63 w 126"/>
                <a:gd name="T21" fmla="*/ 125 h 125"/>
                <a:gd name="T22" fmla="*/ 43 w 126"/>
                <a:gd name="T23" fmla="*/ 123 h 125"/>
                <a:gd name="T24" fmla="*/ 25 w 126"/>
                <a:gd name="T25" fmla="*/ 114 h 125"/>
                <a:gd name="T26" fmla="*/ 12 w 126"/>
                <a:gd name="T27" fmla="*/ 99 h 125"/>
                <a:gd name="T28" fmla="*/ 3 w 126"/>
                <a:gd name="T29" fmla="*/ 82 h 125"/>
                <a:gd name="T30" fmla="*/ 0 w 126"/>
                <a:gd name="T31" fmla="*/ 63 h 125"/>
                <a:gd name="T32" fmla="*/ 3 w 126"/>
                <a:gd name="T33" fmla="*/ 43 h 125"/>
                <a:gd name="T34" fmla="*/ 12 w 126"/>
                <a:gd name="T35" fmla="*/ 25 h 125"/>
                <a:gd name="T36" fmla="*/ 25 w 126"/>
                <a:gd name="T37" fmla="*/ 12 h 125"/>
                <a:gd name="T38" fmla="*/ 43 w 126"/>
                <a:gd name="T39" fmla="*/ 2 h 125"/>
                <a:gd name="T40" fmla="*/ 63 w 126"/>
                <a:gd name="T4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6" h="125">
                  <a:moveTo>
                    <a:pt x="63" y="0"/>
                  </a:moveTo>
                  <a:lnTo>
                    <a:pt x="83" y="2"/>
                  </a:lnTo>
                  <a:lnTo>
                    <a:pt x="100" y="12"/>
                  </a:lnTo>
                  <a:lnTo>
                    <a:pt x="114" y="25"/>
                  </a:lnTo>
                  <a:lnTo>
                    <a:pt x="123" y="43"/>
                  </a:lnTo>
                  <a:lnTo>
                    <a:pt x="126" y="63"/>
                  </a:lnTo>
                  <a:lnTo>
                    <a:pt x="123" y="82"/>
                  </a:lnTo>
                  <a:lnTo>
                    <a:pt x="114" y="99"/>
                  </a:lnTo>
                  <a:lnTo>
                    <a:pt x="100" y="114"/>
                  </a:lnTo>
                  <a:lnTo>
                    <a:pt x="83" y="123"/>
                  </a:lnTo>
                  <a:lnTo>
                    <a:pt x="63" y="125"/>
                  </a:lnTo>
                  <a:lnTo>
                    <a:pt x="43" y="123"/>
                  </a:lnTo>
                  <a:lnTo>
                    <a:pt x="25" y="114"/>
                  </a:lnTo>
                  <a:lnTo>
                    <a:pt x="12" y="99"/>
                  </a:lnTo>
                  <a:lnTo>
                    <a:pt x="3" y="82"/>
                  </a:lnTo>
                  <a:lnTo>
                    <a:pt x="0" y="63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5" y="12"/>
                  </a:lnTo>
                  <a:lnTo>
                    <a:pt x="43" y="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Freeform 34"/>
            <p:cNvSpPr/>
            <p:nvPr/>
          </p:nvSpPr>
          <p:spPr bwMode="auto">
            <a:xfrm>
              <a:off x="2688926" y="975665"/>
              <a:ext cx="149236" cy="146887"/>
            </a:xfrm>
            <a:custGeom>
              <a:avLst/>
              <a:gdLst>
                <a:gd name="T0" fmla="*/ 64 w 127"/>
                <a:gd name="T1" fmla="*/ 0 h 125"/>
                <a:gd name="T2" fmla="*/ 84 w 127"/>
                <a:gd name="T3" fmla="*/ 2 h 125"/>
                <a:gd name="T4" fmla="*/ 101 w 127"/>
                <a:gd name="T5" fmla="*/ 12 h 125"/>
                <a:gd name="T6" fmla="*/ 114 w 127"/>
                <a:gd name="T7" fmla="*/ 25 h 125"/>
                <a:gd name="T8" fmla="*/ 123 w 127"/>
                <a:gd name="T9" fmla="*/ 43 h 125"/>
                <a:gd name="T10" fmla="*/ 127 w 127"/>
                <a:gd name="T11" fmla="*/ 63 h 125"/>
                <a:gd name="T12" fmla="*/ 123 w 127"/>
                <a:gd name="T13" fmla="*/ 82 h 125"/>
                <a:gd name="T14" fmla="*/ 114 w 127"/>
                <a:gd name="T15" fmla="*/ 99 h 125"/>
                <a:gd name="T16" fmla="*/ 101 w 127"/>
                <a:gd name="T17" fmla="*/ 114 h 125"/>
                <a:gd name="T18" fmla="*/ 84 w 127"/>
                <a:gd name="T19" fmla="*/ 123 h 125"/>
                <a:gd name="T20" fmla="*/ 64 w 127"/>
                <a:gd name="T21" fmla="*/ 125 h 125"/>
                <a:gd name="T22" fmla="*/ 43 w 127"/>
                <a:gd name="T23" fmla="*/ 123 h 125"/>
                <a:gd name="T24" fmla="*/ 26 w 127"/>
                <a:gd name="T25" fmla="*/ 114 h 125"/>
                <a:gd name="T26" fmla="*/ 13 w 127"/>
                <a:gd name="T27" fmla="*/ 99 h 125"/>
                <a:gd name="T28" fmla="*/ 4 w 127"/>
                <a:gd name="T29" fmla="*/ 82 h 125"/>
                <a:gd name="T30" fmla="*/ 0 w 127"/>
                <a:gd name="T31" fmla="*/ 63 h 125"/>
                <a:gd name="T32" fmla="*/ 4 w 127"/>
                <a:gd name="T33" fmla="*/ 43 h 125"/>
                <a:gd name="T34" fmla="*/ 13 w 127"/>
                <a:gd name="T35" fmla="*/ 25 h 125"/>
                <a:gd name="T36" fmla="*/ 26 w 127"/>
                <a:gd name="T37" fmla="*/ 12 h 125"/>
                <a:gd name="T38" fmla="*/ 43 w 127"/>
                <a:gd name="T39" fmla="*/ 2 h 125"/>
                <a:gd name="T40" fmla="*/ 64 w 127"/>
                <a:gd name="T4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5">
                  <a:moveTo>
                    <a:pt x="64" y="0"/>
                  </a:moveTo>
                  <a:lnTo>
                    <a:pt x="84" y="2"/>
                  </a:lnTo>
                  <a:lnTo>
                    <a:pt x="101" y="12"/>
                  </a:lnTo>
                  <a:lnTo>
                    <a:pt x="114" y="25"/>
                  </a:lnTo>
                  <a:lnTo>
                    <a:pt x="123" y="43"/>
                  </a:lnTo>
                  <a:lnTo>
                    <a:pt x="127" y="63"/>
                  </a:lnTo>
                  <a:lnTo>
                    <a:pt x="123" y="82"/>
                  </a:lnTo>
                  <a:lnTo>
                    <a:pt x="114" y="99"/>
                  </a:lnTo>
                  <a:lnTo>
                    <a:pt x="101" y="114"/>
                  </a:lnTo>
                  <a:lnTo>
                    <a:pt x="84" y="123"/>
                  </a:lnTo>
                  <a:lnTo>
                    <a:pt x="64" y="125"/>
                  </a:lnTo>
                  <a:lnTo>
                    <a:pt x="43" y="123"/>
                  </a:lnTo>
                  <a:lnTo>
                    <a:pt x="26" y="114"/>
                  </a:lnTo>
                  <a:lnTo>
                    <a:pt x="13" y="99"/>
                  </a:lnTo>
                  <a:lnTo>
                    <a:pt x="4" y="82"/>
                  </a:lnTo>
                  <a:lnTo>
                    <a:pt x="0" y="63"/>
                  </a:lnTo>
                  <a:lnTo>
                    <a:pt x="4" y="43"/>
                  </a:lnTo>
                  <a:lnTo>
                    <a:pt x="13" y="25"/>
                  </a:lnTo>
                  <a:lnTo>
                    <a:pt x="26" y="12"/>
                  </a:lnTo>
                  <a:lnTo>
                    <a:pt x="43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7E66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Freeform 35"/>
            <p:cNvSpPr/>
            <p:nvPr/>
          </p:nvSpPr>
          <p:spPr bwMode="auto">
            <a:xfrm>
              <a:off x="1487987" y="975665"/>
              <a:ext cx="195065" cy="193889"/>
            </a:xfrm>
            <a:custGeom>
              <a:avLst/>
              <a:gdLst>
                <a:gd name="T0" fmla="*/ 83 w 166"/>
                <a:gd name="T1" fmla="*/ 0 h 165"/>
                <a:gd name="T2" fmla="*/ 105 w 166"/>
                <a:gd name="T3" fmla="*/ 2 h 165"/>
                <a:gd name="T4" fmla="*/ 125 w 166"/>
                <a:gd name="T5" fmla="*/ 10 h 165"/>
                <a:gd name="T6" fmla="*/ 142 w 166"/>
                <a:gd name="T7" fmla="*/ 23 h 165"/>
                <a:gd name="T8" fmla="*/ 154 w 166"/>
                <a:gd name="T9" fmla="*/ 40 h 165"/>
                <a:gd name="T10" fmla="*/ 163 w 166"/>
                <a:gd name="T11" fmla="*/ 60 h 165"/>
                <a:gd name="T12" fmla="*/ 166 w 166"/>
                <a:gd name="T13" fmla="*/ 82 h 165"/>
                <a:gd name="T14" fmla="*/ 163 w 166"/>
                <a:gd name="T15" fmla="*/ 105 h 165"/>
                <a:gd name="T16" fmla="*/ 154 w 166"/>
                <a:gd name="T17" fmla="*/ 124 h 165"/>
                <a:gd name="T18" fmla="*/ 142 w 166"/>
                <a:gd name="T19" fmla="*/ 140 h 165"/>
                <a:gd name="T20" fmla="*/ 125 w 166"/>
                <a:gd name="T21" fmla="*/ 153 h 165"/>
                <a:gd name="T22" fmla="*/ 105 w 166"/>
                <a:gd name="T23" fmla="*/ 162 h 165"/>
                <a:gd name="T24" fmla="*/ 83 w 166"/>
                <a:gd name="T25" fmla="*/ 165 h 165"/>
                <a:gd name="T26" fmla="*/ 61 w 166"/>
                <a:gd name="T27" fmla="*/ 162 h 165"/>
                <a:gd name="T28" fmla="*/ 41 w 166"/>
                <a:gd name="T29" fmla="*/ 153 h 165"/>
                <a:gd name="T30" fmla="*/ 24 w 166"/>
                <a:gd name="T31" fmla="*/ 140 h 165"/>
                <a:gd name="T32" fmla="*/ 11 w 166"/>
                <a:gd name="T33" fmla="*/ 124 h 165"/>
                <a:gd name="T34" fmla="*/ 3 w 166"/>
                <a:gd name="T35" fmla="*/ 105 h 165"/>
                <a:gd name="T36" fmla="*/ 0 w 166"/>
                <a:gd name="T37" fmla="*/ 82 h 165"/>
                <a:gd name="T38" fmla="*/ 3 w 166"/>
                <a:gd name="T39" fmla="*/ 60 h 165"/>
                <a:gd name="T40" fmla="*/ 11 w 166"/>
                <a:gd name="T41" fmla="*/ 40 h 165"/>
                <a:gd name="T42" fmla="*/ 24 w 166"/>
                <a:gd name="T43" fmla="*/ 23 h 165"/>
                <a:gd name="T44" fmla="*/ 41 w 166"/>
                <a:gd name="T45" fmla="*/ 10 h 165"/>
                <a:gd name="T46" fmla="*/ 61 w 166"/>
                <a:gd name="T47" fmla="*/ 2 h 165"/>
                <a:gd name="T48" fmla="*/ 83 w 166"/>
                <a:gd name="T4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6" h="165">
                  <a:moveTo>
                    <a:pt x="83" y="0"/>
                  </a:moveTo>
                  <a:lnTo>
                    <a:pt x="105" y="2"/>
                  </a:lnTo>
                  <a:lnTo>
                    <a:pt x="125" y="10"/>
                  </a:lnTo>
                  <a:lnTo>
                    <a:pt x="142" y="23"/>
                  </a:lnTo>
                  <a:lnTo>
                    <a:pt x="154" y="40"/>
                  </a:lnTo>
                  <a:lnTo>
                    <a:pt x="163" y="60"/>
                  </a:lnTo>
                  <a:lnTo>
                    <a:pt x="166" y="82"/>
                  </a:lnTo>
                  <a:lnTo>
                    <a:pt x="163" y="105"/>
                  </a:lnTo>
                  <a:lnTo>
                    <a:pt x="154" y="124"/>
                  </a:lnTo>
                  <a:lnTo>
                    <a:pt x="142" y="140"/>
                  </a:lnTo>
                  <a:lnTo>
                    <a:pt x="125" y="153"/>
                  </a:lnTo>
                  <a:lnTo>
                    <a:pt x="105" y="162"/>
                  </a:lnTo>
                  <a:lnTo>
                    <a:pt x="83" y="165"/>
                  </a:lnTo>
                  <a:lnTo>
                    <a:pt x="61" y="162"/>
                  </a:lnTo>
                  <a:lnTo>
                    <a:pt x="41" y="153"/>
                  </a:lnTo>
                  <a:lnTo>
                    <a:pt x="24" y="140"/>
                  </a:lnTo>
                  <a:lnTo>
                    <a:pt x="11" y="124"/>
                  </a:lnTo>
                  <a:lnTo>
                    <a:pt x="3" y="105"/>
                  </a:lnTo>
                  <a:lnTo>
                    <a:pt x="0" y="82"/>
                  </a:lnTo>
                  <a:lnTo>
                    <a:pt x="3" y="60"/>
                  </a:lnTo>
                  <a:lnTo>
                    <a:pt x="11" y="40"/>
                  </a:lnTo>
                  <a:lnTo>
                    <a:pt x="24" y="23"/>
                  </a:lnTo>
                  <a:lnTo>
                    <a:pt x="41" y="10"/>
                  </a:lnTo>
                  <a:lnTo>
                    <a:pt x="61" y="2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00C092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Freeform 36"/>
            <p:cNvSpPr/>
            <p:nvPr/>
          </p:nvSpPr>
          <p:spPr bwMode="auto">
            <a:xfrm>
              <a:off x="2301147" y="966265"/>
              <a:ext cx="320799" cy="318449"/>
            </a:xfrm>
            <a:custGeom>
              <a:avLst/>
              <a:gdLst>
                <a:gd name="T0" fmla="*/ 136 w 273"/>
                <a:gd name="T1" fmla="*/ 0 h 271"/>
                <a:gd name="T2" fmla="*/ 168 w 273"/>
                <a:gd name="T3" fmla="*/ 3 h 271"/>
                <a:gd name="T4" fmla="*/ 195 w 273"/>
                <a:gd name="T5" fmla="*/ 13 h 271"/>
                <a:gd name="T6" fmla="*/ 222 w 273"/>
                <a:gd name="T7" fmla="*/ 29 h 271"/>
                <a:gd name="T8" fmla="*/ 242 w 273"/>
                <a:gd name="T9" fmla="*/ 50 h 271"/>
                <a:gd name="T10" fmla="*/ 258 w 273"/>
                <a:gd name="T11" fmla="*/ 76 h 271"/>
                <a:gd name="T12" fmla="*/ 269 w 273"/>
                <a:gd name="T13" fmla="*/ 105 h 271"/>
                <a:gd name="T14" fmla="*/ 273 w 273"/>
                <a:gd name="T15" fmla="*/ 135 h 271"/>
                <a:gd name="T16" fmla="*/ 269 w 273"/>
                <a:gd name="T17" fmla="*/ 166 h 271"/>
                <a:gd name="T18" fmla="*/ 258 w 273"/>
                <a:gd name="T19" fmla="*/ 195 h 271"/>
                <a:gd name="T20" fmla="*/ 242 w 273"/>
                <a:gd name="T21" fmla="*/ 220 h 271"/>
                <a:gd name="T22" fmla="*/ 222 w 273"/>
                <a:gd name="T23" fmla="*/ 241 h 271"/>
                <a:gd name="T24" fmla="*/ 195 w 273"/>
                <a:gd name="T25" fmla="*/ 258 h 271"/>
                <a:gd name="T26" fmla="*/ 168 w 273"/>
                <a:gd name="T27" fmla="*/ 267 h 271"/>
                <a:gd name="T28" fmla="*/ 136 w 273"/>
                <a:gd name="T29" fmla="*/ 271 h 271"/>
                <a:gd name="T30" fmla="*/ 105 w 273"/>
                <a:gd name="T31" fmla="*/ 267 h 271"/>
                <a:gd name="T32" fmla="*/ 76 w 273"/>
                <a:gd name="T33" fmla="*/ 258 h 271"/>
                <a:gd name="T34" fmla="*/ 51 w 273"/>
                <a:gd name="T35" fmla="*/ 241 h 271"/>
                <a:gd name="T36" fmla="*/ 30 w 273"/>
                <a:gd name="T37" fmla="*/ 220 h 271"/>
                <a:gd name="T38" fmla="*/ 15 w 273"/>
                <a:gd name="T39" fmla="*/ 195 h 271"/>
                <a:gd name="T40" fmla="*/ 4 w 273"/>
                <a:gd name="T41" fmla="*/ 166 h 271"/>
                <a:gd name="T42" fmla="*/ 0 w 273"/>
                <a:gd name="T43" fmla="*/ 135 h 271"/>
                <a:gd name="T44" fmla="*/ 4 w 273"/>
                <a:gd name="T45" fmla="*/ 105 h 271"/>
                <a:gd name="T46" fmla="*/ 15 w 273"/>
                <a:gd name="T47" fmla="*/ 76 h 271"/>
                <a:gd name="T48" fmla="*/ 30 w 273"/>
                <a:gd name="T49" fmla="*/ 50 h 271"/>
                <a:gd name="T50" fmla="*/ 51 w 273"/>
                <a:gd name="T51" fmla="*/ 29 h 271"/>
                <a:gd name="T52" fmla="*/ 76 w 273"/>
                <a:gd name="T53" fmla="*/ 13 h 271"/>
                <a:gd name="T54" fmla="*/ 105 w 273"/>
                <a:gd name="T55" fmla="*/ 3 h 271"/>
                <a:gd name="T56" fmla="*/ 136 w 273"/>
                <a:gd name="T57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3" h="271">
                  <a:moveTo>
                    <a:pt x="136" y="0"/>
                  </a:moveTo>
                  <a:lnTo>
                    <a:pt x="168" y="3"/>
                  </a:lnTo>
                  <a:lnTo>
                    <a:pt x="195" y="13"/>
                  </a:lnTo>
                  <a:lnTo>
                    <a:pt x="222" y="29"/>
                  </a:lnTo>
                  <a:lnTo>
                    <a:pt x="242" y="50"/>
                  </a:lnTo>
                  <a:lnTo>
                    <a:pt x="258" y="76"/>
                  </a:lnTo>
                  <a:lnTo>
                    <a:pt x="269" y="105"/>
                  </a:lnTo>
                  <a:lnTo>
                    <a:pt x="273" y="135"/>
                  </a:lnTo>
                  <a:lnTo>
                    <a:pt x="269" y="166"/>
                  </a:lnTo>
                  <a:lnTo>
                    <a:pt x="258" y="195"/>
                  </a:lnTo>
                  <a:lnTo>
                    <a:pt x="242" y="220"/>
                  </a:lnTo>
                  <a:lnTo>
                    <a:pt x="222" y="241"/>
                  </a:lnTo>
                  <a:lnTo>
                    <a:pt x="195" y="258"/>
                  </a:lnTo>
                  <a:lnTo>
                    <a:pt x="168" y="267"/>
                  </a:lnTo>
                  <a:lnTo>
                    <a:pt x="136" y="271"/>
                  </a:lnTo>
                  <a:lnTo>
                    <a:pt x="105" y="267"/>
                  </a:lnTo>
                  <a:lnTo>
                    <a:pt x="76" y="258"/>
                  </a:lnTo>
                  <a:lnTo>
                    <a:pt x="51" y="241"/>
                  </a:lnTo>
                  <a:lnTo>
                    <a:pt x="30" y="220"/>
                  </a:lnTo>
                  <a:lnTo>
                    <a:pt x="15" y="195"/>
                  </a:lnTo>
                  <a:lnTo>
                    <a:pt x="4" y="166"/>
                  </a:lnTo>
                  <a:lnTo>
                    <a:pt x="0" y="135"/>
                  </a:lnTo>
                  <a:lnTo>
                    <a:pt x="4" y="105"/>
                  </a:lnTo>
                  <a:lnTo>
                    <a:pt x="15" y="76"/>
                  </a:lnTo>
                  <a:lnTo>
                    <a:pt x="30" y="50"/>
                  </a:lnTo>
                  <a:lnTo>
                    <a:pt x="51" y="29"/>
                  </a:lnTo>
                  <a:lnTo>
                    <a:pt x="76" y="13"/>
                  </a:lnTo>
                  <a:lnTo>
                    <a:pt x="105" y="3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7567629" y="1682702"/>
            <a:ext cx="290519" cy="381788"/>
            <a:chOff x="3095625" y="3100388"/>
            <a:chExt cx="1738313" cy="2284413"/>
          </a:xfrm>
        </p:grpSpPr>
        <p:sp>
          <p:nvSpPr>
            <p:cNvPr id="67" name="Freeform 590"/>
            <p:cNvSpPr/>
            <p:nvPr/>
          </p:nvSpPr>
          <p:spPr bwMode="auto">
            <a:xfrm>
              <a:off x="3119438" y="3100388"/>
              <a:ext cx="1690688" cy="2284413"/>
            </a:xfrm>
            <a:custGeom>
              <a:avLst/>
              <a:gdLst>
                <a:gd name="T0" fmla="*/ 574 w 1065"/>
                <a:gd name="T1" fmla="*/ 1 h 1439"/>
                <a:gd name="T2" fmla="*/ 647 w 1065"/>
                <a:gd name="T3" fmla="*/ 11 h 1439"/>
                <a:gd name="T4" fmla="*/ 701 w 1065"/>
                <a:gd name="T5" fmla="*/ 28 h 1439"/>
                <a:gd name="T6" fmla="*/ 732 w 1065"/>
                <a:gd name="T7" fmla="*/ 49 h 1439"/>
                <a:gd name="T8" fmla="*/ 732 w 1065"/>
                <a:gd name="T9" fmla="*/ 72 h 1439"/>
                <a:gd name="T10" fmla="*/ 710 w 1065"/>
                <a:gd name="T11" fmla="*/ 92 h 1439"/>
                <a:gd name="T12" fmla="*/ 692 w 1065"/>
                <a:gd name="T13" fmla="*/ 399 h 1439"/>
                <a:gd name="T14" fmla="*/ 803 w 1065"/>
                <a:gd name="T15" fmla="*/ 449 h 1439"/>
                <a:gd name="T16" fmla="*/ 900 w 1065"/>
                <a:gd name="T17" fmla="*/ 521 h 1439"/>
                <a:gd name="T18" fmla="*/ 977 w 1065"/>
                <a:gd name="T19" fmla="*/ 614 h 1439"/>
                <a:gd name="T20" fmla="*/ 1032 w 1065"/>
                <a:gd name="T21" fmla="*/ 721 h 1439"/>
                <a:gd name="T22" fmla="*/ 1061 w 1065"/>
                <a:gd name="T23" fmla="*/ 843 h 1439"/>
                <a:gd name="T24" fmla="*/ 1061 w 1065"/>
                <a:gd name="T25" fmla="*/ 974 h 1439"/>
                <a:gd name="T26" fmla="*/ 1029 w 1065"/>
                <a:gd name="T27" fmla="*/ 1100 h 1439"/>
                <a:gd name="T28" fmla="*/ 969 w 1065"/>
                <a:gd name="T29" fmla="*/ 1211 h 1439"/>
                <a:gd name="T30" fmla="*/ 887 w 1065"/>
                <a:gd name="T31" fmla="*/ 1305 h 1439"/>
                <a:gd name="T32" fmla="*/ 783 w 1065"/>
                <a:gd name="T33" fmla="*/ 1376 h 1439"/>
                <a:gd name="T34" fmla="*/ 664 w 1065"/>
                <a:gd name="T35" fmla="*/ 1423 h 1439"/>
                <a:gd name="T36" fmla="*/ 533 w 1065"/>
                <a:gd name="T37" fmla="*/ 1439 h 1439"/>
                <a:gd name="T38" fmla="*/ 401 w 1065"/>
                <a:gd name="T39" fmla="*/ 1423 h 1439"/>
                <a:gd name="T40" fmla="*/ 282 w 1065"/>
                <a:gd name="T41" fmla="*/ 1376 h 1439"/>
                <a:gd name="T42" fmla="*/ 180 w 1065"/>
                <a:gd name="T43" fmla="*/ 1305 h 1439"/>
                <a:gd name="T44" fmla="*/ 96 w 1065"/>
                <a:gd name="T45" fmla="*/ 1211 h 1439"/>
                <a:gd name="T46" fmla="*/ 36 w 1065"/>
                <a:gd name="T47" fmla="*/ 1100 h 1439"/>
                <a:gd name="T48" fmla="*/ 4 w 1065"/>
                <a:gd name="T49" fmla="*/ 974 h 1439"/>
                <a:gd name="T50" fmla="*/ 4 w 1065"/>
                <a:gd name="T51" fmla="*/ 843 h 1439"/>
                <a:gd name="T52" fmla="*/ 33 w 1065"/>
                <a:gd name="T53" fmla="*/ 721 h 1439"/>
                <a:gd name="T54" fmla="*/ 88 w 1065"/>
                <a:gd name="T55" fmla="*/ 614 h 1439"/>
                <a:gd name="T56" fmla="*/ 165 w 1065"/>
                <a:gd name="T57" fmla="*/ 521 h 1439"/>
                <a:gd name="T58" fmla="*/ 262 w 1065"/>
                <a:gd name="T59" fmla="*/ 449 h 1439"/>
                <a:gd name="T60" fmla="*/ 373 w 1065"/>
                <a:gd name="T61" fmla="*/ 399 h 1439"/>
                <a:gd name="T62" fmla="*/ 355 w 1065"/>
                <a:gd name="T63" fmla="*/ 92 h 1439"/>
                <a:gd name="T64" fmla="*/ 333 w 1065"/>
                <a:gd name="T65" fmla="*/ 72 h 1439"/>
                <a:gd name="T66" fmla="*/ 333 w 1065"/>
                <a:gd name="T67" fmla="*/ 49 h 1439"/>
                <a:gd name="T68" fmla="*/ 364 w 1065"/>
                <a:gd name="T69" fmla="*/ 28 h 1439"/>
                <a:gd name="T70" fmla="*/ 418 w 1065"/>
                <a:gd name="T71" fmla="*/ 11 h 1439"/>
                <a:gd name="T72" fmla="*/ 491 w 1065"/>
                <a:gd name="T73" fmla="*/ 1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65" h="1439">
                  <a:moveTo>
                    <a:pt x="533" y="0"/>
                  </a:moveTo>
                  <a:lnTo>
                    <a:pt x="574" y="1"/>
                  </a:lnTo>
                  <a:lnTo>
                    <a:pt x="612" y="5"/>
                  </a:lnTo>
                  <a:lnTo>
                    <a:pt x="647" y="11"/>
                  </a:lnTo>
                  <a:lnTo>
                    <a:pt x="677" y="18"/>
                  </a:lnTo>
                  <a:lnTo>
                    <a:pt x="701" y="28"/>
                  </a:lnTo>
                  <a:lnTo>
                    <a:pt x="720" y="37"/>
                  </a:lnTo>
                  <a:lnTo>
                    <a:pt x="732" y="49"/>
                  </a:lnTo>
                  <a:lnTo>
                    <a:pt x="736" y="62"/>
                  </a:lnTo>
                  <a:lnTo>
                    <a:pt x="732" y="72"/>
                  </a:lnTo>
                  <a:lnTo>
                    <a:pt x="724" y="83"/>
                  </a:lnTo>
                  <a:lnTo>
                    <a:pt x="710" y="92"/>
                  </a:lnTo>
                  <a:lnTo>
                    <a:pt x="692" y="101"/>
                  </a:lnTo>
                  <a:lnTo>
                    <a:pt x="692" y="399"/>
                  </a:lnTo>
                  <a:lnTo>
                    <a:pt x="749" y="420"/>
                  </a:lnTo>
                  <a:lnTo>
                    <a:pt x="803" y="449"/>
                  </a:lnTo>
                  <a:lnTo>
                    <a:pt x="854" y="482"/>
                  </a:lnTo>
                  <a:lnTo>
                    <a:pt x="900" y="521"/>
                  </a:lnTo>
                  <a:lnTo>
                    <a:pt x="940" y="566"/>
                  </a:lnTo>
                  <a:lnTo>
                    <a:pt x="977" y="614"/>
                  </a:lnTo>
                  <a:lnTo>
                    <a:pt x="1007" y="666"/>
                  </a:lnTo>
                  <a:lnTo>
                    <a:pt x="1032" y="721"/>
                  </a:lnTo>
                  <a:lnTo>
                    <a:pt x="1050" y="782"/>
                  </a:lnTo>
                  <a:lnTo>
                    <a:pt x="1061" y="843"/>
                  </a:lnTo>
                  <a:lnTo>
                    <a:pt x="1065" y="907"/>
                  </a:lnTo>
                  <a:lnTo>
                    <a:pt x="1061" y="974"/>
                  </a:lnTo>
                  <a:lnTo>
                    <a:pt x="1049" y="1038"/>
                  </a:lnTo>
                  <a:lnTo>
                    <a:pt x="1029" y="1100"/>
                  </a:lnTo>
                  <a:lnTo>
                    <a:pt x="1002" y="1157"/>
                  </a:lnTo>
                  <a:lnTo>
                    <a:pt x="969" y="1211"/>
                  </a:lnTo>
                  <a:lnTo>
                    <a:pt x="930" y="1261"/>
                  </a:lnTo>
                  <a:lnTo>
                    <a:pt x="887" y="1305"/>
                  </a:lnTo>
                  <a:lnTo>
                    <a:pt x="837" y="1343"/>
                  </a:lnTo>
                  <a:lnTo>
                    <a:pt x="783" y="1376"/>
                  </a:lnTo>
                  <a:lnTo>
                    <a:pt x="724" y="1404"/>
                  </a:lnTo>
                  <a:lnTo>
                    <a:pt x="664" y="1423"/>
                  </a:lnTo>
                  <a:lnTo>
                    <a:pt x="600" y="1435"/>
                  </a:lnTo>
                  <a:lnTo>
                    <a:pt x="533" y="1439"/>
                  </a:lnTo>
                  <a:lnTo>
                    <a:pt x="466" y="1435"/>
                  </a:lnTo>
                  <a:lnTo>
                    <a:pt x="401" y="1423"/>
                  </a:lnTo>
                  <a:lnTo>
                    <a:pt x="341" y="1404"/>
                  </a:lnTo>
                  <a:lnTo>
                    <a:pt x="282" y="1376"/>
                  </a:lnTo>
                  <a:lnTo>
                    <a:pt x="228" y="1343"/>
                  </a:lnTo>
                  <a:lnTo>
                    <a:pt x="180" y="1305"/>
                  </a:lnTo>
                  <a:lnTo>
                    <a:pt x="135" y="1261"/>
                  </a:lnTo>
                  <a:lnTo>
                    <a:pt x="96" y="1211"/>
                  </a:lnTo>
                  <a:lnTo>
                    <a:pt x="63" y="1157"/>
                  </a:lnTo>
                  <a:lnTo>
                    <a:pt x="36" y="1100"/>
                  </a:lnTo>
                  <a:lnTo>
                    <a:pt x="16" y="1038"/>
                  </a:lnTo>
                  <a:lnTo>
                    <a:pt x="4" y="974"/>
                  </a:lnTo>
                  <a:lnTo>
                    <a:pt x="0" y="907"/>
                  </a:lnTo>
                  <a:lnTo>
                    <a:pt x="4" y="843"/>
                  </a:lnTo>
                  <a:lnTo>
                    <a:pt x="15" y="782"/>
                  </a:lnTo>
                  <a:lnTo>
                    <a:pt x="33" y="721"/>
                  </a:lnTo>
                  <a:lnTo>
                    <a:pt x="58" y="666"/>
                  </a:lnTo>
                  <a:lnTo>
                    <a:pt x="88" y="614"/>
                  </a:lnTo>
                  <a:lnTo>
                    <a:pt x="125" y="566"/>
                  </a:lnTo>
                  <a:lnTo>
                    <a:pt x="165" y="521"/>
                  </a:lnTo>
                  <a:lnTo>
                    <a:pt x="211" y="482"/>
                  </a:lnTo>
                  <a:lnTo>
                    <a:pt x="262" y="449"/>
                  </a:lnTo>
                  <a:lnTo>
                    <a:pt x="316" y="420"/>
                  </a:lnTo>
                  <a:lnTo>
                    <a:pt x="373" y="399"/>
                  </a:lnTo>
                  <a:lnTo>
                    <a:pt x="373" y="101"/>
                  </a:lnTo>
                  <a:lnTo>
                    <a:pt x="355" y="92"/>
                  </a:lnTo>
                  <a:lnTo>
                    <a:pt x="341" y="83"/>
                  </a:lnTo>
                  <a:lnTo>
                    <a:pt x="333" y="72"/>
                  </a:lnTo>
                  <a:lnTo>
                    <a:pt x="329" y="62"/>
                  </a:lnTo>
                  <a:lnTo>
                    <a:pt x="333" y="49"/>
                  </a:lnTo>
                  <a:lnTo>
                    <a:pt x="345" y="37"/>
                  </a:lnTo>
                  <a:lnTo>
                    <a:pt x="364" y="28"/>
                  </a:lnTo>
                  <a:lnTo>
                    <a:pt x="388" y="18"/>
                  </a:lnTo>
                  <a:lnTo>
                    <a:pt x="418" y="11"/>
                  </a:lnTo>
                  <a:lnTo>
                    <a:pt x="453" y="5"/>
                  </a:lnTo>
                  <a:lnTo>
                    <a:pt x="491" y="1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rgbClr val="E7EEE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606"/>
            <p:cNvSpPr/>
            <p:nvPr/>
          </p:nvSpPr>
          <p:spPr bwMode="auto">
            <a:xfrm>
              <a:off x="3278188" y="4243388"/>
              <a:ext cx="1360488" cy="1042987"/>
            </a:xfrm>
            <a:custGeom>
              <a:avLst/>
              <a:gdLst>
                <a:gd name="T0" fmla="*/ 433 w 857"/>
                <a:gd name="T1" fmla="*/ 0 h 657"/>
                <a:gd name="T2" fmla="*/ 552 w 857"/>
                <a:gd name="T3" fmla="*/ 7 h 657"/>
                <a:gd name="T4" fmla="*/ 650 w 857"/>
                <a:gd name="T5" fmla="*/ 18 h 657"/>
                <a:gd name="T6" fmla="*/ 729 w 857"/>
                <a:gd name="T7" fmla="*/ 32 h 657"/>
                <a:gd name="T8" fmla="*/ 783 w 857"/>
                <a:gd name="T9" fmla="*/ 42 h 657"/>
                <a:gd name="T10" fmla="*/ 810 w 857"/>
                <a:gd name="T11" fmla="*/ 50 h 657"/>
                <a:gd name="T12" fmla="*/ 815 w 857"/>
                <a:gd name="T13" fmla="*/ 54 h 657"/>
                <a:gd name="T14" fmla="*/ 823 w 857"/>
                <a:gd name="T15" fmla="*/ 79 h 657"/>
                <a:gd name="T16" fmla="*/ 836 w 857"/>
                <a:gd name="T17" fmla="*/ 121 h 657"/>
                <a:gd name="T18" fmla="*/ 848 w 857"/>
                <a:gd name="T19" fmla="*/ 169 h 657"/>
                <a:gd name="T20" fmla="*/ 856 w 857"/>
                <a:gd name="T21" fmla="*/ 216 h 657"/>
                <a:gd name="T22" fmla="*/ 853 w 857"/>
                <a:gd name="T23" fmla="*/ 293 h 657"/>
                <a:gd name="T24" fmla="*/ 823 w 857"/>
                <a:gd name="T25" fmla="*/ 399 h 657"/>
                <a:gd name="T26" fmla="*/ 768 w 857"/>
                <a:gd name="T27" fmla="*/ 494 h 657"/>
                <a:gd name="T28" fmla="*/ 691 w 857"/>
                <a:gd name="T29" fmla="*/ 570 h 657"/>
                <a:gd name="T30" fmla="*/ 596 w 857"/>
                <a:gd name="T31" fmla="*/ 625 h 657"/>
                <a:gd name="T32" fmla="*/ 487 w 857"/>
                <a:gd name="T33" fmla="*/ 653 h 657"/>
                <a:gd name="T34" fmla="*/ 370 w 857"/>
                <a:gd name="T35" fmla="*/ 653 h 657"/>
                <a:gd name="T36" fmla="*/ 262 w 857"/>
                <a:gd name="T37" fmla="*/ 625 h 657"/>
                <a:gd name="T38" fmla="*/ 167 w 857"/>
                <a:gd name="T39" fmla="*/ 570 h 657"/>
                <a:gd name="T40" fmla="*/ 89 w 857"/>
                <a:gd name="T41" fmla="*/ 494 h 657"/>
                <a:gd name="T42" fmla="*/ 34 w 857"/>
                <a:gd name="T43" fmla="*/ 399 h 657"/>
                <a:gd name="T44" fmla="*/ 4 w 857"/>
                <a:gd name="T45" fmla="*/ 293 h 657"/>
                <a:gd name="T46" fmla="*/ 1 w 857"/>
                <a:gd name="T47" fmla="*/ 200 h 657"/>
                <a:gd name="T48" fmla="*/ 12 w 857"/>
                <a:gd name="T49" fmla="*/ 138 h 657"/>
                <a:gd name="T50" fmla="*/ 27 w 857"/>
                <a:gd name="T51" fmla="*/ 89 h 657"/>
                <a:gd name="T52" fmla="*/ 40 w 857"/>
                <a:gd name="T53" fmla="*/ 58 h 657"/>
                <a:gd name="T54" fmla="*/ 46 w 857"/>
                <a:gd name="T55" fmla="*/ 47 h 657"/>
                <a:gd name="T56" fmla="*/ 84 w 857"/>
                <a:gd name="T57" fmla="*/ 29 h 657"/>
                <a:gd name="T58" fmla="*/ 146 w 857"/>
                <a:gd name="T59" fmla="*/ 16 h 657"/>
                <a:gd name="T60" fmla="*/ 226 w 857"/>
                <a:gd name="T61" fmla="*/ 7 h 657"/>
                <a:gd name="T62" fmla="*/ 313 w 857"/>
                <a:gd name="T63" fmla="*/ 1 h 657"/>
                <a:gd name="T64" fmla="*/ 397 w 857"/>
                <a:gd name="T65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7" h="657">
                  <a:moveTo>
                    <a:pt x="397" y="0"/>
                  </a:moveTo>
                  <a:lnTo>
                    <a:pt x="433" y="0"/>
                  </a:lnTo>
                  <a:lnTo>
                    <a:pt x="495" y="3"/>
                  </a:lnTo>
                  <a:lnTo>
                    <a:pt x="552" y="7"/>
                  </a:lnTo>
                  <a:lnTo>
                    <a:pt x="605" y="12"/>
                  </a:lnTo>
                  <a:lnTo>
                    <a:pt x="650" y="18"/>
                  </a:lnTo>
                  <a:lnTo>
                    <a:pt x="692" y="25"/>
                  </a:lnTo>
                  <a:lnTo>
                    <a:pt x="729" y="32"/>
                  </a:lnTo>
                  <a:lnTo>
                    <a:pt x="759" y="37"/>
                  </a:lnTo>
                  <a:lnTo>
                    <a:pt x="783" y="42"/>
                  </a:lnTo>
                  <a:lnTo>
                    <a:pt x="800" y="47"/>
                  </a:lnTo>
                  <a:lnTo>
                    <a:pt x="810" y="50"/>
                  </a:lnTo>
                  <a:lnTo>
                    <a:pt x="814" y="51"/>
                  </a:lnTo>
                  <a:lnTo>
                    <a:pt x="815" y="54"/>
                  </a:lnTo>
                  <a:lnTo>
                    <a:pt x="818" y="64"/>
                  </a:lnTo>
                  <a:lnTo>
                    <a:pt x="823" y="79"/>
                  </a:lnTo>
                  <a:lnTo>
                    <a:pt x="830" y="98"/>
                  </a:lnTo>
                  <a:lnTo>
                    <a:pt x="836" y="121"/>
                  </a:lnTo>
                  <a:lnTo>
                    <a:pt x="842" y="144"/>
                  </a:lnTo>
                  <a:lnTo>
                    <a:pt x="848" y="169"/>
                  </a:lnTo>
                  <a:lnTo>
                    <a:pt x="853" y="194"/>
                  </a:lnTo>
                  <a:lnTo>
                    <a:pt x="856" y="216"/>
                  </a:lnTo>
                  <a:lnTo>
                    <a:pt x="857" y="236"/>
                  </a:lnTo>
                  <a:lnTo>
                    <a:pt x="853" y="293"/>
                  </a:lnTo>
                  <a:lnTo>
                    <a:pt x="843" y="348"/>
                  </a:lnTo>
                  <a:lnTo>
                    <a:pt x="823" y="399"/>
                  </a:lnTo>
                  <a:lnTo>
                    <a:pt x="798" y="449"/>
                  </a:lnTo>
                  <a:lnTo>
                    <a:pt x="768" y="494"/>
                  </a:lnTo>
                  <a:lnTo>
                    <a:pt x="732" y="534"/>
                  </a:lnTo>
                  <a:lnTo>
                    <a:pt x="691" y="570"/>
                  </a:lnTo>
                  <a:lnTo>
                    <a:pt x="645" y="600"/>
                  </a:lnTo>
                  <a:lnTo>
                    <a:pt x="596" y="625"/>
                  </a:lnTo>
                  <a:lnTo>
                    <a:pt x="543" y="642"/>
                  </a:lnTo>
                  <a:lnTo>
                    <a:pt x="487" y="653"/>
                  </a:lnTo>
                  <a:lnTo>
                    <a:pt x="429" y="657"/>
                  </a:lnTo>
                  <a:lnTo>
                    <a:pt x="370" y="653"/>
                  </a:lnTo>
                  <a:lnTo>
                    <a:pt x="315" y="642"/>
                  </a:lnTo>
                  <a:lnTo>
                    <a:pt x="262" y="625"/>
                  </a:lnTo>
                  <a:lnTo>
                    <a:pt x="213" y="600"/>
                  </a:lnTo>
                  <a:lnTo>
                    <a:pt x="167" y="570"/>
                  </a:lnTo>
                  <a:lnTo>
                    <a:pt x="126" y="534"/>
                  </a:lnTo>
                  <a:lnTo>
                    <a:pt x="89" y="494"/>
                  </a:lnTo>
                  <a:lnTo>
                    <a:pt x="59" y="449"/>
                  </a:lnTo>
                  <a:lnTo>
                    <a:pt x="34" y="399"/>
                  </a:lnTo>
                  <a:lnTo>
                    <a:pt x="16" y="348"/>
                  </a:lnTo>
                  <a:lnTo>
                    <a:pt x="4" y="293"/>
                  </a:lnTo>
                  <a:lnTo>
                    <a:pt x="0" y="236"/>
                  </a:lnTo>
                  <a:lnTo>
                    <a:pt x="1" y="200"/>
                  </a:lnTo>
                  <a:lnTo>
                    <a:pt x="6" y="168"/>
                  </a:lnTo>
                  <a:lnTo>
                    <a:pt x="12" y="138"/>
                  </a:lnTo>
                  <a:lnTo>
                    <a:pt x="20" y="111"/>
                  </a:lnTo>
                  <a:lnTo>
                    <a:pt x="27" y="89"/>
                  </a:lnTo>
                  <a:lnTo>
                    <a:pt x="34" y="71"/>
                  </a:lnTo>
                  <a:lnTo>
                    <a:pt x="40" y="58"/>
                  </a:lnTo>
                  <a:lnTo>
                    <a:pt x="44" y="50"/>
                  </a:lnTo>
                  <a:lnTo>
                    <a:pt x="46" y="47"/>
                  </a:lnTo>
                  <a:lnTo>
                    <a:pt x="61" y="38"/>
                  </a:lnTo>
                  <a:lnTo>
                    <a:pt x="84" y="29"/>
                  </a:lnTo>
                  <a:lnTo>
                    <a:pt x="112" y="22"/>
                  </a:lnTo>
                  <a:lnTo>
                    <a:pt x="146" y="16"/>
                  </a:lnTo>
                  <a:lnTo>
                    <a:pt x="186" y="11"/>
                  </a:lnTo>
                  <a:lnTo>
                    <a:pt x="226" y="7"/>
                  </a:lnTo>
                  <a:lnTo>
                    <a:pt x="270" y="3"/>
                  </a:lnTo>
                  <a:lnTo>
                    <a:pt x="313" y="1"/>
                  </a:lnTo>
                  <a:lnTo>
                    <a:pt x="356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00A27B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Freeform 608"/>
            <p:cNvSpPr>
              <a:spLocks noEditPoints="1"/>
            </p:cNvSpPr>
            <p:nvPr/>
          </p:nvSpPr>
          <p:spPr bwMode="auto">
            <a:xfrm>
              <a:off x="3095625" y="3100388"/>
              <a:ext cx="1738313" cy="2284413"/>
            </a:xfrm>
            <a:custGeom>
              <a:avLst/>
              <a:gdLst>
                <a:gd name="T0" fmla="*/ 433 w 1095"/>
                <a:gd name="T1" fmla="*/ 197 h 1439"/>
                <a:gd name="T2" fmla="*/ 432 w 1095"/>
                <a:gd name="T3" fmla="*/ 306 h 1439"/>
                <a:gd name="T4" fmla="*/ 430 w 1095"/>
                <a:gd name="T5" fmla="*/ 402 h 1439"/>
                <a:gd name="T6" fmla="*/ 419 w 1095"/>
                <a:gd name="T7" fmla="*/ 420 h 1439"/>
                <a:gd name="T8" fmla="*/ 347 w 1095"/>
                <a:gd name="T9" fmla="*/ 448 h 1439"/>
                <a:gd name="T10" fmla="*/ 238 w 1095"/>
                <a:gd name="T11" fmla="*/ 512 h 1439"/>
                <a:gd name="T12" fmla="*/ 128 w 1095"/>
                <a:gd name="T13" fmla="*/ 621 h 1439"/>
                <a:gd name="T14" fmla="*/ 52 w 1095"/>
                <a:gd name="T15" fmla="*/ 782 h 1439"/>
                <a:gd name="T16" fmla="*/ 47 w 1095"/>
                <a:gd name="T17" fmla="*/ 1003 h 1439"/>
                <a:gd name="T18" fmla="*/ 124 w 1095"/>
                <a:gd name="T19" fmla="*/ 1205 h 1439"/>
                <a:gd name="T20" fmla="*/ 263 w 1095"/>
                <a:gd name="T21" fmla="*/ 1337 h 1439"/>
                <a:gd name="T22" fmla="*/ 440 w 1095"/>
                <a:gd name="T23" fmla="*/ 1404 h 1439"/>
                <a:gd name="T24" fmla="*/ 629 w 1095"/>
                <a:gd name="T25" fmla="*/ 1406 h 1439"/>
                <a:gd name="T26" fmla="*/ 810 w 1095"/>
                <a:gd name="T27" fmla="*/ 1346 h 1439"/>
                <a:gd name="T28" fmla="*/ 955 w 1095"/>
                <a:gd name="T29" fmla="*/ 1227 h 1439"/>
                <a:gd name="T30" fmla="*/ 1042 w 1095"/>
                <a:gd name="T31" fmla="*/ 1051 h 1439"/>
                <a:gd name="T32" fmla="*/ 1048 w 1095"/>
                <a:gd name="T33" fmla="*/ 830 h 1439"/>
                <a:gd name="T34" fmla="*/ 983 w 1095"/>
                <a:gd name="T35" fmla="*/ 655 h 1439"/>
                <a:gd name="T36" fmla="*/ 879 w 1095"/>
                <a:gd name="T37" fmla="*/ 534 h 1439"/>
                <a:gd name="T38" fmla="*/ 769 w 1095"/>
                <a:gd name="T39" fmla="*/ 461 h 1439"/>
                <a:gd name="T40" fmla="*/ 688 w 1095"/>
                <a:gd name="T41" fmla="*/ 424 h 1439"/>
                <a:gd name="T42" fmla="*/ 666 w 1095"/>
                <a:gd name="T43" fmla="*/ 413 h 1439"/>
                <a:gd name="T44" fmla="*/ 662 w 1095"/>
                <a:gd name="T45" fmla="*/ 333 h 1439"/>
                <a:gd name="T46" fmla="*/ 659 w 1095"/>
                <a:gd name="T47" fmla="*/ 215 h 1439"/>
                <a:gd name="T48" fmla="*/ 632 w 1095"/>
                <a:gd name="T49" fmla="*/ 159 h 1439"/>
                <a:gd name="T50" fmla="*/ 510 w 1095"/>
                <a:gd name="T51" fmla="*/ 161 h 1439"/>
                <a:gd name="T52" fmla="*/ 433 w 1095"/>
                <a:gd name="T53" fmla="*/ 155 h 1439"/>
                <a:gd name="T54" fmla="*/ 623 w 1095"/>
                <a:gd name="T55" fmla="*/ 3 h 1439"/>
                <a:gd name="T56" fmla="*/ 726 w 1095"/>
                <a:gd name="T57" fmla="*/ 30 h 1439"/>
                <a:gd name="T58" fmla="*/ 758 w 1095"/>
                <a:gd name="T59" fmla="*/ 73 h 1439"/>
                <a:gd name="T60" fmla="*/ 743 w 1095"/>
                <a:gd name="T61" fmla="*/ 115 h 1439"/>
                <a:gd name="T62" fmla="*/ 713 w 1095"/>
                <a:gd name="T63" fmla="*/ 140 h 1439"/>
                <a:gd name="T64" fmla="*/ 868 w 1095"/>
                <a:gd name="T65" fmla="*/ 473 h 1439"/>
                <a:gd name="T66" fmla="*/ 961 w 1095"/>
                <a:gd name="T67" fmla="*/ 554 h 1439"/>
                <a:gd name="T68" fmla="*/ 1033 w 1095"/>
                <a:gd name="T69" fmla="*/ 655 h 1439"/>
                <a:gd name="T70" fmla="*/ 1084 w 1095"/>
                <a:gd name="T71" fmla="*/ 797 h 1439"/>
                <a:gd name="T72" fmla="*/ 1095 w 1095"/>
                <a:gd name="T73" fmla="*/ 906 h 1439"/>
                <a:gd name="T74" fmla="*/ 1076 w 1095"/>
                <a:gd name="T75" fmla="*/ 1046 h 1439"/>
                <a:gd name="T76" fmla="*/ 1006 w 1095"/>
                <a:gd name="T77" fmla="*/ 1201 h 1439"/>
                <a:gd name="T78" fmla="*/ 831 w 1095"/>
                <a:gd name="T79" fmla="*/ 1364 h 1439"/>
                <a:gd name="T80" fmla="*/ 646 w 1095"/>
                <a:gd name="T81" fmla="*/ 1431 h 1439"/>
                <a:gd name="T82" fmla="*/ 413 w 1095"/>
                <a:gd name="T83" fmla="*/ 1423 h 1439"/>
                <a:gd name="T84" fmla="*/ 264 w 1095"/>
                <a:gd name="T85" fmla="*/ 1364 h 1439"/>
                <a:gd name="T86" fmla="*/ 89 w 1095"/>
                <a:gd name="T87" fmla="*/ 1201 h 1439"/>
                <a:gd name="T88" fmla="*/ 19 w 1095"/>
                <a:gd name="T89" fmla="*/ 1046 h 1439"/>
                <a:gd name="T90" fmla="*/ 0 w 1095"/>
                <a:gd name="T91" fmla="*/ 906 h 1439"/>
                <a:gd name="T92" fmla="*/ 11 w 1095"/>
                <a:gd name="T93" fmla="*/ 797 h 1439"/>
                <a:gd name="T94" fmla="*/ 63 w 1095"/>
                <a:gd name="T95" fmla="*/ 655 h 1439"/>
                <a:gd name="T96" fmla="*/ 135 w 1095"/>
                <a:gd name="T97" fmla="*/ 554 h 1439"/>
                <a:gd name="T98" fmla="*/ 227 w 1095"/>
                <a:gd name="T99" fmla="*/ 473 h 1439"/>
                <a:gd name="T100" fmla="*/ 381 w 1095"/>
                <a:gd name="T101" fmla="*/ 144 h 1439"/>
                <a:gd name="T102" fmla="*/ 361 w 1095"/>
                <a:gd name="T103" fmla="*/ 130 h 1439"/>
                <a:gd name="T104" fmla="*/ 333 w 1095"/>
                <a:gd name="T105" fmla="*/ 88 h 1439"/>
                <a:gd name="T106" fmla="*/ 352 w 1095"/>
                <a:gd name="T107" fmla="*/ 41 h 1439"/>
                <a:gd name="T108" fmla="*/ 447 w 1095"/>
                <a:gd name="T109" fmla="*/ 7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95" h="1439">
                  <a:moveTo>
                    <a:pt x="429" y="153"/>
                  </a:moveTo>
                  <a:lnTo>
                    <a:pt x="430" y="161"/>
                  </a:lnTo>
                  <a:lnTo>
                    <a:pt x="432" y="176"/>
                  </a:lnTo>
                  <a:lnTo>
                    <a:pt x="433" y="197"/>
                  </a:lnTo>
                  <a:lnTo>
                    <a:pt x="433" y="220"/>
                  </a:lnTo>
                  <a:lnTo>
                    <a:pt x="433" y="248"/>
                  </a:lnTo>
                  <a:lnTo>
                    <a:pt x="433" y="278"/>
                  </a:lnTo>
                  <a:lnTo>
                    <a:pt x="432" y="306"/>
                  </a:lnTo>
                  <a:lnTo>
                    <a:pt x="432" y="335"/>
                  </a:lnTo>
                  <a:lnTo>
                    <a:pt x="430" y="361"/>
                  </a:lnTo>
                  <a:lnTo>
                    <a:pt x="430" y="384"/>
                  </a:lnTo>
                  <a:lnTo>
                    <a:pt x="430" y="402"/>
                  </a:lnTo>
                  <a:lnTo>
                    <a:pt x="429" y="413"/>
                  </a:lnTo>
                  <a:lnTo>
                    <a:pt x="429" y="418"/>
                  </a:lnTo>
                  <a:lnTo>
                    <a:pt x="426" y="418"/>
                  </a:lnTo>
                  <a:lnTo>
                    <a:pt x="419" y="420"/>
                  </a:lnTo>
                  <a:lnTo>
                    <a:pt x="407" y="424"/>
                  </a:lnTo>
                  <a:lnTo>
                    <a:pt x="390" y="431"/>
                  </a:lnTo>
                  <a:lnTo>
                    <a:pt x="370" y="439"/>
                  </a:lnTo>
                  <a:lnTo>
                    <a:pt x="347" y="448"/>
                  </a:lnTo>
                  <a:lnTo>
                    <a:pt x="322" y="461"/>
                  </a:lnTo>
                  <a:lnTo>
                    <a:pt x="296" y="475"/>
                  </a:lnTo>
                  <a:lnTo>
                    <a:pt x="267" y="492"/>
                  </a:lnTo>
                  <a:lnTo>
                    <a:pt x="238" y="512"/>
                  </a:lnTo>
                  <a:lnTo>
                    <a:pt x="209" y="534"/>
                  </a:lnTo>
                  <a:lnTo>
                    <a:pt x="182" y="560"/>
                  </a:lnTo>
                  <a:lnTo>
                    <a:pt x="154" y="589"/>
                  </a:lnTo>
                  <a:lnTo>
                    <a:pt x="128" y="621"/>
                  </a:lnTo>
                  <a:lnTo>
                    <a:pt x="104" y="655"/>
                  </a:lnTo>
                  <a:lnTo>
                    <a:pt x="83" y="694"/>
                  </a:lnTo>
                  <a:lnTo>
                    <a:pt x="66" y="736"/>
                  </a:lnTo>
                  <a:lnTo>
                    <a:pt x="52" y="782"/>
                  </a:lnTo>
                  <a:lnTo>
                    <a:pt x="43" y="831"/>
                  </a:lnTo>
                  <a:lnTo>
                    <a:pt x="38" y="884"/>
                  </a:lnTo>
                  <a:lnTo>
                    <a:pt x="39" y="941"/>
                  </a:lnTo>
                  <a:lnTo>
                    <a:pt x="47" y="1003"/>
                  </a:lnTo>
                  <a:lnTo>
                    <a:pt x="59" y="1061"/>
                  </a:lnTo>
                  <a:lnTo>
                    <a:pt x="76" y="1113"/>
                  </a:lnTo>
                  <a:lnTo>
                    <a:pt x="98" y="1161"/>
                  </a:lnTo>
                  <a:lnTo>
                    <a:pt x="124" y="1205"/>
                  </a:lnTo>
                  <a:lnTo>
                    <a:pt x="154" y="1244"/>
                  </a:lnTo>
                  <a:lnTo>
                    <a:pt x="187" y="1279"/>
                  </a:lnTo>
                  <a:lnTo>
                    <a:pt x="224" y="1311"/>
                  </a:lnTo>
                  <a:lnTo>
                    <a:pt x="263" y="1337"/>
                  </a:lnTo>
                  <a:lnTo>
                    <a:pt x="305" y="1360"/>
                  </a:lnTo>
                  <a:lnTo>
                    <a:pt x="348" y="1379"/>
                  </a:lnTo>
                  <a:lnTo>
                    <a:pt x="394" y="1393"/>
                  </a:lnTo>
                  <a:lnTo>
                    <a:pt x="440" y="1404"/>
                  </a:lnTo>
                  <a:lnTo>
                    <a:pt x="487" y="1410"/>
                  </a:lnTo>
                  <a:lnTo>
                    <a:pt x="535" y="1413"/>
                  </a:lnTo>
                  <a:lnTo>
                    <a:pt x="582" y="1411"/>
                  </a:lnTo>
                  <a:lnTo>
                    <a:pt x="629" y="1406"/>
                  </a:lnTo>
                  <a:lnTo>
                    <a:pt x="676" y="1397"/>
                  </a:lnTo>
                  <a:lnTo>
                    <a:pt x="722" y="1384"/>
                  </a:lnTo>
                  <a:lnTo>
                    <a:pt x="767" y="1367"/>
                  </a:lnTo>
                  <a:lnTo>
                    <a:pt x="810" y="1346"/>
                  </a:lnTo>
                  <a:lnTo>
                    <a:pt x="851" y="1322"/>
                  </a:lnTo>
                  <a:lnTo>
                    <a:pt x="889" y="1294"/>
                  </a:lnTo>
                  <a:lnTo>
                    <a:pt x="923" y="1262"/>
                  </a:lnTo>
                  <a:lnTo>
                    <a:pt x="955" y="1227"/>
                  </a:lnTo>
                  <a:lnTo>
                    <a:pt x="983" y="1189"/>
                  </a:lnTo>
                  <a:lnTo>
                    <a:pt x="1008" y="1146"/>
                  </a:lnTo>
                  <a:lnTo>
                    <a:pt x="1027" y="1100"/>
                  </a:lnTo>
                  <a:lnTo>
                    <a:pt x="1042" y="1051"/>
                  </a:lnTo>
                  <a:lnTo>
                    <a:pt x="1052" y="998"/>
                  </a:lnTo>
                  <a:lnTo>
                    <a:pt x="1056" y="941"/>
                  </a:lnTo>
                  <a:lnTo>
                    <a:pt x="1055" y="884"/>
                  </a:lnTo>
                  <a:lnTo>
                    <a:pt x="1048" y="830"/>
                  </a:lnTo>
                  <a:lnTo>
                    <a:pt x="1038" y="782"/>
                  </a:lnTo>
                  <a:lnTo>
                    <a:pt x="1023" y="736"/>
                  </a:lnTo>
                  <a:lnTo>
                    <a:pt x="1005" y="694"/>
                  </a:lnTo>
                  <a:lnTo>
                    <a:pt x="983" y="655"/>
                  </a:lnTo>
                  <a:lnTo>
                    <a:pt x="959" y="619"/>
                  </a:lnTo>
                  <a:lnTo>
                    <a:pt x="934" y="588"/>
                  </a:lnTo>
                  <a:lnTo>
                    <a:pt x="907" y="559"/>
                  </a:lnTo>
                  <a:lnTo>
                    <a:pt x="879" y="534"/>
                  </a:lnTo>
                  <a:lnTo>
                    <a:pt x="851" y="512"/>
                  </a:lnTo>
                  <a:lnTo>
                    <a:pt x="823" y="492"/>
                  </a:lnTo>
                  <a:lnTo>
                    <a:pt x="796" y="475"/>
                  </a:lnTo>
                  <a:lnTo>
                    <a:pt x="769" y="461"/>
                  </a:lnTo>
                  <a:lnTo>
                    <a:pt x="745" y="448"/>
                  </a:lnTo>
                  <a:lnTo>
                    <a:pt x="722" y="439"/>
                  </a:lnTo>
                  <a:lnTo>
                    <a:pt x="704" y="431"/>
                  </a:lnTo>
                  <a:lnTo>
                    <a:pt x="688" y="424"/>
                  </a:lnTo>
                  <a:lnTo>
                    <a:pt x="676" y="420"/>
                  </a:lnTo>
                  <a:lnTo>
                    <a:pt x="669" y="418"/>
                  </a:lnTo>
                  <a:lnTo>
                    <a:pt x="666" y="418"/>
                  </a:lnTo>
                  <a:lnTo>
                    <a:pt x="666" y="413"/>
                  </a:lnTo>
                  <a:lnTo>
                    <a:pt x="665" y="401"/>
                  </a:lnTo>
                  <a:lnTo>
                    <a:pt x="665" y="382"/>
                  </a:lnTo>
                  <a:lnTo>
                    <a:pt x="663" y="359"/>
                  </a:lnTo>
                  <a:lnTo>
                    <a:pt x="662" y="333"/>
                  </a:lnTo>
                  <a:lnTo>
                    <a:pt x="662" y="303"/>
                  </a:lnTo>
                  <a:lnTo>
                    <a:pt x="661" y="272"/>
                  </a:lnTo>
                  <a:lnTo>
                    <a:pt x="661" y="242"/>
                  </a:lnTo>
                  <a:lnTo>
                    <a:pt x="659" y="215"/>
                  </a:lnTo>
                  <a:lnTo>
                    <a:pt x="659" y="190"/>
                  </a:lnTo>
                  <a:lnTo>
                    <a:pt x="659" y="169"/>
                  </a:lnTo>
                  <a:lnTo>
                    <a:pt x="661" y="155"/>
                  </a:lnTo>
                  <a:lnTo>
                    <a:pt x="632" y="159"/>
                  </a:lnTo>
                  <a:lnTo>
                    <a:pt x="601" y="162"/>
                  </a:lnTo>
                  <a:lnTo>
                    <a:pt x="569" y="162"/>
                  </a:lnTo>
                  <a:lnTo>
                    <a:pt x="539" y="162"/>
                  </a:lnTo>
                  <a:lnTo>
                    <a:pt x="510" y="161"/>
                  </a:lnTo>
                  <a:lnTo>
                    <a:pt x="484" y="160"/>
                  </a:lnTo>
                  <a:lnTo>
                    <a:pt x="462" y="157"/>
                  </a:lnTo>
                  <a:lnTo>
                    <a:pt x="445" y="156"/>
                  </a:lnTo>
                  <a:lnTo>
                    <a:pt x="433" y="155"/>
                  </a:lnTo>
                  <a:lnTo>
                    <a:pt x="429" y="153"/>
                  </a:lnTo>
                  <a:close/>
                  <a:moveTo>
                    <a:pt x="534" y="0"/>
                  </a:moveTo>
                  <a:lnTo>
                    <a:pt x="581" y="0"/>
                  </a:lnTo>
                  <a:lnTo>
                    <a:pt x="623" y="3"/>
                  </a:lnTo>
                  <a:lnTo>
                    <a:pt x="657" y="8"/>
                  </a:lnTo>
                  <a:lnTo>
                    <a:pt x="686" y="15"/>
                  </a:lnTo>
                  <a:lnTo>
                    <a:pt x="708" y="21"/>
                  </a:lnTo>
                  <a:lnTo>
                    <a:pt x="726" y="30"/>
                  </a:lnTo>
                  <a:lnTo>
                    <a:pt x="739" y="41"/>
                  </a:lnTo>
                  <a:lnTo>
                    <a:pt x="750" y="51"/>
                  </a:lnTo>
                  <a:lnTo>
                    <a:pt x="755" y="62"/>
                  </a:lnTo>
                  <a:lnTo>
                    <a:pt x="758" y="73"/>
                  </a:lnTo>
                  <a:lnTo>
                    <a:pt x="758" y="84"/>
                  </a:lnTo>
                  <a:lnTo>
                    <a:pt x="755" y="96"/>
                  </a:lnTo>
                  <a:lnTo>
                    <a:pt x="750" y="105"/>
                  </a:lnTo>
                  <a:lnTo>
                    <a:pt x="743" y="115"/>
                  </a:lnTo>
                  <a:lnTo>
                    <a:pt x="737" y="123"/>
                  </a:lnTo>
                  <a:lnTo>
                    <a:pt x="729" y="131"/>
                  </a:lnTo>
                  <a:lnTo>
                    <a:pt x="721" y="136"/>
                  </a:lnTo>
                  <a:lnTo>
                    <a:pt x="713" y="140"/>
                  </a:lnTo>
                  <a:lnTo>
                    <a:pt x="714" y="396"/>
                  </a:lnTo>
                  <a:lnTo>
                    <a:pt x="771" y="418"/>
                  </a:lnTo>
                  <a:lnTo>
                    <a:pt x="822" y="444"/>
                  </a:lnTo>
                  <a:lnTo>
                    <a:pt x="868" y="473"/>
                  </a:lnTo>
                  <a:lnTo>
                    <a:pt x="908" y="503"/>
                  </a:lnTo>
                  <a:lnTo>
                    <a:pt x="944" y="536"/>
                  </a:lnTo>
                  <a:lnTo>
                    <a:pt x="950" y="542"/>
                  </a:lnTo>
                  <a:lnTo>
                    <a:pt x="961" y="554"/>
                  </a:lnTo>
                  <a:lnTo>
                    <a:pt x="961" y="554"/>
                  </a:lnTo>
                  <a:lnTo>
                    <a:pt x="987" y="585"/>
                  </a:lnTo>
                  <a:lnTo>
                    <a:pt x="1012" y="619"/>
                  </a:lnTo>
                  <a:lnTo>
                    <a:pt x="1033" y="655"/>
                  </a:lnTo>
                  <a:lnTo>
                    <a:pt x="1039" y="669"/>
                  </a:lnTo>
                  <a:lnTo>
                    <a:pt x="1059" y="714"/>
                  </a:lnTo>
                  <a:lnTo>
                    <a:pt x="1074" y="757"/>
                  </a:lnTo>
                  <a:lnTo>
                    <a:pt x="1084" y="797"/>
                  </a:lnTo>
                  <a:lnTo>
                    <a:pt x="1091" y="835"/>
                  </a:lnTo>
                  <a:lnTo>
                    <a:pt x="1091" y="842"/>
                  </a:lnTo>
                  <a:lnTo>
                    <a:pt x="1095" y="873"/>
                  </a:lnTo>
                  <a:lnTo>
                    <a:pt x="1095" y="906"/>
                  </a:lnTo>
                  <a:lnTo>
                    <a:pt x="1094" y="947"/>
                  </a:lnTo>
                  <a:lnTo>
                    <a:pt x="1094" y="947"/>
                  </a:lnTo>
                  <a:lnTo>
                    <a:pt x="1086" y="998"/>
                  </a:lnTo>
                  <a:lnTo>
                    <a:pt x="1076" y="1046"/>
                  </a:lnTo>
                  <a:lnTo>
                    <a:pt x="1063" y="1089"/>
                  </a:lnTo>
                  <a:lnTo>
                    <a:pt x="1061" y="1093"/>
                  </a:lnTo>
                  <a:lnTo>
                    <a:pt x="1036" y="1148"/>
                  </a:lnTo>
                  <a:lnTo>
                    <a:pt x="1006" y="1201"/>
                  </a:lnTo>
                  <a:lnTo>
                    <a:pt x="970" y="1248"/>
                  </a:lnTo>
                  <a:lnTo>
                    <a:pt x="928" y="1292"/>
                  </a:lnTo>
                  <a:lnTo>
                    <a:pt x="882" y="1332"/>
                  </a:lnTo>
                  <a:lnTo>
                    <a:pt x="831" y="1364"/>
                  </a:lnTo>
                  <a:lnTo>
                    <a:pt x="777" y="1393"/>
                  </a:lnTo>
                  <a:lnTo>
                    <a:pt x="775" y="1393"/>
                  </a:lnTo>
                  <a:lnTo>
                    <a:pt x="711" y="1417"/>
                  </a:lnTo>
                  <a:lnTo>
                    <a:pt x="646" y="1431"/>
                  </a:lnTo>
                  <a:lnTo>
                    <a:pt x="584" y="1438"/>
                  </a:lnTo>
                  <a:lnTo>
                    <a:pt x="523" y="1439"/>
                  </a:lnTo>
                  <a:lnTo>
                    <a:pt x="466" y="1434"/>
                  </a:lnTo>
                  <a:lnTo>
                    <a:pt x="413" y="1423"/>
                  </a:lnTo>
                  <a:lnTo>
                    <a:pt x="364" y="1410"/>
                  </a:lnTo>
                  <a:lnTo>
                    <a:pt x="320" y="1393"/>
                  </a:lnTo>
                  <a:lnTo>
                    <a:pt x="318" y="1393"/>
                  </a:lnTo>
                  <a:lnTo>
                    <a:pt x="264" y="1364"/>
                  </a:lnTo>
                  <a:lnTo>
                    <a:pt x="213" y="1332"/>
                  </a:lnTo>
                  <a:lnTo>
                    <a:pt x="167" y="1292"/>
                  </a:lnTo>
                  <a:lnTo>
                    <a:pt x="125" y="1248"/>
                  </a:lnTo>
                  <a:lnTo>
                    <a:pt x="89" y="1201"/>
                  </a:lnTo>
                  <a:lnTo>
                    <a:pt x="59" y="1148"/>
                  </a:lnTo>
                  <a:lnTo>
                    <a:pt x="34" y="1093"/>
                  </a:lnTo>
                  <a:lnTo>
                    <a:pt x="32" y="1089"/>
                  </a:lnTo>
                  <a:lnTo>
                    <a:pt x="19" y="1046"/>
                  </a:lnTo>
                  <a:lnTo>
                    <a:pt x="9" y="998"/>
                  </a:lnTo>
                  <a:lnTo>
                    <a:pt x="1" y="947"/>
                  </a:lnTo>
                  <a:lnTo>
                    <a:pt x="1" y="947"/>
                  </a:lnTo>
                  <a:lnTo>
                    <a:pt x="0" y="906"/>
                  </a:lnTo>
                  <a:lnTo>
                    <a:pt x="1" y="873"/>
                  </a:lnTo>
                  <a:lnTo>
                    <a:pt x="4" y="842"/>
                  </a:lnTo>
                  <a:lnTo>
                    <a:pt x="5" y="835"/>
                  </a:lnTo>
                  <a:lnTo>
                    <a:pt x="11" y="797"/>
                  </a:lnTo>
                  <a:lnTo>
                    <a:pt x="22" y="757"/>
                  </a:lnTo>
                  <a:lnTo>
                    <a:pt x="36" y="714"/>
                  </a:lnTo>
                  <a:lnTo>
                    <a:pt x="56" y="669"/>
                  </a:lnTo>
                  <a:lnTo>
                    <a:pt x="63" y="655"/>
                  </a:lnTo>
                  <a:lnTo>
                    <a:pt x="85" y="619"/>
                  </a:lnTo>
                  <a:lnTo>
                    <a:pt x="108" y="585"/>
                  </a:lnTo>
                  <a:lnTo>
                    <a:pt x="135" y="554"/>
                  </a:lnTo>
                  <a:lnTo>
                    <a:pt x="135" y="554"/>
                  </a:lnTo>
                  <a:lnTo>
                    <a:pt x="145" y="542"/>
                  </a:lnTo>
                  <a:lnTo>
                    <a:pt x="152" y="536"/>
                  </a:lnTo>
                  <a:lnTo>
                    <a:pt x="187" y="503"/>
                  </a:lnTo>
                  <a:lnTo>
                    <a:pt x="227" y="473"/>
                  </a:lnTo>
                  <a:lnTo>
                    <a:pt x="273" y="444"/>
                  </a:lnTo>
                  <a:lnTo>
                    <a:pt x="324" y="418"/>
                  </a:lnTo>
                  <a:lnTo>
                    <a:pt x="381" y="396"/>
                  </a:lnTo>
                  <a:lnTo>
                    <a:pt x="381" y="144"/>
                  </a:lnTo>
                  <a:lnTo>
                    <a:pt x="382" y="144"/>
                  </a:lnTo>
                  <a:lnTo>
                    <a:pt x="382" y="143"/>
                  </a:lnTo>
                  <a:lnTo>
                    <a:pt x="371" y="138"/>
                  </a:lnTo>
                  <a:lnTo>
                    <a:pt x="361" y="130"/>
                  </a:lnTo>
                  <a:lnTo>
                    <a:pt x="352" y="121"/>
                  </a:lnTo>
                  <a:lnTo>
                    <a:pt x="344" y="111"/>
                  </a:lnTo>
                  <a:lnTo>
                    <a:pt x="337" y="100"/>
                  </a:lnTo>
                  <a:lnTo>
                    <a:pt x="333" y="88"/>
                  </a:lnTo>
                  <a:lnTo>
                    <a:pt x="332" y="76"/>
                  </a:lnTo>
                  <a:lnTo>
                    <a:pt x="335" y="64"/>
                  </a:lnTo>
                  <a:lnTo>
                    <a:pt x="341" y="53"/>
                  </a:lnTo>
                  <a:lnTo>
                    <a:pt x="352" y="41"/>
                  </a:lnTo>
                  <a:lnTo>
                    <a:pt x="368" y="30"/>
                  </a:lnTo>
                  <a:lnTo>
                    <a:pt x="388" y="21"/>
                  </a:lnTo>
                  <a:lnTo>
                    <a:pt x="415" y="13"/>
                  </a:lnTo>
                  <a:lnTo>
                    <a:pt x="447" y="7"/>
                  </a:lnTo>
                  <a:lnTo>
                    <a:pt x="488" y="3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rgbClr val="00A27B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0" name="Freeform 610"/>
            <p:cNvSpPr>
              <a:spLocks noEditPoints="1"/>
            </p:cNvSpPr>
            <p:nvPr/>
          </p:nvSpPr>
          <p:spPr bwMode="auto">
            <a:xfrm>
              <a:off x="3284538" y="4241800"/>
              <a:ext cx="1360488" cy="1044575"/>
            </a:xfrm>
            <a:custGeom>
              <a:avLst/>
              <a:gdLst>
                <a:gd name="T0" fmla="*/ 18 w 857"/>
                <a:gd name="T1" fmla="*/ 182 h 658"/>
                <a:gd name="T2" fmla="*/ 29 w 857"/>
                <a:gd name="T3" fmla="*/ 345 h 658"/>
                <a:gd name="T4" fmla="*/ 95 w 857"/>
                <a:gd name="T5" fmla="*/ 482 h 658"/>
                <a:gd name="T6" fmla="*/ 208 w 857"/>
                <a:gd name="T7" fmla="*/ 582 h 658"/>
                <a:gd name="T8" fmla="*/ 357 w 857"/>
                <a:gd name="T9" fmla="*/ 633 h 658"/>
                <a:gd name="T10" fmla="*/ 445 w 857"/>
                <a:gd name="T11" fmla="*/ 632 h 658"/>
                <a:gd name="T12" fmla="*/ 501 w 857"/>
                <a:gd name="T13" fmla="*/ 601 h 658"/>
                <a:gd name="T14" fmla="*/ 563 w 857"/>
                <a:gd name="T15" fmla="*/ 548 h 658"/>
                <a:gd name="T16" fmla="*/ 620 w 857"/>
                <a:gd name="T17" fmla="*/ 482 h 658"/>
                <a:gd name="T18" fmla="*/ 666 w 857"/>
                <a:gd name="T19" fmla="*/ 408 h 658"/>
                <a:gd name="T20" fmla="*/ 692 w 857"/>
                <a:gd name="T21" fmla="*/ 331 h 658"/>
                <a:gd name="T22" fmla="*/ 690 w 857"/>
                <a:gd name="T23" fmla="*/ 260 h 658"/>
                <a:gd name="T24" fmla="*/ 650 w 857"/>
                <a:gd name="T25" fmla="*/ 201 h 658"/>
                <a:gd name="T26" fmla="*/ 568 w 857"/>
                <a:gd name="T27" fmla="*/ 160 h 658"/>
                <a:gd name="T28" fmla="*/ 434 w 857"/>
                <a:gd name="T29" fmla="*/ 143 h 658"/>
                <a:gd name="T30" fmla="*/ 258 w 857"/>
                <a:gd name="T31" fmla="*/ 132 h 658"/>
                <a:gd name="T32" fmla="*/ 144 w 857"/>
                <a:gd name="T33" fmla="*/ 114 h 658"/>
                <a:gd name="T34" fmla="*/ 80 w 857"/>
                <a:gd name="T35" fmla="*/ 91 h 658"/>
                <a:gd name="T36" fmla="*/ 50 w 857"/>
                <a:gd name="T37" fmla="*/ 74 h 658"/>
                <a:gd name="T38" fmla="*/ 300 w 857"/>
                <a:gd name="T39" fmla="*/ 17 h 658"/>
                <a:gd name="T40" fmla="*/ 167 w 857"/>
                <a:gd name="T41" fmla="*/ 27 h 658"/>
                <a:gd name="T42" fmla="*/ 78 w 857"/>
                <a:gd name="T43" fmla="*/ 43 h 658"/>
                <a:gd name="T44" fmla="*/ 56 w 857"/>
                <a:gd name="T45" fmla="*/ 60 h 658"/>
                <a:gd name="T46" fmla="*/ 88 w 857"/>
                <a:gd name="T47" fmla="*/ 77 h 658"/>
                <a:gd name="T48" fmla="*/ 169 w 857"/>
                <a:gd name="T49" fmla="*/ 98 h 658"/>
                <a:gd name="T50" fmla="*/ 309 w 857"/>
                <a:gd name="T51" fmla="*/ 115 h 658"/>
                <a:gd name="T52" fmla="*/ 493 w 857"/>
                <a:gd name="T53" fmla="*/ 122 h 658"/>
                <a:gd name="T54" fmla="*/ 618 w 857"/>
                <a:gd name="T55" fmla="*/ 106 h 658"/>
                <a:gd name="T56" fmla="*/ 682 w 857"/>
                <a:gd name="T57" fmla="*/ 77 h 658"/>
                <a:gd name="T58" fmla="*/ 687 w 857"/>
                <a:gd name="T59" fmla="*/ 47 h 658"/>
                <a:gd name="T60" fmla="*/ 636 w 857"/>
                <a:gd name="T61" fmla="*/ 25 h 658"/>
                <a:gd name="T62" fmla="*/ 505 w 857"/>
                <a:gd name="T63" fmla="*/ 16 h 658"/>
                <a:gd name="T64" fmla="*/ 425 w 857"/>
                <a:gd name="T65" fmla="*/ 0 h 658"/>
                <a:gd name="T66" fmla="*/ 565 w 857"/>
                <a:gd name="T67" fmla="*/ 4 h 658"/>
                <a:gd name="T68" fmla="*/ 707 w 857"/>
                <a:gd name="T69" fmla="*/ 18 h 658"/>
                <a:gd name="T70" fmla="*/ 797 w 857"/>
                <a:gd name="T71" fmla="*/ 43 h 658"/>
                <a:gd name="T72" fmla="*/ 814 w 857"/>
                <a:gd name="T73" fmla="*/ 55 h 658"/>
                <a:gd name="T74" fmla="*/ 818 w 857"/>
                <a:gd name="T75" fmla="*/ 61 h 658"/>
                <a:gd name="T76" fmla="*/ 845 w 857"/>
                <a:gd name="T77" fmla="*/ 129 h 658"/>
                <a:gd name="T78" fmla="*/ 857 w 857"/>
                <a:gd name="T79" fmla="*/ 238 h 658"/>
                <a:gd name="T80" fmla="*/ 823 w 857"/>
                <a:gd name="T81" fmla="*/ 402 h 658"/>
                <a:gd name="T82" fmla="*/ 732 w 857"/>
                <a:gd name="T83" fmla="*/ 535 h 658"/>
                <a:gd name="T84" fmla="*/ 595 w 857"/>
                <a:gd name="T85" fmla="*/ 626 h 658"/>
                <a:gd name="T86" fmla="*/ 429 w 857"/>
                <a:gd name="T87" fmla="*/ 658 h 658"/>
                <a:gd name="T88" fmla="*/ 262 w 857"/>
                <a:gd name="T89" fmla="*/ 626 h 658"/>
                <a:gd name="T90" fmla="*/ 125 w 857"/>
                <a:gd name="T91" fmla="*/ 535 h 658"/>
                <a:gd name="T92" fmla="*/ 34 w 857"/>
                <a:gd name="T93" fmla="*/ 402 h 658"/>
                <a:gd name="T94" fmla="*/ 0 w 857"/>
                <a:gd name="T95" fmla="*/ 238 h 658"/>
                <a:gd name="T96" fmla="*/ 19 w 857"/>
                <a:gd name="T97" fmla="*/ 102 h 658"/>
                <a:gd name="T98" fmla="*/ 42 w 857"/>
                <a:gd name="T99" fmla="*/ 51 h 658"/>
                <a:gd name="T100" fmla="*/ 91 w 857"/>
                <a:gd name="T101" fmla="*/ 26 h 658"/>
                <a:gd name="T102" fmla="*/ 194 w 857"/>
                <a:gd name="T103" fmla="*/ 10 h 658"/>
                <a:gd name="T104" fmla="*/ 328 w 857"/>
                <a:gd name="T105" fmla="*/ 1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658">
                  <a:moveTo>
                    <a:pt x="50" y="74"/>
                  </a:moveTo>
                  <a:lnTo>
                    <a:pt x="30" y="127"/>
                  </a:lnTo>
                  <a:lnTo>
                    <a:pt x="18" y="182"/>
                  </a:lnTo>
                  <a:lnTo>
                    <a:pt x="14" y="238"/>
                  </a:lnTo>
                  <a:lnTo>
                    <a:pt x="18" y="293"/>
                  </a:lnTo>
                  <a:lnTo>
                    <a:pt x="29" y="345"/>
                  </a:lnTo>
                  <a:lnTo>
                    <a:pt x="44" y="394"/>
                  </a:lnTo>
                  <a:lnTo>
                    <a:pt x="67" y="440"/>
                  </a:lnTo>
                  <a:lnTo>
                    <a:pt x="95" y="482"/>
                  </a:lnTo>
                  <a:lnTo>
                    <a:pt x="128" y="520"/>
                  </a:lnTo>
                  <a:lnTo>
                    <a:pt x="166" y="554"/>
                  </a:lnTo>
                  <a:lnTo>
                    <a:pt x="208" y="582"/>
                  </a:lnTo>
                  <a:lnTo>
                    <a:pt x="255" y="605"/>
                  </a:lnTo>
                  <a:lnTo>
                    <a:pt x="305" y="623"/>
                  </a:lnTo>
                  <a:lnTo>
                    <a:pt x="357" y="633"/>
                  </a:lnTo>
                  <a:lnTo>
                    <a:pt x="413" y="639"/>
                  </a:lnTo>
                  <a:lnTo>
                    <a:pt x="428" y="637"/>
                  </a:lnTo>
                  <a:lnTo>
                    <a:pt x="445" y="632"/>
                  </a:lnTo>
                  <a:lnTo>
                    <a:pt x="463" y="624"/>
                  </a:lnTo>
                  <a:lnTo>
                    <a:pt x="482" y="614"/>
                  </a:lnTo>
                  <a:lnTo>
                    <a:pt x="501" y="601"/>
                  </a:lnTo>
                  <a:lnTo>
                    <a:pt x="522" y="586"/>
                  </a:lnTo>
                  <a:lnTo>
                    <a:pt x="543" y="568"/>
                  </a:lnTo>
                  <a:lnTo>
                    <a:pt x="563" y="548"/>
                  </a:lnTo>
                  <a:lnTo>
                    <a:pt x="582" y="527"/>
                  </a:lnTo>
                  <a:lnTo>
                    <a:pt x="602" y="505"/>
                  </a:lnTo>
                  <a:lnTo>
                    <a:pt x="620" y="482"/>
                  </a:lnTo>
                  <a:lnTo>
                    <a:pt x="637" y="458"/>
                  </a:lnTo>
                  <a:lnTo>
                    <a:pt x="653" y="433"/>
                  </a:lnTo>
                  <a:lnTo>
                    <a:pt x="666" y="408"/>
                  </a:lnTo>
                  <a:lnTo>
                    <a:pt x="677" y="382"/>
                  </a:lnTo>
                  <a:lnTo>
                    <a:pt x="686" y="357"/>
                  </a:lnTo>
                  <a:lnTo>
                    <a:pt x="692" y="331"/>
                  </a:lnTo>
                  <a:lnTo>
                    <a:pt x="695" y="307"/>
                  </a:lnTo>
                  <a:lnTo>
                    <a:pt x="694" y="284"/>
                  </a:lnTo>
                  <a:lnTo>
                    <a:pt x="690" y="260"/>
                  </a:lnTo>
                  <a:lnTo>
                    <a:pt x="681" y="239"/>
                  </a:lnTo>
                  <a:lnTo>
                    <a:pt x="669" y="220"/>
                  </a:lnTo>
                  <a:lnTo>
                    <a:pt x="650" y="201"/>
                  </a:lnTo>
                  <a:lnTo>
                    <a:pt x="629" y="186"/>
                  </a:lnTo>
                  <a:lnTo>
                    <a:pt x="602" y="171"/>
                  </a:lnTo>
                  <a:lnTo>
                    <a:pt x="568" y="160"/>
                  </a:lnTo>
                  <a:lnTo>
                    <a:pt x="530" y="152"/>
                  </a:lnTo>
                  <a:lnTo>
                    <a:pt x="485" y="145"/>
                  </a:lnTo>
                  <a:lnTo>
                    <a:pt x="434" y="143"/>
                  </a:lnTo>
                  <a:lnTo>
                    <a:pt x="368" y="141"/>
                  </a:lnTo>
                  <a:lnTo>
                    <a:pt x="309" y="137"/>
                  </a:lnTo>
                  <a:lnTo>
                    <a:pt x="258" y="132"/>
                  </a:lnTo>
                  <a:lnTo>
                    <a:pt x="213" y="127"/>
                  </a:lnTo>
                  <a:lnTo>
                    <a:pt x="177" y="120"/>
                  </a:lnTo>
                  <a:lnTo>
                    <a:pt x="144" y="114"/>
                  </a:lnTo>
                  <a:lnTo>
                    <a:pt x="118" y="106"/>
                  </a:lnTo>
                  <a:lnTo>
                    <a:pt x="97" y="99"/>
                  </a:lnTo>
                  <a:lnTo>
                    <a:pt x="80" y="91"/>
                  </a:lnTo>
                  <a:lnTo>
                    <a:pt x="67" y="85"/>
                  </a:lnTo>
                  <a:lnTo>
                    <a:pt x="56" y="80"/>
                  </a:lnTo>
                  <a:lnTo>
                    <a:pt x="50" y="74"/>
                  </a:lnTo>
                  <a:close/>
                  <a:moveTo>
                    <a:pt x="400" y="14"/>
                  </a:moveTo>
                  <a:lnTo>
                    <a:pt x="349" y="16"/>
                  </a:lnTo>
                  <a:lnTo>
                    <a:pt x="300" y="17"/>
                  </a:lnTo>
                  <a:lnTo>
                    <a:pt x="251" y="19"/>
                  </a:lnTo>
                  <a:lnTo>
                    <a:pt x="207" y="23"/>
                  </a:lnTo>
                  <a:lnTo>
                    <a:pt x="167" y="27"/>
                  </a:lnTo>
                  <a:lnTo>
                    <a:pt x="132" y="33"/>
                  </a:lnTo>
                  <a:lnTo>
                    <a:pt x="102" y="38"/>
                  </a:lnTo>
                  <a:lnTo>
                    <a:pt x="78" y="43"/>
                  </a:lnTo>
                  <a:lnTo>
                    <a:pt x="63" y="51"/>
                  </a:lnTo>
                  <a:lnTo>
                    <a:pt x="55" y="57"/>
                  </a:lnTo>
                  <a:lnTo>
                    <a:pt x="56" y="60"/>
                  </a:lnTo>
                  <a:lnTo>
                    <a:pt x="61" y="65"/>
                  </a:lnTo>
                  <a:lnTo>
                    <a:pt x="72" y="71"/>
                  </a:lnTo>
                  <a:lnTo>
                    <a:pt x="88" y="77"/>
                  </a:lnTo>
                  <a:lnTo>
                    <a:pt x="108" y="84"/>
                  </a:lnTo>
                  <a:lnTo>
                    <a:pt x="136" y="90"/>
                  </a:lnTo>
                  <a:lnTo>
                    <a:pt x="169" y="98"/>
                  </a:lnTo>
                  <a:lnTo>
                    <a:pt x="209" y="105"/>
                  </a:lnTo>
                  <a:lnTo>
                    <a:pt x="255" y="110"/>
                  </a:lnTo>
                  <a:lnTo>
                    <a:pt x="309" y="115"/>
                  </a:lnTo>
                  <a:lnTo>
                    <a:pt x="370" y="119"/>
                  </a:lnTo>
                  <a:lnTo>
                    <a:pt x="438" y="122"/>
                  </a:lnTo>
                  <a:lnTo>
                    <a:pt x="493" y="122"/>
                  </a:lnTo>
                  <a:lnTo>
                    <a:pt x="542" y="118"/>
                  </a:lnTo>
                  <a:lnTo>
                    <a:pt x="582" y="112"/>
                  </a:lnTo>
                  <a:lnTo>
                    <a:pt x="618" y="106"/>
                  </a:lnTo>
                  <a:lnTo>
                    <a:pt x="645" y="97"/>
                  </a:lnTo>
                  <a:lnTo>
                    <a:pt x="666" y="88"/>
                  </a:lnTo>
                  <a:lnTo>
                    <a:pt x="682" y="77"/>
                  </a:lnTo>
                  <a:lnTo>
                    <a:pt x="690" y="67"/>
                  </a:lnTo>
                  <a:lnTo>
                    <a:pt x="691" y="56"/>
                  </a:lnTo>
                  <a:lnTo>
                    <a:pt x="687" y="47"/>
                  </a:lnTo>
                  <a:lnTo>
                    <a:pt x="677" y="38"/>
                  </a:lnTo>
                  <a:lnTo>
                    <a:pt x="660" y="30"/>
                  </a:lnTo>
                  <a:lnTo>
                    <a:pt x="636" y="25"/>
                  </a:lnTo>
                  <a:lnTo>
                    <a:pt x="607" y="21"/>
                  </a:lnTo>
                  <a:lnTo>
                    <a:pt x="557" y="18"/>
                  </a:lnTo>
                  <a:lnTo>
                    <a:pt x="505" y="16"/>
                  </a:lnTo>
                  <a:lnTo>
                    <a:pt x="453" y="14"/>
                  </a:lnTo>
                  <a:lnTo>
                    <a:pt x="400" y="14"/>
                  </a:lnTo>
                  <a:close/>
                  <a:moveTo>
                    <a:pt x="425" y="0"/>
                  </a:moveTo>
                  <a:lnTo>
                    <a:pt x="474" y="1"/>
                  </a:lnTo>
                  <a:lnTo>
                    <a:pt x="521" y="2"/>
                  </a:lnTo>
                  <a:lnTo>
                    <a:pt x="565" y="4"/>
                  </a:lnTo>
                  <a:lnTo>
                    <a:pt x="609" y="6"/>
                  </a:lnTo>
                  <a:lnTo>
                    <a:pt x="661" y="12"/>
                  </a:lnTo>
                  <a:lnTo>
                    <a:pt x="707" y="18"/>
                  </a:lnTo>
                  <a:lnTo>
                    <a:pt x="745" y="25"/>
                  </a:lnTo>
                  <a:lnTo>
                    <a:pt x="775" y="34"/>
                  </a:lnTo>
                  <a:lnTo>
                    <a:pt x="797" y="43"/>
                  </a:lnTo>
                  <a:lnTo>
                    <a:pt x="813" y="54"/>
                  </a:lnTo>
                  <a:lnTo>
                    <a:pt x="813" y="54"/>
                  </a:lnTo>
                  <a:lnTo>
                    <a:pt x="814" y="55"/>
                  </a:lnTo>
                  <a:lnTo>
                    <a:pt x="815" y="57"/>
                  </a:lnTo>
                  <a:lnTo>
                    <a:pt x="817" y="59"/>
                  </a:lnTo>
                  <a:lnTo>
                    <a:pt x="818" y="61"/>
                  </a:lnTo>
                  <a:lnTo>
                    <a:pt x="819" y="63"/>
                  </a:lnTo>
                  <a:lnTo>
                    <a:pt x="834" y="95"/>
                  </a:lnTo>
                  <a:lnTo>
                    <a:pt x="845" y="129"/>
                  </a:lnTo>
                  <a:lnTo>
                    <a:pt x="852" y="165"/>
                  </a:lnTo>
                  <a:lnTo>
                    <a:pt x="856" y="201"/>
                  </a:lnTo>
                  <a:lnTo>
                    <a:pt x="857" y="238"/>
                  </a:lnTo>
                  <a:lnTo>
                    <a:pt x="853" y="294"/>
                  </a:lnTo>
                  <a:lnTo>
                    <a:pt x="842" y="349"/>
                  </a:lnTo>
                  <a:lnTo>
                    <a:pt x="823" y="402"/>
                  </a:lnTo>
                  <a:lnTo>
                    <a:pt x="798" y="450"/>
                  </a:lnTo>
                  <a:lnTo>
                    <a:pt x="768" y="495"/>
                  </a:lnTo>
                  <a:lnTo>
                    <a:pt x="732" y="535"/>
                  </a:lnTo>
                  <a:lnTo>
                    <a:pt x="691" y="571"/>
                  </a:lnTo>
                  <a:lnTo>
                    <a:pt x="645" y="601"/>
                  </a:lnTo>
                  <a:lnTo>
                    <a:pt x="595" y="626"/>
                  </a:lnTo>
                  <a:lnTo>
                    <a:pt x="543" y="644"/>
                  </a:lnTo>
                  <a:lnTo>
                    <a:pt x="487" y="654"/>
                  </a:lnTo>
                  <a:lnTo>
                    <a:pt x="429" y="658"/>
                  </a:lnTo>
                  <a:lnTo>
                    <a:pt x="370" y="654"/>
                  </a:lnTo>
                  <a:lnTo>
                    <a:pt x="315" y="644"/>
                  </a:lnTo>
                  <a:lnTo>
                    <a:pt x="262" y="626"/>
                  </a:lnTo>
                  <a:lnTo>
                    <a:pt x="212" y="601"/>
                  </a:lnTo>
                  <a:lnTo>
                    <a:pt x="167" y="571"/>
                  </a:lnTo>
                  <a:lnTo>
                    <a:pt x="125" y="535"/>
                  </a:lnTo>
                  <a:lnTo>
                    <a:pt x="89" y="495"/>
                  </a:lnTo>
                  <a:lnTo>
                    <a:pt x="59" y="450"/>
                  </a:lnTo>
                  <a:lnTo>
                    <a:pt x="34" y="402"/>
                  </a:lnTo>
                  <a:lnTo>
                    <a:pt x="16" y="349"/>
                  </a:lnTo>
                  <a:lnTo>
                    <a:pt x="4" y="294"/>
                  </a:lnTo>
                  <a:lnTo>
                    <a:pt x="0" y="238"/>
                  </a:lnTo>
                  <a:lnTo>
                    <a:pt x="2" y="191"/>
                  </a:lnTo>
                  <a:lnTo>
                    <a:pt x="8" y="146"/>
                  </a:lnTo>
                  <a:lnTo>
                    <a:pt x="19" y="102"/>
                  </a:lnTo>
                  <a:lnTo>
                    <a:pt x="36" y="60"/>
                  </a:lnTo>
                  <a:lnTo>
                    <a:pt x="39" y="55"/>
                  </a:lnTo>
                  <a:lnTo>
                    <a:pt x="42" y="51"/>
                  </a:lnTo>
                  <a:lnTo>
                    <a:pt x="51" y="42"/>
                  </a:lnTo>
                  <a:lnTo>
                    <a:pt x="68" y="34"/>
                  </a:lnTo>
                  <a:lnTo>
                    <a:pt x="91" y="26"/>
                  </a:lnTo>
                  <a:lnTo>
                    <a:pt x="122" y="19"/>
                  </a:lnTo>
                  <a:lnTo>
                    <a:pt x="156" y="14"/>
                  </a:lnTo>
                  <a:lnTo>
                    <a:pt x="194" y="10"/>
                  </a:lnTo>
                  <a:lnTo>
                    <a:pt x="237" y="6"/>
                  </a:lnTo>
                  <a:lnTo>
                    <a:pt x="281" y="4"/>
                  </a:lnTo>
                  <a:lnTo>
                    <a:pt x="328" y="1"/>
                  </a:lnTo>
                  <a:lnTo>
                    <a:pt x="377" y="0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Freeform 617"/>
            <p:cNvSpPr/>
            <p:nvPr/>
          </p:nvSpPr>
          <p:spPr bwMode="auto">
            <a:xfrm>
              <a:off x="3965575" y="3121025"/>
              <a:ext cx="276225" cy="60325"/>
            </a:xfrm>
            <a:custGeom>
              <a:avLst/>
              <a:gdLst>
                <a:gd name="T0" fmla="*/ 5 w 174"/>
                <a:gd name="T1" fmla="*/ 0 h 38"/>
                <a:gd name="T2" fmla="*/ 42 w 174"/>
                <a:gd name="T3" fmla="*/ 0 h 38"/>
                <a:gd name="T4" fmla="*/ 76 w 174"/>
                <a:gd name="T5" fmla="*/ 4 h 38"/>
                <a:gd name="T6" fmla="*/ 106 w 174"/>
                <a:gd name="T7" fmla="*/ 8 h 38"/>
                <a:gd name="T8" fmla="*/ 131 w 174"/>
                <a:gd name="T9" fmla="*/ 15 h 38"/>
                <a:gd name="T10" fmla="*/ 152 w 174"/>
                <a:gd name="T11" fmla="*/ 21 h 38"/>
                <a:gd name="T12" fmla="*/ 166 w 174"/>
                <a:gd name="T13" fmla="*/ 29 h 38"/>
                <a:gd name="T14" fmla="*/ 174 w 174"/>
                <a:gd name="T15" fmla="*/ 38 h 38"/>
                <a:gd name="T16" fmla="*/ 161 w 174"/>
                <a:gd name="T17" fmla="*/ 28 h 38"/>
                <a:gd name="T18" fmla="*/ 142 w 174"/>
                <a:gd name="T19" fmla="*/ 19 h 38"/>
                <a:gd name="T20" fmla="*/ 114 w 174"/>
                <a:gd name="T21" fmla="*/ 11 h 38"/>
                <a:gd name="T22" fmla="*/ 80 w 174"/>
                <a:gd name="T23" fmla="*/ 5 h 38"/>
                <a:gd name="T24" fmla="*/ 42 w 174"/>
                <a:gd name="T25" fmla="*/ 2 h 38"/>
                <a:gd name="T26" fmla="*/ 0 w 174"/>
                <a:gd name="T27" fmla="*/ 0 h 38"/>
                <a:gd name="T28" fmla="*/ 5 w 174"/>
                <a:gd name="T2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38">
                  <a:moveTo>
                    <a:pt x="5" y="0"/>
                  </a:moveTo>
                  <a:lnTo>
                    <a:pt x="42" y="0"/>
                  </a:lnTo>
                  <a:lnTo>
                    <a:pt x="76" y="4"/>
                  </a:lnTo>
                  <a:lnTo>
                    <a:pt x="106" y="8"/>
                  </a:lnTo>
                  <a:lnTo>
                    <a:pt x="131" y="15"/>
                  </a:lnTo>
                  <a:lnTo>
                    <a:pt x="152" y="21"/>
                  </a:lnTo>
                  <a:lnTo>
                    <a:pt x="166" y="29"/>
                  </a:lnTo>
                  <a:lnTo>
                    <a:pt x="174" y="38"/>
                  </a:lnTo>
                  <a:lnTo>
                    <a:pt x="161" y="28"/>
                  </a:lnTo>
                  <a:lnTo>
                    <a:pt x="142" y="19"/>
                  </a:lnTo>
                  <a:lnTo>
                    <a:pt x="114" y="11"/>
                  </a:lnTo>
                  <a:lnTo>
                    <a:pt x="80" y="5"/>
                  </a:lnTo>
                  <a:lnTo>
                    <a:pt x="42" y="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6E6E6"/>
            </a:solidFill>
            <a:ln w="0">
              <a:solidFill>
                <a:srgbClr val="E6E6E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Freeform 618"/>
            <p:cNvSpPr/>
            <p:nvPr/>
          </p:nvSpPr>
          <p:spPr bwMode="auto">
            <a:xfrm>
              <a:off x="3706813" y="3121025"/>
              <a:ext cx="534988" cy="134938"/>
            </a:xfrm>
            <a:custGeom>
              <a:avLst/>
              <a:gdLst>
                <a:gd name="T0" fmla="*/ 163 w 337"/>
                <a:gd name="T1" fmla="*/ 0 h 85"/>
                <a:gd name="T2" fmla="*/ 205 w 337"/>
                <a:gd name="T3" fmla="*/ 2 h 85"/>
                <a:gd name="T4" fmla="*/ 243 w 337"/>
                <a:gd name="T5" fmla="*/ 5 h 85"/>
                <a:gd name="T6" fmla="*/ 277 w 337"/>
                <a:gd name="T7" fmla="*/ 11 h 85"/>
                <a:gd name="T8" fmla="*/ 305 w 337"/>
                <a:gd name="T9" fmla="*/ 19 h 85"/>
                <a:gd name="T10" fmla="*/ 324 w 337"/>
                <a:gd name="T11" fmla="*/ 28 h 85"/>
                <a:gd name="T12" fmla="*/ 337 w 337"/>
                <a:gd name="T13" fmla="*/ 38 h 85"/>
                <a:gd name="T14" fmla="*/ 337 w 337"/>
                <a:gd name="T15" fmla="*/ 42 h 85"/>
                <a:gd name="T16" fmla="*/ 333 w 337"/>
                <a:gd name="T17" fmla="*/ 53 h 85"/>
                <a:gd name="T18" fmla="*/ 320 w 337"/>
                <a:gd name="T19" fmla="*/ 62 h 85"/>
                <a:gd name="T20" fmla="*/ 301 w 337"/>
                <a:gd name="T21" fmla="*/ 70 h 85"/>
                <a:gd name="T22" fmla="*/ 274 w 337"/>
                <a:gd name="T23" fmla="*/ 76 h 85"/>
                <a:gd name="T24" fmla="*/ 243 w 337"/>
                <a:gd name="T25" fmla="*/ 81 h 85"/>
                <a:gd name="T26" fmla="*/ 208 w 337"/>
                <a:gd name="T27" fmla="*/ 84 h 85"/>
                <a:gd name="T28" fmla="*/ 168 w 337"/>
                <a:gd name="T29" fmla="*/ 85 h 85"/>
                <a:gd name="T30" fmla="*/ 129 w 337"/>
                <a:gd name="T31" fmla="*/ 84 h 85"/>
                <a:gd name="T32" fmla="*/ 94 w 337"/>
                <a:gd name="T33" fmla="*/ 81 h 85"/>
                <a:gd name="T34" fmla="*/ 62 w 337"/>
                <a:gd name="T35" fmla="*/ 76 h 85"/>
                <a:gd name="T36" fmla="*/ 36 w 337"/>
                <a:gd name="T37" fmla="*/ 70 h 85"/>
                <a:gd name="T38" fmla="*/ 17 w 337"/>
                <a:gd name="T39" fmla="*/ 62 h 85"/>
                <a:gd name="T40" fmla="*/ 3 w 337"/>
                <a:gd name="T41" fmla="*/ 53 h 85"/>
                <a:gd name="T42" fmla="*/ 0 w 337"/>
                <a:gd name="T43" fmla="*/ 42 h 85"/>
                <a:gd name="T44" fmla="*/ 3 w 337"/>
                <a:gd name="T45" fmla="*/ 33 h 85"/>
                <a:gd name="T46" fmla="*/ 15 w 337"/>
                <a:gd name="T47" fmla="*/ 24 h 85"/>
                <a:gd name="T48" fmla="*/ 35 w 337"/>
                <a:gd name="T49" fmla="*/ 16 h 85"/>
                <a:gd name="T50" fmla="*/ 61 w 337"/>
                <a:gd name="T51" fmla="*/ 9 h 85"/>
                <a:gd name="T52" fmla="*/ 91 w 337"/>
                <a:gd name="T53" fmla="*/ 4 h 85"/>
                <a:gd name="T54" fmla="*/ 125 w 337"/>
                <a:gd name="T55" fmla="*/ 2 h 85"/>
                <a:gd name="T56" fmla="*/ 163 w 337"/>
                <a:gd name="T5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7" h="85">
                  <a:moveTo>
                    <a:pt x="163" y="0"/>
                  </a:moveTo>
                  <a:lnTo>
                    <a:pt x="205" y="2"/>
                  </a:lnTo>
                  <a:lnTo>
                    <a:pt x="243" y="5"/>
                  </a:lnTo>
                  <a:lnTo>
                    <a:pt x="277" y="11"/>
                  </a:lnTo>
                  <a:lnTo>
                    <a:pt x="305" y="19"/>
                  </a:lnTo>
                  <a:lnTo>
                    <a:pt x="324" y="28"/>
                  </a:lnTo>
                  <a:lnTo>
                    <a:pt x="337" y="38"/>
                  </a:lnTo>
                  <a:lnTo>
                    <a:pt x="337" y="42"/>
                  </a:lnTo>
                  <a:lnTo>
                    <a:pt x="333" y="53"/>
                  </a:lnTo>
                  <a:lnTo>
                    <a:pt x="320" y="62"/>
                  </a:lnTo>
                  <a:lnTo>
                    <a:pt x="301" y="70"/>
                  </a:lnTo>
                  <a:lnTo>
                    <a:pt x="274" y="76"/>
                  </a:lnTo>
                  <a:lnTo>
                    <a:pt x="243" y="81"/>
                  </a:lnTo>
                  <a:lnTo>
                    <a:pt x="208" y="84"/>
                  </a:lnTo>
                  <a:lnTo>
                    <a:pt x="168" y="85"/>
                  </a:lnTo>
                  <a:lnTo>
                    <a:pt x="129" y="84"/>
                  </a:lnTo>
                  <a:lnTo>
                    <a:pt x="94" y="81"/>
                  </a:lnTo>
                  <a:lnTo>
                    <a:pt x="62" y="76"/>
                  </a:lnTo>
                  <a:lnTo>
                    <a:pt x="36" y="70"/>
                  </a:lnTo>
                  <a:lnTo>
                    <a:pt x="17" y="62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15" y="24"/>
                  </a:lnTo>
                  <a:lnTo>
                    <a:pt x="35" y="16"/>
                  </a:lnTo>
                  <a:lnTo>
                    <a:pt x="61" y="9"/>
                  </a:lnTo>
                  <a:lnTo>
                    <a:pt x="91" y="4"/>
                  </a:lnTo>
                  <a:lnTo>
                    <a:pt x="125" y="2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4" name="Group 72"/>
          <p:cNvGrpSpPr/>
          <p:nvPr/>
        </p:nvGrpSpPr>
        <p:grpSpPr>
          <a:xfrm>
            <a:off x="7560558" y="2281540"/>
            <a:ext cx="290519" cy="381788"/>
            <a:chOff x="3095625" y="3100388"/>
            <a:chExt cx="1738313" cy="2284413"/>
          </a:xfrm>
        </p:grpSpPr>
        <p:sp>
          <p:nvSpPr>
            <p:cNvPr id="74" name="Freeform 590"/>
            <p:cNvSpPr/>
            <p:nvPr/>
          </p:nvSpPr>
          <p:spPr bwMode="auto">
            <a:xfrm>
              <a:off x="3119438" y="3100388"/>
              <a:ext cx="1690688" cy="2284413"/>
            </a:xfrm>
            <a:custGeom>
              <a:avLst/>
              <a:gdLst>
                <a:gd name="T0" fmla="*/ 574 w 1065"/>
                <a:gd name="T1" fmla="*/ 1 h 1439"/>
                <a:gd name="T2" fmla="*/ 647 w 1065"/>
                <a:gd name="T3" fmla="*/ 11 h 1439"/>
                <a:gd name="T4" fmla="*/ 701 w 1065"/>
                <a:gd name="T5" fmla="*/ 28 h 1439"/>
                <a:gd name="T6" fmla="*/ 732 w 1065"/>
                <a:gd name="T7" fmla="*/ 49 h 1439"/>
                <a:gd name="T8" fmla="*/ 732 w 1065"/>
                <a:gd name="T9" fmla="*/ 72 h 1439"/>
                <a:gd name="T10" fmla="*/ 710 w 1065"/>
                <a:gd name="T11" fmla="*/ 92 h 1439"/>
                <a:gd name="T12" fmla="*/ 692 w 1065"/>
                <a:gd name="T13" fmla="*/ 399 h 1439"/>
                <a:gd name="T14" fmla="*/ 803 w 1065"/>
                <a:gd name="T15" fmla="*/ 449 h 1439"/>
                <a:gd name="T16" fmla="*/ 900 w 1065"/>
                <a:gd name="T17" fmla="*/ 521 h 1439"/>
                <a:gd name="T18" fmla="*/ 977 w 1065"/>
                <a:gd name="T19" fmla="*/ 614 h 1439"/>
                <a:gd name="T20" fmla="*/ 1032 w 1065"/>
                <a:gd name="T21" fmla="*/ 721 h 1439"/>
                <a:gd name="T22" fmla="*/ 1061 w 1065"/>
                <a:gd name="T23" fmla="*/ 843 h 1439"/>
                <a:gd name="T24" fmla="*/ 1061 w 1065"/>
                <a:gd name="T25" fmla="*/ 974 h 1439"/>
                <a:gd name="T26" fmla="*/ 1029 w 1065"/>
                <a:gd name="T27" fmla="*/ 1100 h 1439"/>
                <a:gd name="T28" fmla="*/ 969 w 1065"/>
                <a:gd name="T29" fmla="*/ 1211 h 1439"/>
                <a:gd name="T30" fmla="*/ 887 w 1065"/>
                <a:gd name="T31" fmla="*/ 1305 h 1439"/>
                <a:gd name="T32" fmla="*/ 783 w 1065"/>
                <a:gd name="T33" fmla="*/ 1376 h 1439"/>
                <a:gd name="T34" fmla="*/ 664 w 1065"/>
                <a:gd name="T35" fmla="*/ 1423 h 1439"/>
                <a:gd name="T36" fmla="*/ 533 w 1065"/>
                <a:gd name="T37" fmla="*/ 1439 h 1439"/>
                <a:gd name="T38" fmla="*/ 401 w 1065"/>
                <a:gd name="T39" fmla="*/ 1423 h 1439"/>
                <a:gd name="T40" fmla="*/ 282 w 1065"/>
                <a:gd name="T41" fmla="*/ 1376 h 1439"/>
                <a:gd name="T42" fmla="*/ 180 w 1065"/>
                <a:gd name="T43" fmla="*/ 1305 h 1439"/>
                <a:gd name="T44" fmla="*/ 96 w 1065"/>
                <a:gd name="T45" fmla="*/ 1211 h 1439"/>
                <a:gd name="T46" fmla="*/ 36 w 1065"/>
                <a:gd name="T47" fmla="*/ 1100 h 1439"/>
                <a:gd name="T48" fmla="*/ 4 w 1065"/>
                <a:gd name="T49" fmla="*/ 974 h 1439"/>
                <a:gd name="T50" fmla="*/ 4 w 1065"/>
                <a:gd name="T51" fmla="*/ 843 h 1439"/>
                <a:gd name="T52" fmla="*/ 33 w 1065"/>
                <a:gd name="T53" fmla="*/ 721 h 1439"/>
                <a:gd name="T54" fmla="*/ 88 w 1065"/>
                <a:gd name="T55" fmla="*/ 614 h 1439"/>
                <a:gd name="T56" fmla="*/ 165 w 1065"/>
                <a:gd name="T57" fmla="*/ 521 h 1439"/>
                <a:gd name="T58" fmla="*/ 262 w 1065"/>
                <a:gd name="T59" fmla="*/ 449 h 1439"/>
                <a:gd name="T60" fmla="*/ 373 w 1065"/>
                <a:gd name="T61" fmla="*/ 399 h 1439"/>
                <a:gd name="T62" fmla="*/ 355 w 1065"/>
                <a:gd name="T63" fmla="*/ 92 h 1439"/>
                <a:gd name="T64" fmla="*/ 333 w 1065"/>
                <a:gd name="T65" fmla="*/ 72 h 1439"/>
                <a:gd name="T66" fmla="*/ 333 w 1065"/>
                <a:gd name="T67" fmla="*/ 49 h 1439"/>
                <a:gd name="T68" fmla="*/ 364 w 1065"/>
                <a:gd name="T69" fmla="*/ 28 h 1439"/>
                <a:gd name="T70" fmla="*/ 418 w 1065"/>
                <a:gd name="T71" fmla="*/ 11 h 1439"/>
                <a:gd name="T72" fmla="*/ 491 w 1065"/>
                <a:gd name="T73" fmla="*/ 1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65" h="1439">
                  <a:moveTo>
                    <a:pt x="533" y="0"/>
                  </a:moveTo>
                  <a:lnTo>
                    <a:pt x="574" y="1"/>
                  </a:lnTo>
                  <a:lnTo>
                    <a:pt x="612" y="5"/>
                  </a:lnTo>
                  <a:lnTo>
                    <a:pt x="647" y="11"/>
                  </a:lnTo>
                  <a:lnTo>
                    <a:pt x="677" y="18"/>
                  </a:lnTo>
                  <a:lnTo>
                    <a:pt x="701" y="28"/>
                  </a:lnTo>
                  <a:lnTo>
                    <a:pt x="720" y="37"/>
                  </a:lnTo>
                  <a:lnTo>
                    <a:pt x="732" y="49"/>
                  </a:lnTo>
                  <a:lnTo>
                    <a:pt x="736" y="62"/>
                  </a:lnTo>
                  <a:lnTo>
                    <a:pt x="732" y="72"/>
                  </a:lnTo>
                  <a:lnTo>
                    <a:pt x="724" y="83"/>
                  </a:lnTo>
                  <a:lnTo>
                    <a:pt x="710" y="92"/>
                  </a:lnTo>
                  <a:lnTo>
                    <a:pt x="692" y="101"/>
                  </a:lnTo>
                  <a:lnTo>
                    <a:pt x="692" y="399"/>
                  </a:lnTo>
                  <a:lnTo>
                    <a:pt x="749" y="420"/>
                  </a:lnTo>
                  <a:lnTo>
                    <a:pt x="803" y="449"/>
                  </a:lnTo>
                  <a:lnTo>
                    <a:pt x="854" y="482"/>
                  </a:lnTo>
                  <a:lnTo>
                    <a:pt x="900" y="521"/>
                  </a:lnTo>
                  <a:lnTo>
                    <a:pt x="940" y="566"/>
                  </a:lnTo>
                  <a:lnTo>
                    <a:pt x="977" y="614"/>
                  </a:lnTo>
                  <a:lnTo>
                    <a:pt x="1007" y="666"/>
                  </a:lnTo>
                  <a:lnTo>
                    <a:pt x="1032" y="721"/>
                  </a:lnTo>
                  <a:lnTo>
                    <a:pt x="1050" y="782"/>
                  </a:lnTo>
                  <a:lnTo>
                    <a:pt x="1061" y="843"/>
                  </a:lnTo>
                  <a:lnTo>
                    <a:pt x="1065" y="907"/>
                  </a:lnTo>
                  <a:lnTo>
                    <a:pt x="1061" y="974"/>
                  </a:lnTo>
                  <a:lnTo>
                    <a:pt x="1049" y="1038"/>
                  </a:lnTo>
                  <a:lnTo>
                    <a:pt x="1029" y="1100"/>
                  </a:lnTo>
                  <a:lnTo>
                    <a:pt x="1002" y="1157"/>
                  </a:lnTo>
                  <a:lnTo>
                    <a:pt x="969" y="1211"/>
                  </a:lnTo>
                  <a:lnTo>
                    <a:pt x="930" y="1261"/>
                  </a:lnTo>
                  <a:lnTo>
                    <a:pt x="887" y="1305"/>
                  </a:lnTo>
                  <a:lnTo>
                    <a:pt x="837" y="1343"/>
                  </a:lnTo>
                  <a:lnTo>
                    <a:pt x="783" y="1376"/>
                  </a:lnTo>
                  <a:lnTo>
                    <a:pt x="724" y="1404"/>
                  </a:lnTo>
                  <a:lnTo>
                    <a:pt x="664" y="1423"/>
                  </a:lnTo>
                  <a:lnTo>
                    <a:pt x="600" y="1435"/>
                  </a:lnTo>
                  <a:lnTo>
                    <a:pt x="533" y="1439"/>
                  </a:lnTo>
                  <a:lnTo>
                    <a:pt x="466" y="1435"/>
                  </a:lnTo>
                  <a:lnTo>
                    <a:pt x="401" y="1423"/>
                  </a:lnTo>
                  <a:lnTo>
                    <a:pt x="341" y="1404"/>
                  </a:lnTo>
                  <a:lnTo>
                    <a:pt x="282" y="1376"/>
                  </a:lnTo>
                  <a:lnTo>
                    <a:pt x="228" y="1343"/>
                  </a:lnTo>
                  <a:lnTo>
                    <a:pt x="180" y="1305"/>
                  </a:lnTo>
                  <a:lnTo>
                    <a:pt x="135" y="1261"/>
                  </a:lnTo>
                  <a:lnTo>
                    <a:pt x="96" y="1211"/>
                  </a:lnTo>
                  <a:lnTo>
                    <a:pt x="63" y="1157"/>
                  </a:lnTo>
                  <a:lnTo>
                    <a:pt x="36" y="1100"/>
                  </a:lnTo>
                  <a:lnTo>
                    <a:pt x="16" y="1038"/>
                  </a:lnTo>
                  <a:lnTo>
                    <a:pt x="4" y="974"/>
                  </a:lnTo>
                  <a:lnTo>
                    <a:pt x="0" y="907"/>
                  </a:lnTo>
                  <a:lnTo>
                    <a:pt x="4" y="843"/>
                  </a:lnTo>
                  <a:lnTo>
                    <a:pt x="15" y="782"/>
                  </a:lnTo>
                  <a:lnTo>
                    <a:pt x="33" y="721"/>
                  </a:lnTo>
                  <a:lnTo>
                    <a:pt x="58" y="666"/>
                  </a:lnTo>
                  <a:lnTo>
                    <a:pt x="88" y="614"/>
                  </a:lnTo>
                  <a:lnTo>
                    <a:pt x="125" y="566"/>
                  </a:lnTo>
                  <a:lnTo>
                    <a:pt x="165" y="521"/>
                  </a:lnTo>
                  <a:lnTo>
                    <a:pt x="211" y="482"/>
                  </a:lnTo>
                  <a:lnTo>
                    <a:pt x="262" y="449"/>
                  </a:lnTo>
                  <a:lnTo>
                    <a:pt x="316" y="420"/>
                  </a:lnTo>
                  <a:lnTo>
                    <a:pt x="373" y="399"/>
                  </a:lnTo>
                  <a:lnTo>
                    <a:pt x="373" y="101"/>
                  </a:lnTo>
                  <a:lnTo>
                    <a:pt x="355" y="92"/>
                  </a:lnTo>
                  <a:lnTo>
                    <a:pt x="341" y="83"/>
                  </a:lnTo>
                  <a:lnTo>
                    <a:pt x="333" y="72"/>
                  </a:lnTo>
                  <a:lnTo>
                    <a:pt x="329" y="62"/>
                  </a:lnTo>
                  <a:lnTo>
                    <a:pt x="333" y="49"/>
                  </a:lnTo>
                  <a:lnTo>
                    <a:pt x="345" y="37"/>
                  </a:lnTo>
                  <a:lnTo>
                    <a:pt x="364" y="28"/>
                  </a:lnTo>
                  <a:lnTo>
                    <a:pt x="388" y="18"/>
                  </a:lnTo>
                  <a:lnTo>
                    <a:pt x="418" y="11"/>
                  </a:lnTo>
                  <a:lnTo>
                    <a:pt x="453" y="5"/>
                  </a:lnTo>
                  <a:lnTo>
                    <a:pt x="491" y="1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rgbClr val="E7EEE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Freeform 606"/>
            <p:cNvSpPr/>
            <p:nvPr/>
          </p:nvSpPr>
          <p:spPr bwMode="auto">
            <a:xfrm>
              <a:off x="3278188" y="4243388"/>
              <a:ext cx="1360488" cy="1042987"/>
            </a:xfrm>
            <a:custGeom>
              <a:avLst/>
              <a:gdLst>
                <a:gd name="T0" fmla="*/ 433 w 857"/>
                <a:gd name="T1" fmla="*/ 0 h 657"/>
                <a:gd name="T2" fmla="*/ 552 w 857"/>
                <a:gd name="T3" fmla="*/ 7 h 657"/>
                <a:gd name="T4" fmla="*/ 650 w 857"/>
                <a:gd name="T5" fmla="*/ 18 h 657"/>
                <a:gd name="T6" fmla="*/ 729 w 857"/>
                <a:gd name="T7" fmla="*/ 32 h 657"/>
                <a:gd name="T8" fmla="*/ 783 w 857"/>
                <a:gd name="T9" fmla="*/ 42 h 657"/>
                <a:gd name="T10" fmla="*/ 810 w 857"/>
                <a:gd name="T11" fmla="*/ 50 h 657"/>
                <a:gd name="T12" fmla="*/ 815 w 857"/>
                <a:gd name="T13" fmla="*/ 54 h 657"/>
                <a:gd name="T14" fmla="*/ 823 w 857"/>
                <a:gd name="T15" fmla="*/ 79 h 657"/>
                <a:gd name="T16" fmla="*/ 836 w 857"/>
                <a:gd name="T17" fmla="*/ 121 h 657"/>
                <a:gd name="T18" fmla="*/ 848 w 857"/>
                <a:gd name="T19" fmla="*/ 169 h 657"/>
                <a:gd name="T20" fmla="*/ 856 w 857"/>
                <a:gd name="T21" fmla="*/ 216 h 657"/>
                <a:gd name="T22" fmla="*/ 853 w 857"/>
                <a:gd name="T23" fmla="*/ 293 h 657"/>
                <a:gd name="T24" fmla="*/ 823 w 857"/>
                <a:gd name="T25" fmla="*/ 399 h 657"/>
                <a:gd name="T26" fmla="*/ 768 w 857"/>
                <a:gd name="T27" fmla="*/ 494 h 657"/>
                <a:gd name="T28" fmla="*/ 691 w 857"/>
                <a:gd name="T29" fmla="*/ 570 h 657"/>
                <a:gd name="T30" fmla="*/ 596 w 857"/>
                <a:gd name="T31" fmla="*/ 625 h 657"/>
                <a:gd name="T32" fmla="*/ 487 w 857"/>
                <a:gd name="T33" fmla="*/ 653 h 657"/>
                <a:gd name="T34" fmla="*/ 370 w 857"/>
                <a:gd name="T35" fmla="*/ 653 h 657"/>
                <a:gd name="T36" fmla="*/ 262 w 857"/>
                <a:gd name="T37" fmla="*/ 625 h 657"/>
                <a:gd name="T38" fmla="*/ 167 w 857"/>
                <a:gd name="T39" fmla="*/ 570 h 657"/>
                <a:gd name="T40" fmla="*/ 89 w 857"/>
                <a:gd name="T41" fmla="*/ 494 h 657"/>
                <a:gd name="T42" fmla="*/ 34 w 857"/>
                <a:gd name="T43" fmla="*/ 399 h 657"/>
                <a:gd name="T44" fmla="*/ 4 w 857"/>
                <a:gd name="T45" fmla="*/ 293 h 657"/>
                <a:gd name="T46" fmla="*/ 1 w 857"/>
                <a:gd name="T47" fmla="*/ 200 h 657"/>
                <a:gd name="T48" fmla="*/ 12 w 857"/>
                <a:gd name="T49" fmla="*/ 138 h 657"/>
                <a:gd name="T50" fmla="*/ 27 w 857"/>
                <a:gd name="T51" fmla="*/ 89 h 657"/>
                <a:gd name="T52" fmla="*/ 40 w 857"/>
                <a:gd name="T53" fmla="*/ 58 h 657"/>
                <a:gd name="T54" fmla="*/ 46 w 857"/>
                <a:gd name="T55" fmla="*/ 47 h 657"/>
                <a:gd name="T56" fmla="*/ 84 w 857"/>
                <a:gd name="T57" fmla="*/ 29 h 657"/>
                <a:gd name="T58" fmla="*/ 146 w 857"/>
                <a:gd name="T59" fmla="*/ 16 h 657"/>
                <a:gd name="T60" fmla="*/ 226 w 857"/>
                <a:gd name="T61" fmla="*/ 7 h 657"/>
                <a:gd name="T62" fmla="*/ 313 w 857"/>
                <a:gd name="T63" fmla="*/ 1 h 657"/>
                <a:gd name="T64" fmla="*/ 397 w 857"/>
                <a:gd name="T65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7" h="657">
                  <a:moveTo>
                    <a:pt x="397" y="0"/>
                  </a:moveTo>
                  <a:lnTo>
                    <a:pt x="433" y="0"/>
                  </a:lnTo>
                  <a:lnTo>
                    <a:pt x="495" y="3"/>
                  </a:lnTo>
                  <a:lnTo>
                    <a:pt x="552" y="7"/>
                  </a:lnTo>
                  <a:lnTo>
                    <a:pt x="605" y="12"/>
                  </a:lnTo>
                  <a:lnTo>
                    <a:pt x="650" y="18"/>
                  </a:lnTo>
                  <a:lnTo>
                    <a:pt x="692" y="25"/>
                  </a:lnTo>
                  <a:lnTo>
                    <a:pt x="729" y="32"/>
                  </a:lnTo>
                  <a:lnTo>
                    <a:pt x="759" y="37"/>
                  </a:lnTo>
                  <a:lnTo>
                    <a:pt x="783" y="42"/>
                  </a:lnTo>
                  <a:lnTo>
                    <a:pt x="800" y="47"/>
                  </a:lnTo>
                  <a:lnTo>
                    <a:pt x="810" y="50"/>
                  </a:lnTo>
                  <a:lnTo>
                    <a:pt x="814" y="51"/>
                  </a:lnTo>
                  <a:lnTo>
                    <a:pt x="815" y="54"/>
                  </a:lnTo>
                  <a:lnTo>
                    <a:pt x="818" y="64"/>
                  </a:lnTo>
                  <a:lnTo>
                    <a:pt x="823" y="79"/>
                  </a:lnTo>
                  <a:lnTo>
                    <a:pt x="830" y="98"/>
                  </a:lnTo>
                  <a:lnTo>
                    <a:pt x="836" y="121"/>
                  </a:lnTo>
                  <a:lnTo>
                    <a:pt x="842" y="144"/>
                  </a:lnTo>
                  <a:lnTo>
                    <a:pt x="848" y="169"/>
                  </a:lnTo>
                  <a:lnTo>
                    <a:pt x="853" y="194"/>
                  </a:lnTo>
                  <a:lnTo>
                    <a:pt x="856" y="216"/>
                  </a:lnTo>
                  <a:lnTo>
                    <a:pt x="857" y="236"/>
                  </a:lnTo>
                  <a:lnTo>
                    <a:pt x="853" y="293"/>
                  </a:lnTo>
                  <a:lnTo>
                    <a:pt x="843" y="348"/>
                  </a:lnTo>
                  <a:lnTo>
                    <a:pt x="823" y="399"/>
                  </a:lnTo>
                  <a:lnTo>
                    <a:pt x="798" y="449"/>
                  </a:lnTo>
                  <a:lnTo>
                    <a:pt x="768" y="494"/>
                  </a:lnTo>
                  <a:lnTo>
                    <a:pt x="732" y="534"/>
                  </a:lnTo>
                  <a:lnTo>
                    <a:pt x="691" y="570"/>
                  </a:lnTo>
                  <a:lnTo>
                    <a:pt x="645" y="600"/>
                  </a:lnTo>
                  <a:lnTo>
                    <a:pt x="596" y="625"/>
                  </a:lnTo>
                  <a:lnTo>
                    <a:pt x="543" y="642"/>
                  </a:lnTo>
                  <a:lnTo>
                    <a:pt x="487" y="653"/>
                  </a:lnTo>
                  <a:lnTo>
                    <a:pt x="429" y="657"/>
                  </a:lnTo>
                  <a:lnTo>
                    <a:pt x="370" y="653"/>
                  </a:lnTo>
                  <a:lnTo>
                    <a:pt x="315" y="642"/>
                  </a:lnTo>
                  <a:lnTo>
                    <a:pt x="262" y="625"/>
                  </a:lnTo>
                  <a:lnTo>
                    <a:pt x="213" y="600"/>
                  </a:lnTo>
                  <a:lnTo>
                    <a:pt x="167" y="570"/>
                  </a:lnTo>
                  <a:lnTo>
                    <a:pt x="126" y="534"/>
                  </a:lnTo>
                  <a:lnTo>
                    <a:pt x="89" y="494"/>
                  </a:lnTo>
                  <a:lnTo>
                    <a:pt x="59" y="449"/>
                  </a:lnTo>
                  <a:lnTo>
                    <a:pt x="34" y="399"/>
                  </a:lnTo>
                  <a:lnTo>
                    <a:pt x="16" y="348"/>
                  </a:lnTo>
                  <a:lnTo>
                    <a:pt x="4" y="293"/>
                  </a:lnTo>
                  <a:lnTo>
                    <a:pt x="0" y="236"/>
                  </a:lnTo>
                  <a:lnTo>
                    <a:pt x="1" y="200"/>
                  </a:lnTo>
                  <a:lnTo>
                    <a:pt x="6" y="168"/>
                  </a:lnTo>
                  <a:lnTo>
                    <a:pt x="12" y="138"/>
                  </a:lnTo>
                  <a:lnTo>
                    <a:pt x="20" y="111"/>
                  </a:lnTo>
                  <a:lnTo>
                    <a:pt x="27" y="89"/>
                  </a:lnTo>
                  <a:lnTo>
                    <a:pt x="34" y="71"/>
                  </a:lnTo>
                  <a:lnTo>
                    <a:pt x="40" y="58"/>
                  </a:lnTo>
                  <a:lnTo>
                    <a:pt x="44" y="50"/>
                  </a:lnTo>
                  <a:lnTo>
                    <a:pt x="46" y="47"/>
                  </a:lnTo>
                  <a:lnTo>
                    <a:pt x="61" y="38"/>
                  </a:lnTo>
                  <a:lnTo>
                    <a:pt x="84" y="29"/>
                  </a:lnTo>
                  <a:lnTo>
                    <a:pt x="112" y="22"/>
                  </a:lnTo>
                  <a:lnTo>
                    <a:pt x="146" y="16"/>
                  </a:lnTo>
                  <a:lnTo>
                    <a:pt x="186" y="11"/>
                  </a:lnTo>
                  <a:lnTo>
                    <a:pt x="226" y="7"/>
                  </a:lnTo>
                  <a:lnTo>
                    <a:pt x="270" y="3"/>
                  </a:lnTo>
                  <a:lnTo>
                    <a:pt x="313" y="1"/>
                  </a:lnTo>
                  <a:lnTo>
                    <a:pt x="356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007E66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Freeform 608"/>
            <p:cNvSpPr>
              <a:spLocks noEditPoints="1"/>
            </p:cNvSpPr>
            <p:nvPr/>
          </p:nvSpPr>
          <p:spPr bwMode="auto">
            <a:xfrm>
              <a:off x="3095625" y="3100388"/>
              <a:ext cx="1738313" cy="2284413"/>
            </a:xfrm>
            <a:custGeom>
              <a:avLst/>
              <a:gdLst>
                <a:gd name="T0" fmla="*/ 433 w 1095"/>
                <a:gd name="T1" fmla="*/ 197 h 1439"/>
                <a:gd name="T2" fmla="*/ 432 w 1095"/>
                <a:gd name="T3" fmla="*/ 306 h 1439"/>
                <a:gd name="T4" fmla="*/ 430 w 1095"/>
                <a:gd name="T5" fmla="*/ 402 h 1439"/>
                <a:gd name="T6" fmla="*/ 419 w 1095"/>
                <a:gd name="T7" fmla="*/ 420 h 1439"/>
                <a:gd name="T8" fmla="*/ 347 w 1095"/>
                <a:gd name="T9" fmla="*/ 448 h 1439"/>
                <a:gd name="T10" fmla="*/ 238 w 1095"/>
                <a:gd name="T11" fmla="*/ 512 h 1439"/>
                <a:gd name="T12" fmla="*/ 128 w 1095"/>
                <a:gd name="T13" fmla="*/ 621 h 1439"/>
                <a:gd name="T14" fmla="*/ 52 w 1095"/>
                <a:gd name="T15" fmla="*/ 782 h 1439"/>
                <a:gd name="T16" fmla="*/ 47 w 1095"/>
                <a:gd name="T17" fmla="*/ 1003 h 1439"/>
                <a:gd name="T18" fmla="*/ 124 w 1095"/>
                <a:gd name="T19" fmla="*/ 1205 h 1439"/>
                <a:gd name="T20" fmla="*/ 263 w 1095"/>
                <a:gd name="T21" fmla="*/ 1337 h 1439"/>
                <a:gd name="T22" fmla="*/ 440 w 1095"/>
                <a:gd name="T23" fmla="*/ 1404 h 1439"/>
                <a:gd name="T24" fmla="*/ 629 w 1095"/>
                <a:gd name="T25" fmla="*/ 1406 h 1439"/>
                <a:gd name="T26" fmla="*/ 810 w 1095"/>
                <a:gd name="T27" fmla="*/ 1346 h 1439"/>
                <a:gd name="T28" fmla="*/ 955 w 1095"/>
                <a:gd name="T29" fmla="*/ 1227 h 1439"/>
                <a:gd name="T30" fmla="*/ 1042 w 1095"/>
                <a:gd name="T31" fmla="*/ 1051 h 1439"/>
                <a:gd name="T32" fmla="*/ 1048 w 1095"/>
                <a:gd name="T33" fmla="*/ 830 h 1439"/>
                <a:gd name="T34" fmla="*/ 983 w 1095"/>
                <a:gd name="T35" fmla="*/ 655 h 1439"/>
                <a:gd name="T36" fmla="*/ 879 w 1095"/>
                <a:gd name="T37" fmla="*/ 534 h 1439"/>
                <a:gd name="T38" fmla="*/ 769 w 1095"/>
                <a:gd name="T39" fmla="*/ 461 h 1439"/>
                <a:gd name="T40" fmla="*/ 688 w 1095"/>
                <a:gd name="T41" fmla="*/ 424 h 1439"/>
                <a:gd name="T42" fmla="*/ 666 w 1095"/>
                <a:gd name="T43" fmla="*/ 413 h 1439"/>
                <a:gd name="T44" fmla="*/ 662 w 1095"/>
                <a:gd name="T45" fmla="*/ 333 h 1439"/>
                <a:gd name="T46" fmla="*/ 659 w 1095"/>
                <a:gd name="T47" fmla="*/ 215 h 1439"/>
                <a:gd name="T48" fmla="*/ 632 w 1095"/>
                <a:gd name="T49" fmla="*/ 159 h 1439"/>
                <a:gd name="T50" fmla="*/ 510 w 1095"/>
                <a:gd name="T51" fmla="*/ 161 h 1439"/>
                <a:gd name="T52" fmla="*/ 433 w 1095"/>
                <a:gd name="T53" fmla="*/ 155 h 1439"/>
                <a:gd name="T54" fmla="*/ 623 w 1095"/>
                <a:gd name="T55" fmla="*/ 3 h 1439"/>
                <a:gd name="T56" fmla="*/ 726 w 1095"/>
                <a:gd name="T57" fmla="*/ 30 h 1439"/>
                <a:gd name="T58" fmla="*/ 758 w 1095"/>
                <a:gd name="T59" fmla="*/ 73 h 1439"/>
                <a:gd name="T60" fmla="*/ 743 w 1095"/>
                <a:gd name="T61" fmla="*/ 115 h 1439"/>
                <a:gd name="T62" fmla="*/ 713 w 1095"/>
                <a:gd name="T63" fmla="*/ 140 h 1439"/>
                <a:gd name="T64" fmla="*/ 868 w 1095"/>
                <a:gd name="T65" fmla="*/ 473 h 1439"/>
                <a:gd name="T66" fmla="*/ 961 w 1095"/>
                <a:gd name="T67" fmla="*/ 554 h 1439"/>
                <a:gd name="T68" fmla="*/ 1033 w 1095"/>
                <a:gd name="T69" fmla="*/ 655 h 1439"/>
                <a:gd name="T70" fmla="*/ 1084 w 1095"/>
                <a:gd name="T71" fmla="*/ 797 h 1439"/>
                <a:gd name="T72" fmla="*/ 1095 w 1095"/>
                <a:gd name="T73" fmla="*/ 906 h 1439"/>
                <a:gd name="T74" fmla="*/ 1076 w 1095"/>
                <a:gd name="T75" fmla="*/ 1046 h 1439"/>
                <a:gd name="T76" fmla="*/ 1006 w 1095"/>
                <a:gd name="T77" fmla="*/ 1201 h 1439"/>
                <a:gd name="T78" fmla="*/ 831 w 1095"/>
                <a:gd name="T79" fmla="*/ 1364 h 1439"/>
                <a:gd name="T80" fmla="*/ 646 w 1095"/>
                <a:gd name="T81" fmla="*/ 1431 h 1439"/>
                <a:gd name="T82" fmla="*/ 413 w 1095"/>
                <a:gd name="T83" fmla="*/ 1423 h 1439"/>
                <a:gd name="T84" fmla="*/ 264 w 1095"/>
                <a:gd name="T85" fmla="*/ 1364 h 1439"/>
                <a:gd name="T86" fmla="*/ 89 w 1095"/>
                <a:gd name="T87" fmla="*/ 1201 h 1439"/>
                <a:gd name="T88" fmla="*/ 19 w 1095"/>
                <a:gd name="T89" fmla="*/ 1046 h 1439"/>
                <a:gd name="T90" fmla="*/ 0 w 1095"/>
                <a:gd name="T91" fmla="*/ 906 h 1439"/>
                <a:gd name="T92" fmla="*/ 11 w 1095"/>
                <a:gd name="T93" fmla="*/ 797 h 1439"/>
                <a:gd name="T94" fmla="*/ 63 w 1095"/>
                <a:gd name="T95" fmla="*/ 655 h 1439"/>
                <a:gd name="T96" fmla="*/ 135 w 1095"/>
                <a:gd name="T97" fmla="*/ 554 h 1439"/>
                <a:gd name="T98" fmla="*/ 227 w 1095"/>
                <a:gd name="T99" fmla="*/ 473 h 1439"/>
                <a:gd name="T100" fmla="*/ 381 w 1095"/>
                <a:gd name="T101" fmla="*/ 144 h 1439"/>
                <a:gd name="T102" fmla="*/ 361 w 1095"/>
                <a:gd name="T103" fmla="*/ 130 h 1439"/>
                <a:gd name="T104" fmla="*/ 333 w 1095"/>
                <a:gd name="T105" fmla="*/ 88 h 1439"/>
                <a:gd name="T106" fmla="*/ 352 w 1095"/>
                <a:gd name="T107" fmla="*/ 41 h 1439"/>
                <a:gd name="T108" fmla="*/ 447 w 1095"/>
                <a:gd name="T109" fmla="*/ 7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95" h="1439">
                  <a:moveTo>
                    <a:pt x="429" y="153"/>
                  </a:moveTo>
                  <a:lnTo>
                    <a:pt x="430" y="161"/>
                  </a:lnTo>
                  <a:lnTo>
                    <a:pt x="432" y="176"/>
                  </a:lnTo>
                  <a:lnTo>
                    <a:pt x="433" y="197"/>
                  </a:lnTo>
                  <a:lnTo>
                    <a:pt x="433" y="220"/>
                  </a:lnTo>
                  <a:lnTo>
                    <a:pt x="433" y="248"/>
                  </a:lnTo>
                  <a:lnTo>
                    <a:pt x="433" y="278"/>
                  </a:lnTo>
                  <a:lnTo>
                    <a:pt x="432" y="306"/>
                  </a:lnTo>
                  <a:lnTo>
                    <a:pt x="432" y="335"/>
                  </a:lnTo>
                  <a:lnTo>
                    <a:pt x="430" y="361"/>
                  </a:lnTo>
                  <a:lnTo>
                    <a:pt x="430" y="384"/>
                  </a:lnTo>
                  <a:lnTo>
                    <a:pt x="430" y="402"/>
                  </a:lnTo>
                  <a:lnTo>
                    <a:pt x="429" y="413"/>
                  </a:lnTo>
                  <a:lnTo>
                    <a:pt x="429" y="418"/>
                  </a:lnTo>
                  <a:lnTo>
                    <a:pt x="426" y="418"/>
                  </a:lnTo>
                  <a:lnTo>
                    <a:pt x="419" y="420"/>
                  </a:lnTo>
                  <a:lnTo>
                    <a:pt x="407" y="424"/>
                  </a:lnTo>
                  <a:lnTo>
                    <a:pt x="390" y="431"/>
                  </a:lnTo>
                  <a:lnTo>
                    <a:pt x="370" y="439"/>
                  </a:lnTo>
                  <a:lnTo>
                    <a:pt x="347" y="448"/>
                  </a:lnTo>
                  <a:lnTo>
                    <a:pt x="322" y="461"/>
                  </a:lnTo>
                  <a:lnTo>
                    <a:pt x="296" y="475"/>
                  </a:lnTo>
                  <a:lnTo>
                    <a:pt x="267" y="492"/>
                  </a:lnTo>
                  <a:lnTo>
                    <a:pt x="238" y="512"/>
                  </a:lnTo>
                  <a:lnTo>
                    <a:pt x="209" y="534"/>
                  </a:lnTo>
                  <a:lnTo>
                    <a:pt x="182" y="560"/>
                  </a:lnTo>
                  <a:lnTo>
                    <a:pt x="154" y="589"/>
                  </a:lnTo>
                  <a:lnTo>
                    <a:pt x="128" y="621"/>
                  </a:lnTo>
                  <a:lnTo>
                    <a:pt x="104" y="655"/>
                  </a:lnTo>
                  <a:lnTo>
                    <a:pt x="83" y="694"/>
                  </a:lnTo>
                  <a:lnTo>
                    <a:pt x="66" y="736"/>
                  </a:lnTo>
                  <a:lnTo>
                    <a:pt x="52" y="782"/>
                  </a:lnTo>
                  <a:lnTo>
                    <a:pt x="43" y="831"/>
                  </a:lnTo>
                  <a:lnTo>
                    <a:pt x="38" y="884"/>
                  </a:lnTo>
                  <a:lnTo>
                    <a:pt x="39" y="941"/>
                  </a:lnTo>
                  <a:lnTo>
                    <a:pt x="47" y="1003"/>
                  </a:lnTo>
                  <a:lnTo>
                    <a:pt x="59" y="1061"/>
                  </a:lnTo>
                  <a:lnTo>
                    <a:pt x="76" y="1113"/>
                  </a:lnTo>
                  <a:lnTo>
                    <a:pt x="98" y="1161"/>
                  </a:lnTo>
                  <a:lnTo>
                    <a:pt x="124" y="1205"/>
                  </a:lnTo>
                  <a:lnTo>
                    <a:pt x="154" y="1244"/>
                  </a:lnTo>
                  <a:lnTo>
                    <a:pt x="187" y="1279"/>
                  </a:lnTo>
                  <a:lnTo>
                    <a:pt x="224" y="1311"/>
                  </a:lnTo>
                  <a:lnTo>
                    <a:pt x="263" y="1337"/>
                  </a:lnTo>
                  <a:lnTo>
                    <a:pt x="305" y="1360"/>
                  </a:lnTo>
                  <a:lnTo>
                    <a:pt x="348" y="1379"/>
                  </a:lnTo>
                  <a:lnTo>
                    <a:pt x="394" y="1393"/>
                  </a:lnTo>
                  <a:lnTo>
                    <a:pt x="440" y="1404"/>
                  </a:lnTo>
                  <a:lnTo>
                    <a:pt x="487" y="1410"/>
                  </a:lnTo>
                  <a:lnTo>
                    <a:pt x="535" y="1413"/>
                  </a:lnTo>
                  <a:lnTo>
                    <a:pt x="582" y="1411"/>
                  </a:lnTo>
                  <a:lnTo>
                    <a:pt x="629" y="1406"/>
                  </a:lnTo>
                  <a:lnTo>
                    <a:pt x="676" y="1397"/>
                  </a:lnTo>
                  <a:lnTo>
                    <a:pt x="722" y="1384"/>
                  </a:lnTo>
                  <a:lnTo>
                    <a:pt x="767" y="1367"/>
                  </a:lnTo>
                  <a:lnTo>
                    <a:pt x="810" y="1346"/>
                  </a:lnTo>
                  <a:lnTo>
                    <a:pt x="851" y="1322"/>
                  </a:lnTo>
                  <a:lnTo>
                    <a:pt x="889" y="1294"/>
                  </a:lnTo>
                  <a:lnTo>
                    <a:pt x="923" y="1262"/>
                  </a:lnTo>
                  <a:lnTo>
                    <a:pt x="955" y="1227"/>
                  </a:lnTo>
                  <a:lnTo>
                    <a:pt x="983" y="1189"/>
                  </a:lnTo>
                  <a:lnTo>
                    <a:pt x="1008" y="1146"/>
                  </a:lnTo>
                  <a:lnTo>
                    <a:pt x="1027" y="1100"/>
                  </a:lnTo>
                  <a:lnTo>
                    <a:pt x="1042" y="1051"/>
                  </a:lnTo>
                  <a:lnTo>
                    <a:pt x="1052" y="998"/>
                  </a:lnTo>
                  <a:lnTo>
                    <a:pt x="1056" y="941"/>
                  </a:lnTo>
                  <a:lnTo>
                    <a:pt x="1055" y="884"/>
                  </a:lnTo>
                  <a:lnTo>
                    <a:pt x="1048" y="830"/>
                  </a:lnTo>
                  <a:lnTo>
                    <a:pt x="1038" y="782"/>
                  </a:lnTo>
                  <a:lnTo>
                    <a:pt x="1023" y="736"/>
                  </a:lnTo>
                  <a:lnTo>
                    <a:pt x="1005" y="694"/>
                  </a:lnTo>
                  <a:lnTo>
                    <a:pt x="983" y="655"/>
                  </a:lnTo>
                  <a:lnTo>
                    <a:pt x="959" y="619"/>
                  </a:lnTo>
                  <a:lnTo>
                    <a:pt x="934" y="588"/>
                  </a:lnTo>
                  <a:lnTo>
                    <a:pt x="907" y="559"/>
                  </a:lnTo>
                  <a:lnTo>
                    <a:pt x="879" y="534"/>
                  </a:lnTo>
                  <a:lnTo>
                    <a:pt x="851" y="512"/>
                  </a:lnTo>
                  <a:lnTo>
                    <a:pt x="823" y="492"/>
                  </a:lnTo>
                  <a:lnTo>
                    <a:pt x="796" y="475"/>
                  </a:lnTo>
                  <a:lnTo>
                    <a:pt x="769" y="461"/>
                  </a:lnTo>
                  <a:lnTo>
                    <a:pt x="745" y="448"/>
                  </a:lnTo>
                  <a:lnTo>
                    <a:pt x="722" y="439"/>
                  </a:lnTo>
                  <a:lnTo>
                    <a:pt x="704" y="431"/>
                  </a:lnTo>
                  <a:lnTo>
                    <a:pt x="688" y="424"/>
                  </a:lnTo>
                  <a:lnTo>
                    <a:pt x="676" y="420"/>
                  </a:lnTo>
                  <a:lnTo>
                    <a:pt x="669" y="418"/>
                  </a:lnTo>
                  <a:lnTo>
                    <a:pt x="666" y="418"/>
                  </a:lnTo>
                  <a:lnTo>
                    <a:pt x="666" y="413"/>
                  </a:lnTo>
                  <a:lnTo>
                    <a:pt x="665" y="401"/>
                  </a:lnTo>
                  <a:lnTo>
                    <a:pt x="665" y="382"/>
                  </a:lnTo>
                  <a:lnTo>
                    <a:pt x="663" y="359"/>
                  </a:lnTo>
                  <a:lnTo>
                    <a:pt x="662" y="333"/>
                  </a:lnTo>
                  <a:lnTo>
                    <a:pt x="662" y="303"/>
                  </a:lnTo>
                  <a:lnTo>
                    <a:pt x="661" y="272"/>
                  </a:lnTo>
                  <a:lnTo>
                    <a:pt x="661" y="242"/>
                  </a:lnTo>
                  <a:lnTo>
                    <a:pt x="659" y="215"/>
                  </a:lnTo>
                  <a:lnTo>
                    <a:pt x="659" y="190"/>
                  </a:lnTo>
                  <a:lnTo>
                    <a:pt x="659" y="169"/>
                  </a:lnTo>
                  <a:lnTo>
                    <a:pt x="661" y="155"/>
                  </a:lnTo>
                  <a:lnTo>
                    <a:pt x="632" y="159"/>
                  </a:lnTo>
                  <a:lnTo>
                    <a:pt x="601" y="162"/>
                  </a:lnTo>
                  <a:lnTo>
                    <a:pt x="569" y="162"/>
                  </a:lnTo>
                  <a:lnTo>
                    <a:pt x="539" y="162"/>
                  </a:lnTo>
                  <a:lnTo>
                    <a:pt x="510" y="161"/>
                  </a:lnTo>
                  <a:lnTo>
                    <a:pt x="484" y="160"/>
                  </a:lnTo>
                  <a:lnTo>
                    <a:pt x="462" y="157"/>
                  </a:lnTo>
                  <a:lnTo>
                    <a:pt x="445" y="156"/>
                  </a:lnTo>
                  <a:lnTo>
                    <a:pt x="433" y="155"/>
                  </a:lnTo>
                  <a:lnTo>
                    <a:pt x="429" y="153"/>
                  </a:lnTo>
                  <a:close/>
                  <a:moveTo>
                    <a:pt x="534" y="0"/>
                  </a:moveTo>
                  <a:lnTo>
                    <a:pt x="581" y="0"/>
                  </a:lnTo>
                  <a:lnTo>
                    <a:pt x="623" y="3"/>
                  </a:lnTo>
                  <a:lnTo>
                    <a:pt x="657" y="8"/>
                  </a:lnTo>
                  <a:lnTo>
                    <a:pt x="686" y="15"/>
                  </a:lnTo>
                  <a:lnTo>
                    <a:pt x="708" y="21"/>
                  </a:lnTo>
                  <a:lnTo>
                    <a:pt x="726" y="30"/>
                  </a:lnTo>
                  <a:lnTo>
                    <a:pt x="739" y="41"/>
                  </a:lnTo>
                  <a:lnTo>
                    <a:pt x="750" y="51"/>
                  </a:lnTo>
                  <a:lnTo>
                    <a:pt x="755" y="62"/>
                  </a:lnTo>
                  <a:lnTo>
                    <a:pt x="758" y="73"/>
                  </a:lnTo>
                  <a:lnTo>
                    <a:pt x="758" y="84"/>
                  </a:lnTo>
                  <a:lnTo>
                    <a:pt x="755" y="96"/>
                  </a:lnTo>
                  <a:lnTo>
                    <a:pt x="750" y="105"/>
                  </a:lnTo>
                  <a:lnTo>
                    <a:pt x="743" y="115"/>
                  </a:lnTo>
                  <a:lnTo>
                    <a:pt x="737" y="123"/>
                  </a:lnTo>
                  <a:lnTo>
                    <a:pt x="729" y="131"/>
                  </a:lnTo>
                  <a:lnTo>
                    <a:pt x="721" y="136"/>
                  </a:lnTo>
                  <a:lnTo>
                    <a:pt x="713" y="140"/>
                  </a:lnTo>
                  <a:lnTo>
                    <a:pt x="714" y="396"/>
                  </a:lnTo>
                  <a:lnTo>
                    <a:pt x="771" y="418"/>
                  </a:lnTo>
                  <a:lnTo>
                    <a:pt x="822" y="444"/>
                  </a:lnTo>
                  <a:lnTo>
                    <a:pt x="868" y="473"/>
                  </a:lnTo>
                  <a:lnTo>
                    <a:pt x="908" y="503"/>
                  </a:lnTo>
                  <a:lnTo>
                    <a:pt x="944" y="536"/>
                  </a:lnTo>
                  <a:lnTo>
                    <a:pt x="950" y="542"/>
                  </a:lnTo>
                  <a:lnTo>
                    <a:pt x="961" y="554"/>
                  </a:lnTo>
                  <a:lnTo>
                    <a:pt x="961" y="554"/>
                  </a:lnTo>
                  <a:lnTo>
                    <a:pt x="987" y="585"/>
                  </a:lnTo>
                  <a:lnTo>
                    <a:pt x="1012" y="619"/>
                  </a:lnTo>
                  <a:lnTo>
                    <a:pt x="1033" y="655"/>
                  </a:lnTo>
                  <a:lnTo>
                    <a:pt x="1039" y="669"/>
                  </a:lnTo>
                  <a:lnTo>
                    <a:pt x="1059" y="714"/>
                  </a:lnTo>
                  <a:lnTo>
                    <a:pt x="1074" y="757"/>
                  </a:lnTo>
                  <a:lnTo>
                    <a:pt x="1084" y="797"/>
                  </a:lnTo>
                  <a:lnTo>
                    <a:pt x="1091" y="835"/>
                  </a:lnTo>
                  <a:lnTo>
                    <a:pt x="1091" y="842"/>
                  </a:lnTo>
                  <a:lnTo>
                    <a:pt x="1095" y="873"/>
                  </a:lnTo>
                  <a:lnTo>
                    <a:pt x="1095" y="906"/>
                  </a:lnTo>
                  <a:lnTo>
                    <a:pt x="1094" y="947"/>
                  </a:lnTo>
                  <a:lnTo>
                    <a:pt x="1094" y="947"/>
                  </a:lnTo>
                  <a:lnTo>
                    <a:pt x="1086" y="998"/>
                  </a:lnTo>
                  <a:lnTo>
                    <a:pt x="1076" y="1046"/>
                  </a:lnTo>
                  <a:lnTo>
                    <a:pt x="1063" y="1089"/>
                  </a:lnTo>
                  <a:lnTo>
                    <a:pt x="1061" y="1093"/>
                  </a:lnTo>
                  <a:lnTo>
                    <a:pt x="1036" y="1148"/>
                  </a:lnTo>
                  <a:lnTo>
                    <a:pt x="1006" y="1201"/>
                  </a:lnTo>
                  <a:lnTo>
                    <a:pt x="970" y="1248"/>
                  </a:lnTo>
                  <a:lnTo>
                    <a:pt x="928" y="1292"/>
                  </a:lnTo>
                  <a:lnTo>
                    <a:pt x="882" y="1332"/>
                  </a:lnTo>
                  <a:lnTo>
                    <a:pt x="831" y="1364"/>
                  </a:lnTo>
                  <a:lnTo>
                    <a:pt x="777" y="1393"/>
                  </a:lnTo>
                  <a:lnTo>
                    <a:pt x="775" y="1393"/>
                  </a:lnTo>
                  <a:lnTo>
                    <a:pt x="711" y="1417"/>
                  </a:lnTo>
                  <a:lnTo>
                    <a:pt x="646" y="1431"/>
                  </a:lnTo>
                  <a:lnTo>
                    <a:pt x="584" y="1438"/>
                  </a:lnTo>
                  <a:lnTo>
                    <a:pt x="523" y="1439"/>
                  </a:lnTo>
                  <a:lnTo>
                    <a:pt x="466" y="1434"/>
                  </a:lnTo>
                  <a:lnTo>
                    <a:pt x="413" y="1423"/>
                  </a:lnTo>
                  <a:lnTo>
                    <a:pt x="364" y="1410"/>
                  </a:lnTo>
                  <a:lnTo>
                    <a:pt x="320" y="1393"/>
                  </a:lnTo>
                  <a:lnTo>
                    <a:pt x="318" y="1393"/>
                  </a:lnTo>
                  <a:lnTo>
                    <a:pt x="264" y="1364"/>
                  </a:lnTo>
                  <a:lnTo>
                    <a:pt x="213" y="1332"/>
                  </a:lnTo>
                  <a:lnTo>
                    <a:pt x="167" y="1292"/>
                  </a:lnTo>
                  <a:lnTo>
                    <a:pt x="125" y="1248"/>
                  </a:lnTo>
                  <a:lnTo>
                    <a:pt x="89" y="1201"/>
                  </a:lnTo>
                  <a:lnTo>
                    <a:pt x="59" y="1148"/>
                  </a:lnTo>
                  <a:lnTo>
                    <a:pt x="34" y="1093"/>
                  </a:lnTo>
                  <a:lnTo>
                    <a:pt x="32" y="1089"/>
                  </a:lnTo>
                  <a:lnTo>
                    <a:pt x="19" y="1046"/>
                  </a:lnTo>
                  <a:lnTo>
                    <a:pt x="9" y="998"/>
                  </a:lnTo>
                  <a:lnTo>
                    <a:pt x="1" y="947"/>
                  </a:lnTo>
                  <a:lnTo>
                    <a:pt x="1" y="947"/>
                  </a:lnTo>
                  <a:lnTo>
                    <a:pt x="0" y="906"/>
                  </a:lnTo>
                  <a:lnTo>
                    <a:pt x="1" y="873"/>
                  </a:lnTo>
                  <a:lnTo>
                    <a:pt x="4" y="842"/>
                  </a:lnTo>
                  <a:lnTo>
                    <a:pt x="5" y="835"/>
                  </a:lnTo>
                  <a:lnTo>
                    <a:pt x="11" y="797"/>
                  </a:lnTo>
                  <a:lnTo>
                    <a:pt x="22" y="757"/>
                  </a:lnTo>
                  <a:lnTo>
                    <a:pt x="36" y="714"/>
                  </a:lnTo>
                  <a:lnTo>
                    <a:pt x="56" y="669"/>
                  </a:lnTo>
                  <a:lnTo>
                    <a:pt x="63" y="655"/>
                  </a:lnTo>
                  <a:lnTo>
                    <a:pt x="85" y="619"/>
                  </a:lnTo>
                  <a:lnTo>
                    <a:pt x="108" y="585"/>
                  </a:lnTo>
                  <a:lnTo>
                    <a:pt x="135" y="554"/>
                  </a:lnTo>
                  <a:lnTo>
                    <a:pt x="135" y="554"/>
                  </a:lnTo>
                  <a:lnTo>
                    <a:pt x="145" y="542"/>
                  </a:lnTo>
                  <a:lnTo>
                    <a:pt x="152" y="536"/>
                  </a:lnTo>
                  <a:lnTo>
                    <a:pt x="187" y="503"/>
                  </a:lnTo>
                  <a:lnTo>
                    <a:pt x="227" y="473"/>
                  </a:lnTo>
                  <a:lnTo>
                    <a:pt x="273" y="444"/>
                  </a:lnTo>
                  <a:lnTo>
                    <a:pt x="324" y="418"/>
                  </a:lnTo>
                  <a:lnTo>
                    <a:pt x="381" y="396"/>
                  </a:lnTo>
                  <a:lnTo>
                    <a:pt x="381" y="144"/>
                  </a:lnTo>
                  <a:lnTo>
                    <a:pt x="382" y="144"/>
                  </a:lnTo>
                  <a:lnTo>
                    <a:pt x="382" y="143"/>
                  </a:lnTo>
                  <a:lnTo>
                    <a:pt x="371" y="138"/>
                  </a:lnTo>
                  <a:lnTo>
                    <a:pt x="361" y="130"/>
                  </a:lnTo>
                  <a:lnTo>
                    <a:pt x="352" y="121"/>
                  </a:lnTo>
                  <a:lnTo>
                    <a:pt x="344" y="111"/>
                  </a:lnTo>
                  <a:lnTo>
                    <a:pt x="337" y="100"/>
                  </a:lnTo>
                  <a:lnTo>
                    <a:pt x="333" y="88"/>
                  </a:lnTo>
                  <a:lnTo>
                    <a:pt x="332" y="76"/>
                  </a:lnTo>
                  <a:lnTo>
                    <a:pt x="335" y="64"/>
                  </a:lnTo>
                  <a:lnTo>
                    <a:pt x="341" y="53"/>
                  </a:lnTo>
                  <a:lnTo>
                    <a:pt x="352" y="41"/>
                  </a:lnTo>
                  <a:lnTo>
                    <a:pt x="368" y="30"/>
                  </a:lnTo>
                  <a:lnTo>
                    <a:pt x="388" y="21"/>
                  </a:lnTo>
                  <a:lnTo>
                    <a:pt x="415" y="13"/>
                  </a:lnTo>
                  <a:lnTo>
                    <a:pt x="447" y="7"/>
                  </a:lnTo>
                  <a:lnTo>
                    <a:pt x="488" y="3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rgbClr val="007E66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7" name="Freeform 610"/>
            <p:cNvSpPr>
              <a:spLocks noEditPoints="1"/>
            </p:cNvSpPr>
            <p:nvPr/>
          </p:nvSpPr>
          <p:spPr bwMode="auto">
            <a:xfrm>
              <a:off x="3284538" y="4241800"/>
              <a:ext cx="1360488" cy="1044575"/>
            </a:xfrm>
            <a:custGeom>
              <a:avLst/>
              <a:gdLst>
                <a:gd name="T0" fmla="*/ 18 w 857"/>
                <a:gd name="T1" fmla="*/ 182 h 658"/>
                <a:gd name="T2" fmla="*/ 29 w 857"/>
                <a:gd name="T3" fmla="*/ 345 h 658"/>
                <a:gd name="T4" fmla="*/ 95 w 857"/>
                <a:gd name="T5" fmla="*/ 482 h 658"/>
                <a:gd name="T6" fmla="*/ 208 w 857"/>
                <a:gd name="T7" fmla="*/ 582 h 658"/>
                <a:gd name="T8" fmla="*/ 357 w 857"/>
                <a:gd name="T9" fmla="*/ 633 h 658"/>
                <a:gd name="T10" fmla="*/ 445 w 857"/>
                <a:gd name="T11" fmla="*/ 632 h 658"/>
                <a:gd name="T12" fmla="*/ 501 w 857"/>
                <a:gd name="T13" fmla="*/ 601 h 658"/>
                <a:gd name="T14" fmla="*/ 563 w 857"/>
                <a:gd name="T15" fmla="*/ 548 h 658"/>
                <a:gd name="T16" fmla="*/ 620 w 857"/>
                <a:gd name="T17" fmla="*/ 482 h 658"/>
                <a:gd name="T18" fmla="*/ 666 w 857"/>
                <a:gd name="T19" fmla="*/ 408 h 658"/>
                <a:gd name="T20" fmla="*/ 692 w 857"/>
                <a:gd name="T21" fmla="*/ 331 h 658"/>
                <a:gd name="T22" fmla="*/ 690 w 857"/>
                <a:gd name="T23" fmla="*/ 260 h 658"/>
                <a:gd name="T24" fmla="*/ 650 w 857"/>
                <a:gd name="T25" fmla="*/ 201 h 658"/>
                <a:gd name="T26" fmla="*/ 568 w 857"/>
                <a:gd name="T27" fmla="*/ 160 h 658"/>
                <a:gd name="T28" fmla="*/ 434 w 857"/>
                <a:gd name="T29" fmla="*/ 143 h 658"/>
                <a:gd name="T30" fmla="*/ 258 w 857"/>
                <a:gd name="T31" fmla="*/ 132 h 658"/>
                <a:gd name="T32" fmla="*/ 144 w 857"/>
                <a:gd name="T33" fmla="*/ 114 h 658"/>
                <a:gd name="T34" fmla="*/ 80 w 857"/>
                <a:gd name="T35" fmla="*/ 91 h 658"/>
                <a:gd name="T36" fmla="*/ 50 w 857"/>
                <a:gd name="T37" fmla="*/ 74 h 658"/>
                <a:gd name="T38" fmla="*/ 300 w 857"/>
                <a:gd name="T39" fmla="*/ 17 h 658"/>
                <a:gd name="T40" fmla="*/ 167 w 857"/>
                <a:gd name="T41" fmla="*/ 27 h 658"/>
                <a:gd name="T42" fmla="*/ 78 w 857"/>
                <a:gd name="T43" fmla="*/ 43 h 658"/>
                <a:gd name="T44" fmla="*/ 56 w 857"/>
                <a:gd name="T45" fmla="*/ 60 h 658"/>
                <a:gd name="T46" fmla="*/ 88 w 857"/>
                <a:gd name="T47" fmla="*/ 77 h 658"/>
                <a:gd name="T48" fmla="*/ 169 w 857"/>
                <a:gd name="T49" fmla="*/ 98 h 658"/>
                <a:gd name="T50" fmla="*/ 309 w 857"/>
                <a:gd name="T51" fmla="*/ 115 h 658"/>
                <a:gd name="T52" fmla="*/ 493 w 857"/>
                <a:gd name="T53" fmla="*/ 122 h 658"/>
                <a:gd name="T54" fmla="*/ 618 w 857"/>
                <a:gd name="T55" fmla="*/ 106 h 658"/>
                <a:gd name="T56" fmla="*/ 682 w 857"/>
                <a:gd name="T57" fmla="*/ 77 h 658"/>
                <a:gd name="T58" fmla="*/ 687 w 857"/>
                <a:gd name="T59" fmla="*/ 47 h 658"/>
                <a:gd name="T60" fmla="*/ 636 w 857"/>
                <a:gd name="T61" fmla="*/ 25 h 658"/>
                <a:gd name="T62" fmla="*/ 505 w 857"/>
                <a:gd name="T63" fmla="*/ 16 h 658"/>
                <a:gd name="T64" fmla="*/ 425 w 857"/>
                <a:gd name="T65" fmla="*/ 0 h 658"/>
                <a:gd name="T66" fmla="*/ 565 w 857"/>
                <a:gd name="T67" fmla="*/ 4 h 658"/>
                <a:gd name="T68" fmla="*/ 707 w 857"/>
                <a:gd name="T69" fmla="*/ 18 h 658"/>
                <a:gd name="T70" fmla="*/ 797 w 857"/>
                <a:gd name="T71" fmla="*/ 43 h 658"/>
                <a:gd name="T72" fmla="*/ 814 w 857"/>
                <a:gd name="T73" fmla="*/ 55 h 658"/>
                <a:gd name="T74" fmla="*/ 818 w 857"/>
                <a:gd name="T75" fmla="*/ 61 h 658"/>
                <a:gd name="T76" fmla="*/ 845 w 857"/>
                <a:gd name="T77" fmla="*/ 129 h 658"/>
                <a:gd name="T78" fmla="*/ 857 w 857"/>
                <a:gd name="T79" fmla="*/ 238 h 658"/>
                <a:gd name="T80" fmla="*/ 823 w 857"/>
                <a:gd name="T81" fmla="*/ 402 h 658"/>
                <a:gd name="T82" fmla="*/ 732 w 857"/>
                <a:gd name="T83" fmla="*/ 535 h 658"/>
                <a:gd name="T84" fmla="*/ 595 w 857"/>
                <a:gd name="T85" fmla="*/ 626 h 658"/>
                <a:gd name="T86" fmla="*/ 429 w 857"/>
                <a:gd name="T87" fmla="*/ 658 h 658"/>
                <a:gd name="T88" fmla="*/ 262 w 857"/>
                <a:gd name="T89" fmla="*/ 626 h 658"/>
                <a:gd name="T90" fmla="*/ 125 w 857"/>
                <a:gd name="T91" fmla="*/ 535 h 658"/>
                <a:gd name="T92" fmla="*/ 34 w 857"/>
                <a:gd name="T93" fmla="*/ 402 h 658"/>
                <a:gd name="T94" fmla="*/ 0 w 857"/>
                <a:gd name="T95" fmla="*/ 238 h 658"/>
                <a:gd name="T96" fmla="*/ 19 w 857"/>
                <a:gd name="T97" fmla="*/ 102 h 658"/>
                <a:gd name="T98" fmla="*/ 42 w 857"/>
                <a:gd name="T99" fmla="*/ 51 h 658"/>
                <a:gd name="T100" fmla="*/ 91 w 857"/>
                <a:gd name="T101" fmla="*/ 26 h 658"/>
                <a:gd name="T102" fmla="*/ 194 w 857"/>
                <a:gd name="T103" fmla="*/ 10 h 658"/>
                <a:gd name="T104" fmla="*/ 328 w 857"/>
                <a:gd name="T105" fmla="*/ 1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658">
                  <a:moveTo>
                    <a:pt x="50" y="74"/>
                  </a:moveTo>
                  <a:lnTo>
                    <a:pt x="30" y="127"/>
                  </a:lnTo>
                  <a:lnTo>
                    <a:pt x="18" y="182"/>
                  </a:lnTo>
                  <a:lnTo>
                    <a:pt x="14" y="238"/>
                  </a:lnTo>
                  <a:lnTo>
                    <a:pt x="18" y="293"/>
                  </a:lnTo>
                  <a:lnTo>
                    <a:pt x="29" y="345"/>
                  </a:lnTo>
                  <a:lnTo>
                    <a:pt x="44" y="394"/>
                  </a:lnTo>
                  <a:lnTo>
                    <a:pt x="67" y="440"/>
                  </a:lnTo>
                  <a:lnTo>
                    <a:pt x="95" y="482"/>
                  </a:lnTo>
                  <a:lnTo>
                    <a:pt x="128" y="520"/>
                  </a:lnTo>
                  <a:lnTo>
                    <a:pt x="166" y="554"/>
                  </a:lnTo>
                  <a:lnTo>
                    <a:pt x="208" y="582"/>
                  </a:lnTo>
                  <a:lnTo>
                    <a:pt x="255" y="605"/>
                  </a:lnTo>
                  <a:lnTo>
                    <a:pt x="305" y="623"/>
                  </a:lnTo>
                  <a:lnTo>
                    <a:pt x="357" y="633"/>
                  </a:lnTo>
                  <a:lnTo>
                    <a:pt x="413" y="639"/>
                  </a:lnTo>
                  <a:lnTo>
                    <a:pt x="428" y="637"/>
                  </a:lnTo>
                  <a:lnTo>
                    <a:pt x="445" y="632"/>
                  </a:lnTo>
                  <a:lnTo>
                    <a:pt x="463" y="624"/>
                  </a:lnTo>
                  <a:lnTo>
                    <a:pt x="482" y="614"/>
                  </a:lnTo>
                  <a:lnTo>
                    <a:pt x="501" y="601"/>
                  </a:lnTo>
                  <a:lnTo>
                    <a:pt x="522" y="586"/>
                  </a:lnTo>
                  <a:lnTo>
                    <a:pt x="543" y="568"/>
                  </a:lnTo>
                  <a:lnTo>
                    <a:pt x="563" y="548"/>
                  </a:lnTo>
                  <a:lnTo>
                    <a:pt x="582" y="527"/>
                  </a:lnTo>
                  <a:lnTo>
                    <a:pt x="602" y="505"/>
                  </a:lnTo>
                  <a:lnTo>
                    <a:pt x="620" y="482"/>
                  </a:lnTo>
                  <a:lnTo>
                    <a:pt x="637" y="458"/>
                  </a:lnTo>
                  <a:lnTo>
                    <a:pt x="653" y="433"/>
                  </a:lnTo>
                  <a:lnTo>
                    <a:pt x="666" y="408"/>
                  </a:lnTo>
                  <a:lnTo>
                    <a:pt x="677" y="382"/>
                  </a:lnTo>
                  <a:lnTo>
                    <a:pt x="686" y="357"/>
                  </a:lnTo>
                  <a:lnTo>
                    <a:pt x="692" y="331"/>
                  </a:lnTo>
                  <a:lnTo>
                    <a:pt x="695" y="307"/>
                  </a:lnTo>
                  <a:lnTo>
                    <a:pt x="694" y="284"/>
                  </a:lnTo>
                  <a:lnTo>
                    <a:pt x="690" y="260"/>
                  </a:lnTo>
                  <a:lnTo>
                    <a:pt x="681" y="239"/>
                  </a:lnTo>
                  <a:lnTo>
                    <a:pt x="669" y="220"/>
                  </a:lnTo>
                  <a:lnTo>
                    <a:pt x="650" y="201"/>
                  </a:lnTo>
                  <a:lnTo>
                    <a:pt x="629" y="186"/>
                  </a:lnTo>
                  <a:lnTo>
                    <a:pt x="602" y="171"/>
                  </a:lnTo>
                  <a:lnTo>
                    <a:pt x="568" y="160"/>
                  </a:lnTo>
                  <a:lnTo>
                    <a:pt x="530" y="152"/>
                  </a:lnTo>
                  <a:lnTo>
                    <a:pt x="485" y="145"/>
                  </a:lnTo>
                  <a:lnTo>
                    <a:pt x="434" y="143"/>
                  </a:lnTo>
                  <a:lnTo>
                    <a:pt x="368" y="141"/>
                  </a:lnTo>
                  <a:lnTo>
                    <a:pt x="309" y="137"/>
                  </a:lnTo>
                  <a:lnTo>
                    <a:pt x="258" y="132"/>
                  </a:lnTo>
                  <a:lnTo>
                    <a:pt x="213" y="127"/>
                  </a:lnTo>
                  <a:lnTo>
                    <a:pt x="177" y="120"/>
                  </a:lnTo>
                  <a:lnTo>
                    <a:pt x="144" y="114"/>
                  </a:lnTo>
                  <a:lnTo>
                    <a:pt x="118" y="106"/>
                  </a:lnTo>
                  <a:lnTo>
                    <a:pt x="97" y="99"/>
                  </a:lnTo>
                  <a:lnTo>
                    <a:pt x="80" y="91"/>
                  </a:lnTo>
                  <a:lnTo>
                    <a:pt x="67" y="85"/>
                  </a:lnTo>
                  <a:lnTo>
                    <a:pt x="56" y="80"/>
                  </a:lnTo>
                  <a:lnTo>
                    <a:pt x="50" y="74"/>
                  </a:lnTo>
                  <a:close/>
                  <a:moveTo>
                    <a:pt x="400" y="14"/>
                  </a:moveTo>
                  <a:lnTo>
                    <a:pt x="349" y="16"/>
                  </a:lnTo>
                  <a:lnTo>
                    <a:pt x="300" y="17"/>
                  </a:lnTo>
                  <a:lnTo>
                    <a:pt x="251" y="19"/>
                  </a:lnTo>
                  <a:lnTo>
                    <a:pt x="207" y="23"/>
                  </a:lnTo>
                  <a:lnTo>
                    <a:pt x="167" y="27"/>
                  </a:lnTo>
                  <a:lnTo>
                    <a:pt x="132" y="33"/>
                  </a:lnTo>
                  <a:lnTo>
                    <a:pt x="102" y="38"/>
                  </a:lnTo>
                  <a:lnTo>
                    <a:pt x="78" y="43"/>
                  </a:lnTo>
                  <a:lnTo>
                    <a:pt x="63" y="51"/>
                  </a:lnTo>
                  <a:lnTo>
                    <a:pt x="55" y="57"/>
                  </a:lnTo>
                  <a:lnTo>
                    <a:pt x="56" y="60"/>
                  </a:lnTo>
                  <a:lnTo>
                    <a:pt x="61" y="65"/>
                  </a:lnTo>
                  <a:lnTo>
                    <a:pt x="72" y="71"/>
                  </a:lnTo>
                  <a:lnTo>
                    <a:pt x="88" y="77"/>
                  </a:lnTo>
                  <a:lnTo>
                    <a:pt x="108" y="84"/>
                  </a:lnTo>
                  <a:lnTo>
                    <a:pt x="136" y="90"/>
                  </a:lnTo>
                  <a:lnTo>
                    <a:pt x="169" y="98"/>
                  </a:lnTo>
                  <a:lnTo>
                    <a:pt x="209" y="105"/>
                  </a:lnTo>
                  <a:lnTo>
                    <a:pt x="255" y="110"/>
                  </a:lnTo>
                  <a:lnTo>
                    <a:pt x="309" y="115"/>
                  </a:lnTo>
                  <a:lnTo>
                    <a:pt x="370" y="119"/>
                  </a:lnTo>
                  <a:lnTo>
                    <a:pt x="438" y="122"/>
                  </a:lnTo>
                  <a:lnTo>
                    <a:pt x="493" y="122"/>
                  </a:lnTo>
                  <a:lnTo>
                    <a:pt x="542" y="118"/>
                  </a:lnTo>
                  <a:lnTo>
                    <a:pt x="582" y="112"/>
                  </a:lnTo>
                  <a:lnTo>
                    <a:pt x="618" y="106"/>
                  </a:lnTo>
                  <a:lnTo>
                    <a:pt x="645" y="97"/>
                  </a:lnTo>
                  <a:lnTo>
                    <a:pt x="666" y="88"/>
                  </a:lnTo>
                  <a:lnTo>
                    <a:pt x="682" y="77"/>
                  </a:lnTo>
                  <a:lnTo>
                    <a:pt x="690" y="67"/>
                  </a:lnTo>
                  <a:lnTo>
                    <a:pt x="691" y="56"/>
                  </a:lnTo>
                  <a:lnTo>
                    <a:pt x="687" y="47"/>
                  </a:lnTo>
                  <a:lnTo>
                    <a:pt x="677" y="38"/>
                  </a:lnTo>
                  <a:lnTo>
                    <a:pt x="660" y="30"/>
                  </a:lnTo>
                  <a:lnTo>
                    <a:pt x="636" y="25"/>
                  </a:lnTo>
                  <a:lnTo>
                    <a:pt x="607" y="21"/>
                  </a:lnTo>
                  <a:lnTo>
                    <a:pt x="557" y="18"/>
                  </a:lnTo>
                  <a:lnTo>
                    <a:pt x="505" y="16"/>
                  </a:lnTo>
                  <a:lnTo>
                    <a:pt x="453" y="14"/>
                  </a:lnTo>
                  <a:lnTo>
                    <a:pt x="400" y="14"/>
                  </a:lnTo>
                  <a:close/>
                  <a:moveTo>
                    <a:pt x="425" y="0"/>
                  </a:moveTo>
                  <a:lnTo>
                    <a:pt x="474" y="1"/>
                  </a:lnTo>
                  <a:lnTo>
                    <a:pt x="521" y="2"/>
                  </a:lnTo>
                  <a:lnTo>
                    <a:pt x="565" y="4"/>
                  </a:lnTo>
                  <a:lnTo>
                    <a:pt x="609" y="6"/>
                  </a:lnTo>
                  <a:lnTo>
                    <a:pt x="661" y="12"/>
                  </a:lnTo>
                  <a:lnTo>
                    <a:pt x="707" y="18"/>
                  </a:lnTo>
                  <a:lnTo>
                    <a:pt x="745" y="25"/>
                  </a:lnTo>
                  <a:lnTo>
                    <a:pt x="775" y="34"/>
                  </a:lnTo>
                  <a:lnTo>
                    <a:pt x="797" y="43"/>
                  </a:lnTo>
                  <a:lnTo>
                    <a:pt x="813" y="54"/>
                  </a:lnTo>
                  <a:lnTo>
                    <a:pt x="813" y="54"/>
                  </a:lnTo>
                  <a:lnTo>
                    <a:pt x="814" y="55"/>
                  </a:lnTo>
                  <a:lnTo>
                    <a:pt x="815" y="57"/>
                  </a:lnTo>
                  <a:lnTo>
                    <a:pt x="817" y="59"/>
                  </a:lnTo>
                  <a:lnTo>
                    <a:pt x="818" y="61"/>
                  </a:lnTo>
                  <a:lnTo>
                    <a:pt x="819" y="63"/>
                  </a:lnTo>
                  <a:lnTo>
                    <a:pt x="834" y="95"/>
                  </a:lnTo>
                  <a:lnTo>
                    <a:pt x="845" y="129"/>
                  </a:lnTo>
                  <a:lnTo>
                    <a:pt x="852" y="165"/>
                  </a:lnTo>
                  <a:lnTo>
                    <a:pt x="856" y="201"/>
                  </a:lnTo>
                  <a:lnTo>
                    <a:pt x="857" y="238"/>
                  </a:lnTo>
                  <a:lnTo>
                    <a:pt x="853" y="294"/>
                  </a:lnTo>
                  <a:lnTo>
                    <a:pt x="842" y="349"/>
                  </a:lnTo>
                  <a:lnTo>
                    <a:pt x="823" y="402"/>
                  </a:lnTo>
                  <a:lnTo>
                    <a:pt x="798" y="450"/>
                  </a:lnTo>
                  <a:lnTo>
                    <a:pt x="768" y="495"/>
                  </a:lnTo>
                  <a:lnTo>
                    <a:pt x="732" y="535"/>
                  </a:lnTo>
                  <a:lnTo>
                    <a:pt x="691" y="571"/>
                  </a:lnTo>
                  <a:lnTo>
                    <a:pt x="645" y="601"/>
                  </a:lnTo>
                  <a:lnTo>
                    <a:pt x="595" y="626"/>
                  </a:lnTo>
                  <a:lnTo>
                    <a:pt x="543" y="644"/>
                  </a:lnTo>
                  <a:lnTo>
                    <a:pt x="487" y="654"/>
                  </a:lnTo>
                  <a:lnTo>
                    <a:pt x="429" y="658"/>
                  </a:lnTo>
                  <a:lnTo>
                    <a:pt x="370" y="654"/>
                  </a:lnTo>
                  <a:lnTo>
                    <a:pt x="315" y="644"/>
                  </a:lnTo>
                  <a:lnTo>
                    <a:pt x="262" y="626"/>
                  </a:lnTo>
                  <a:lnTo>
                    <a:pt x="212" y="601"/>
                  </a:lnTo>
                  <a:lnTo>
                    <a:pt x="167" y="571"/>
                  </a:lnTo>
                  <a:lnTo>
                    <a:pt x="125" y="535"/>
                  </a:lnTo>
                  <a:lnTo>
                    <a:pt x="89" y="495"/>
                  </a:lnTo>
                  <a:lnTo>
                    <a:pt x="59" y="450"/>
                  </a:lnTo>
                  <a:lnTo>
                    <a:pt x="34" y="402"/>
                  </a:lnTo>
                  <a:lnTo>
                    <a:pt x="16" y="349"/>
                  </a:lnTo>
                  <a:lnTo>
                    <a:pt x="4" y="294"/>
                  </a:lnTo>
                  <a:lnTo>
                    <a:pt x="0" y="238"/>
                  </a:lnTo>
                  <a:lnTo>
                    <a:pt x="2" y="191"/>
                  </a:lnTo>
                  <a:lnTo>
                    <a:pt x="8" y="146"/>
                  </a:lnTo>
                  <a:lnTo>
                    <a:pt x="19" y="102"/>
                  </a:lnTo>
                  <a:lnTo>
                    <a:pt x="36" y="60"/>
                  </a:lnTo>
                  <a:lnTo>
                    <a:pt x="39" y="55"/>
                  </a:lnTo>
                  <a:lnTo>
                    <a:pt x="42" y="51"/>
                  </a:lnTo>
                  <a:lnTo>
                    <a:pt x="51" y="42"/>
                  </a:lnTo>
                  <a:lnTo>
                    <a:pt x="68" y="34"/>
                  </a:lnTo>
                  <a:lnTo>
                    <a:pt x="91" y="26"/>
                  </a:lnTo>
                  <a:lnTo>
                    <a:pt x="122" y="19"/>
                  </a:lnTo>
                  <a:lnTo>
                    <a:pt x="156" y="14"/>
                  </a:lnTo>
                  <a:lnTo>
                    <a:pt x="194" y="10"/>
                  </a:lnTo>
                  <a:lnTo>
                    <a:pt x="237" y="6"/>
                  </a:lnTo>
                  <a:lnTo>
                    <a:pt x="281" y="4"/>
                  </a:lnTo>
                  <a:lnTo>
                    <a:pt x="328" y="1"/>
                  </a:lnTo>
                  <a:lnTo>
                    <a:pt x="377" y="0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Freeform 617"/>
            <p:cNvSpPr/>
            <p:nvPr/>
          </p:nvSpPr>
          <p:spPr bwMode="auto">
            <a:xfrm>
              <a:off x="3965575" y="3121025"/>
              <a:ext cx="276225" cy="60325"/>
            </a:xfrm>
            <a:custGeom>
              <a:avLst/>
              <a:gdLst>
                <a:gd name="T0" fmla="*/ 5 w 174"/>
                <a:gd name="T1" fmla="*/ 0 h 38"/>
                <a:gd name="T2" fmla="*/ 42 w 174"/>
                <a:gd name="T3" fmla="*/ 0 h 38"/>
                <a:gd name="T4" fmla="*/ 76 w 174"/>
                <a:gd name="T5" fmla="*/ 4 h 38"/>
                <a:gd name="T6" fmla="*/ 106 w 174"/>
                <a:gd name="T7" fmla="*/ 8 h 38"/>
                <a:gd name="T8" fmla="*/ 131 w 174"/>
                <a:gd name="T9" fmla="*/ 15 h 38"/>
                <a:gd name="T10" fmla="*/ 152 w 174"/>
                <a:gd name="T11" fmla="*/ 21 h 38"/>
                <a:gd name="T12" fmla="*/ 166 w 174"/>
                <a:gd name="T13" fmla="*/ 29 h 38"/>
                <a:gd name="T14" fmla="*/ 174 w 174"/>
                <a:gd name="T15" fmla="*/ 38 h 38"/>
                <a:gd name="T16" fmla="*/ 161 w 174"/>
                <a:gd name="T17" fmla="*/ 28 h 38"/>
                <a:gd name="T18" fmla="*/ 142 w 174"/>
                <a:gd name="T19" fmla="*/ 19 h 38"/>
                <a:gd name="T20" fmla="*/ 114 w 174"/>
                <a:gd name="T21" fmla="*/ 11 h 38"/>
                <a:gd name="T22" fmla="*/ 80 w 174"/>
                <a:gd name="T23" fmla="*/ 5 h 38"/>
                <a:gd name="T24" fmla="*/ 42 w 174"/>
                <a:gd name="T25" fmla="*/ 2 h 38"/>
                <a:gd name="T26" fmla="*/ 0 w 174"/>
                <a:gd name="T27" fmla="*/ 0 h 38"/>
                <a:gd name="T28" fmla="*/ 5 w 174"/>
                <a:gd name="T2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38">
                  <a:moveTo>
                    <a:pt x="5" y="0"/>
                  </a:moveTo>
                  <a:lnTo>
                    <a:pt x="42" y="0"/>
                  </a:lnTo>
                  <a:lnTo>
                    <a:pt x="76" y="4"/>
                  </a:lnTo>
                  <a:lnTo>
                    <a:pt x="106" y="8"/>
                  </a:lnTo>
                  <a:lnTo>
                    <a:pt x="131" y="15"/>
                  </a:lnTo>
                  <a:lnTo>
                    <a:pt x="152" y="21"/>
                  </a:lnTo>
                  <a:lnTo>
                    <a:pt x="166" y="29"/>
                  </a:lnTo>
                  <a:lnTo>
                    <a:pt x="174" y="38"/>
                  </a:lnTo>
                  <a:lnTo>
                    <a:pt x="161" y="28"/>
                  </a:lnTo>
                  <a:lnTo>
                    <a:pt x="142" y="19"/>
                  </a:lnTo>
                  <a:lnTo>
                    <a:pt x="114" y="11"/>
                  </a:lnTo>
                  <a:lnTo>
                    <a:pt x="80" y="5"/>
                  </a:lnTo>
                  <a:lnTo>
                    <a:pt x="42" y="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6E6E6"/>
            </a:solidFill>
            <a:ln w="0">
              <a:solidFill>
                <a:srgbClr val="E6E6E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Freeform 618"/>
            <p:cNvSpPr/>
            <p:nvPr/>
          </p:nvSpPr>
          <p:spPr bwMode="auto">
            <a:xfrm>
              <a:off x="3706813" y="3121025"/>
              <a:ext cx="534988" cy="134938"/>
            </a:xfrm>
            <a:custGeom>
              <a:avLst/>
              <a:gdLst>
                <a:gd name="T0" fmla="*/ 163 w 337"/>
                <a:gd name="T1" fmla="*/ 0 h 85"/>
                <a:gd name="T2" fmla="*/ 205 w 337"/>
                <a:gd name="T3" fmla="*/ 2 h 85"/>
                <a:gd name="T4" fmla="*/ 243 w 337"/>
                <a:gd name="T5" fmla="*/ 5 h 85"/>
                <a:gd name="T6" fmla="*/ 277 w 337"/>
                <a:gd name="T7" fmla="*/ 11 h 85"/>
                <a:gd name="T8" fmla="*/ 305 w 337"/>
                <a:gd name="T9" fmla="*/ 19 h 85"/>
                <a:gd name="T10" fmla="*/ 324 w 337"/>
                <a:gd name="T11" fmla="*/ 28 h 85"/>
                <a:gd name="T12" fmla="*/ 337 w 337"/>
                <a:gd name="T13" fmla="*/ 38 h 85"/>
                <a:gd name="T14" fmla="*/ 337 w 337"/>
                <a:gd name="T15" fmla="*/ 42 h 85"/>
                <a:gd name="T16" fmla="*/ 333 w 337"/>
                <a:gd name="T17" fmla="*/ 53 h 85"/>
                <a:gd name="T18" fmla="*/ 320 w 337"/>
                <a:gd name="T19" fmla="*/ 62 h 85"/>
                <a:gd name="T20" fmla="*/ 301 w 337"/>
                <a:gd name="T21" fmla="*/ 70 h 85"/>
                <a:gd name="T22" fmla="*/ 274 w 337"/>
                <a:gd name="T23" fmla="*/ 76 h 85"/>
                <a:gd name="T24" fmla="*/ 243 w 337"/>
                <a:gd name="T25" fmla="*/ 81 h 85"/>
                <a:gd name="T26" fmla="*/ 208 w 337"/>
                <a:gd name="T27" fmla="*/ 84 h 85"/>
                <a:gd name="T28" fmla="*/ 168 w 337"/>
                <a:gd name="T29" fmla="*/ 85 h 85"/>
                <a:gd name="T30" fmla="*/ 129 w 337"/>
                <a:gd name="T31" fmla="*/ 84 h 85"/>
                <a:gd name="T32" fmla="*/ 94 w 337"/>
                <a:gd name="T33" fmla="*/ 81 h 85"/>
                <a:gd name="T34" fmla="*/ 62 w 337"/>
                <a:gd name="T35" fmla="*/ 76 h 85"/>
                <a:gd name="T36" fmla="*/ 36 w 337"/>
                <a:gd name="T37" fmla="*/ 70 h 85"/>
                <a:gd name="T38" fmla="*/ 17 w 337"/>
                <a:gd name="T39" fmla="*/ 62 h 85"/>
                <a:gd name="T40" fmla="*/ 3 w 337"/>
                <a:gd name="T41" fmla="*/ 53 h 85"/>
                <a:gd name="T42" fmla="*/ 0 w 337"/>
                <a:gd name="T43" fmla="*/ 42 h 85"/>
                <a:gd name="T44" fmla="*/ 3 w 337"/>
                <a:gd name="T45" fmla="*/ 33 h 85"/>
                <a:gd name="T46" fmla="*/ 15 w 337"/>
                <a:gd name="T47" fmla="*/ 24 h 85"/>
                <a:gd name="T48" fmla="*/ 35 w 337"/>
                <a:gd name="T49" fmla="*/ 16 h 85"/>
                <a:gd name="T50" fmla="*/ 61 w 337"/>
                <a:gd name="T51" fmla="*/ 9 h 85"/>
                <a:gd name="T52" fmla="*/ 91 w 337"/>
                <a:gd name="T53" fmla="*/ 4 h 85"/>
                <a:gd name="T54" fmla="*/ 125 w 337"/>
                <a:gd name="T55" fmla="*/ 2 h 85"/>
                <a:gd name="T56" fmla="*/ 163 w 337"/>
                <a:gd name="T5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7" h="85">
                  <a:moveTo>
                    <a:pt x="163" y="0"/>
                  </a:moveTo>
                  <a:lnTo>
                    <a:pt x="205" y="2"/>
                  </a:lnTo>
                  <a:lnTo>
                    <a:pt x="243" y="5"/>
                  </a:lnTo>
                  <a:lnTo>
                    <a:pt x="277" y="11"/>
                  </a:lnTo>
                  <a:lnTo>
                    <a:pt x="305" y="19"/>
                  </a:lnTo>
                  <a:lnTo>
                    <a:pt x="324" y="28"/>
                  </a:lnTo>
                  <a:lnTo>
                    <a:pt x="337" y="38"/>
                  </a:lnTo>
                  <a:lnTo>
                    <a:pt x="337" y="42"/>
                  </a:lnTo>
                  <a:lnTo>
                    <a:pt x="333" y="53"/>
                  </a:lnTo>
                  <a:lnTo>
                    <a:pt x="320" y="62"/>
                  </a:lnTo>
                  <a:lnTo>
                    <a:pt x="301" y="70"/>
                  </a:lnTo>
                  <a:lnTo>
                    <a:pt x="274" y="76"/>
                  </a:lnTo>
                  <a:lnTo>
                    <a:pt x="243" y="81"/>
                  </a:lnTo>
                  <a:lnTo>
                    <a:pt x="208" y="84"/>
                  </a:lnTo>
                  <a:lnTo>
                    <a:pt x="168" y="85"/>
                  </a:lnTo>
                  <a:lnTo>
                    <a:pt x="129" y="84"/>
                  </a:lnTo>
                  <a:lnTo>
                    <a:pt x="94" y="81"/>
                  </a:lnTo>
                  <a:lnTo>
                    <a:pt x="62" y="76"/>
                  </a:lnTo>
                  <a:lnTo>
                    <a:pt x="36" y="70"/>
                  </a:lnTo>
                  <a:lnTo>
                    <a:pt x="17" y="62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15" y="24"/>
                  </a:lnTo>
                  <a:lnTo>
                    <a:pt x="35" y="16"/>
                  </a:lnTo>
                  <a:lnTo>
                    <a:pt x="61" y="9"/>
                  </a:lnTo>
                  <a:lnTo>
                    <a:pt x="91" y="4"/>
                  </a:lnTo>
                  <a:lnTo>
                    <a:pt x="125" y="2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5" name="Group 79"/>
          <p:cNvGrpSpPr/>
          <p:nvPr/>
        </p:nvGrpSpPr>
        <p:grpSpPr>
          <a:xfrm>
            <a:off x="7566568" y="2888960"/>
            <a:ext cx="290519" cy="381788"/>
            <a:chOff x="3095625" y="3100388"/>
            <a:chExt cx="1738313" cy="2284413"/>
          </a:xfrm>
        </p:grpSpPr>
        <p:sp>
          <p:nvSpPr>
            <p:cNvPr id="81" name="Freeform 590"/>
            <p:cNvSpPr/>
            <p:nvPr/>
          </p:nvSpPr>
          <p:spPr bwMode="auto">
            <a:xfrm>
              <a:off x="3119438" y="3100388"/>
              <a:ext cx="1690688" cy="2284413"/>
            </a:xfrm>
            <a:custGeom>
              <a:avLst/>
              <a:gdLst>
                <a:gd name="T0" fmla="*/ 574 w 1065"/>
                <a:gd name="T1" fmla="*/ 1 h 1439"/>
                <a:gd name="T2" fmla="*/ 647 w 1065"/>
                <a:gd name="T3" fmla="*/ 11 h 1439"/>
                <a:gd name="T4" fmla="*/ 701 w 1065"/>
                <a:gd name="T5" fmla="*/ 28 h 1439"/>
                <a:gd name="T6" fmla="*/ 732 w 1065"/>
                <a:gd name="T7" fmla="*/ 49 h 1439"/>
                <a:gd name="T8" fmla="*/ 732 w 1065"/>
                <a:gd name="T9" fmla="*/ 72 h 1439"/>
                <a:gd name="T10" fmla="*/ 710 w 1065"/>
                <a:gd name="T11" fmla="*/ 92 h 1439"/>
                <a:gd name="T12" fmla="*/ 692 w 1065"/>
                <a:gd name="T13" fmla="*/ 399 h 1439"/>
                <a:gd name="T14" fmla="*/ 803 w 1065"/>
                <a:gd name="T15" fmla="*/ 449 h 1439"/>
                <a:gd name="T16" fmla="*/ 900 w 1065"/>
                <a:gd name="T17" fmla="*/ 521 h 1439"/>
                <a:gd name="T18" fmla="*/ 977 w 1065"/>
                <a:gd name="T19" fmla="*/ 614 h 1439"/>
                <a:gd name="T20" fmla="*/ 1032 w 1065"/>
                <a:gd name="T21" fmla="*/ 721 h 1439"/>
                <a:gd name="T22" fmla="*/ 1061 w 1065"/>
                <a:gd name="T23" fmla="*/ 843 h 1439"/>
                <a:gd name="T24" fmla="*/ 1061 w 1065"/>
                <a:gd name="T25" fmla="*/ 974 h 1439"/>
                <a:gd name="T26" fmla="*/ 1029 w 1065"/>
                <a:gd name="T27" fmla="*/ 1100 h 1439"/>
                <a:gd name="T28" fmla="*/ 969 w 1065"/>
                <a:gd name="T29" fmla="*/ 1211 h 1439"/>
                <a:gd name="T30" fmla="*/ 887 w 1065"/>
                <a:gd name="T31" fmla="*/ 1305 h 1439"/>
                <a:gd name="T32" fmla="*/ 783 w 1065"/>
                <a:gd name="T33" fmla="*/ 1376 h 1439"/>
                <a:gd name="T34" fmla="*/ 664 w 1065"/>
                <a:gd name="T35" fmla="*/ 1423 h 1439"/>
                <a:gd name="T36" fmla="*/ 533 w 1065"/>
                <a:gd name="T37" fmla="*/ 1439 h 1439"/>
                <a:gd name="T38" fmla="*/ 401 w 1065"/>
                <a:gd name="T39" fmla="*/ 1423 h 1439"/>
                <a:gd name="T40" fmla="*/ 282 w 1065"/>
                <a:gd name="T41" fmla="*/ 1376 h 1439"/>
                <a:gd name="T42" fmla="*/ 180 w 1065"/>
                <a:gd name="T43" fmla="*/ 1305 h 1439"/>
                <a:gd name="T44" fmla="*/ 96 w 1065"/>
                <a:gd name="T45" fmla="*/ 1211 h 1439"/>
                <a:gd name="T46" fmla="*/ 36 w 1065"/>
                <a:gd name="T47" fmla="*/ 1100 h 1439"/>
                <a:gd name="T48" fmla="*/ 4 w 1065"/>
                <a:gd name="T49" fmla="*/ 974 h 1439"/>
                <a:gd name="T50" fmla="*/ 4 w 1065"/>
                <a:gd name="T51" fmla="*/ 843 h 1439"/>
                <a:gd name="T52" fmla="*/ 33 w 1065"/>
                <a:gd name="T53" fmla="*/ 721 h 1439"/>
                <a:gd name="T54" fmla="*/ 88 w 1065"/>
                <a:gd name="T55" fmla="*/ 614 h 1439"/>
                <a:gd name="T56" fmla="*/ 165 w 1065"/>
                <a:gd name="T57" fmla="*/ 521 h 1439"/>
                <a:gd name="T58" fmla="*/ 262 w 1065"/>
                <a:gd name="T59" fmla="*/ 449 h 1439"/>
                <a:gd name="T60" fmla="*/ 373 w 1065"/>
                <a:gd name="T61" fmla="*/ 399 h 1439"/>
                <a:gd name="T62" fmla="*/ 355 w 1065"/>
                <a:gd name="T63" fmla="*/ 92 h 1439"/>
                <a:gd name="T64" fmla="*/ 333 w 1065"/>
                <a:gd name="T65" fmla="*/ 72 h 1439"/>
                <a:gd name="T66" fmla="*/ 333 w 1065"/>
                <a:gd name="T67" fmla="*/ 49 h 1439"/>
                <a:gd name="T68" fmla="*/ 364 w 1065"/>
                <a:gd name="T69" fmla="*/ 28 h 1439"/>
                <a:gd name="T70" fmla="*/ 418 w 1065"/>
                <a:gd name="T71" fmla="*/ 11 h 1439"/>
                <a:gd name="T72" fmla="*/ 491 w 1065"/>
                <a:gd name="T73" fmla="*/ 1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65" h="1439">
                  <a:moveTo>
                    <a:pt x="533" y="0"/>
                  </a:moveTo>
                  <a:lnTo>
                    <a:pt x="574" y="1"/>
                  </a:lnTo>
                  <a:lnTo>
                    <a:pt x="612" y="5"/>
                  </a:lnTo>
                  <a:lnTo>
                    <a:pt x="647" y="11"/>
                  </a:lnTo>
                  <a:lnTo>
                    <a:pt x="677" y="18"/>
                  </a:lnTo>
                  <a:lnTo>
                    <a:pt x="701" y="28"/>
                  </a:lnTo>
                  <a:lnTo>
                    <a:pt x="720" y="37"/>
                  </a:lnTo>
                  <a:lnTo>
                    <a:pt x="732" y="49"/>
                  </a:lnTo>
                  <a:lnTo>
                    <a:pt x="736" y="62"/>
                  </a:lnTo>
                  <a:lnTo>
                    <a:pt x="732" y="72"/>
                  </a:lnTo>
                  <a:lnTo>
                    <a:pt x="724" y="83"/>
                  </a:lnTo>
                  <a:lnTo>
                    <a:pt x="710" y="92"/>
                  </a:lnTo>
                  <a:lnTo>
                    <a:pt x="692" y="101"/>
                  </a:lnTo>
                  <a:lnTo>
                    <a:pt x="692" y="399"/>
                  </a:lnTo>
                  <a:lnTo>
                    <a:pt x="749" y="420"/>
                  </a:lnTo>
                  <a:lnTo>
                    <a:pt x="803" y="449"/>
                  </a:lnTo>
                  <a:lnTo>
                    <a:pt x="854" y="482"/>
                  </a:lnTo>
                  <a:lnTo>
                    <a:pt x="900" y="521"/>
                  </a:lnTo>
                  <a:lnTo>
                    <a:pt x="940" y="566"/>
                  </a:lnTo>
                  <a:lnTo>
                    <a:pt x="977" y="614"/>
                  </a:lnTo>
                  <a:lnTo>
                    <a:pt x="1007" y="666"/>
                  </a:lnTo>
                  <a:lnTo>
                    <a:pt x="1032" y="721"/>
                  </a:lnTo>
                  <a:lnTo>
                    <a:pt x="1050" y="782"/>
                  </a:lnTo>
                  <a:lnTo>
                    <a:pt x="1061" y="843"/>
                  </a:lnTo>
                  <a:lnTo>
                    <a:pt x="1065" y="907"/>
                  </a:lnTo>
                  <a:lnTo>
                    <a:pt x="1061" y="974"/>
                  </a:lnTo>
                  <a:lnTo>
                    <a:pt x="1049" y="1038"/>
                  </a:lnTo>
                  <a:lnTo>
                    <a:pt x="1029" y="1100"/>
                  </a:lnTo>
                  <a:lnTo>
                    <a:pt x="1002" y="1157"/>
                  </a:lnTo>
                  <a:lnTo>
                    <a:pt x="969" y="1211"/>
                  </a:lnTo>
                  <a:lnTo>
                    <a:pt x="930" y="1261"/>
                  </a:lnTo>
                  <a:lnTo>
                    <a:pt x="887" y="1305"/>
                  </a:lnTo>
                  <a:lnTo>
                    <a:pt x="837" y="1343"/>
                  </a:lnTo>
                  <a:lnTo>
                    <a:pt x="783" y="1376"/>
                  </a:lnTo>
                  <a:lnTo>
                    <a:pt x="724" y="1404"/>
                  </a:lnTo>
                  <a:lnTo>
                    <a:pt x="664" y="1423"/>
                  </a:lnTo>
                  <a:lnTo>
                    <a:pt x="600" y="1435"/>
                  </a:lnTo>
                  <a:lnTo>
                    <a:pt x="533" y="1439"/>
                  </a:lnTo>
                  <a:lnTo>
                    <a:pt x="466" y="1435"/>
                  </a:lnTo>
                  <a:lnTo>
                    <a:pt x="401" y="1423"/>
                  </a:lnTo>
                  <a:lnTo>
                    <a:pt x="341" y="1404"/>
                  </a:lnTo>
                  <a:lnTo>
                    <a:pt x="282" y="1376"/>
                  </a:lnTo>
                  <a:lnTo>
                    <a:pt x="228" y="1343"/>
                  </a:lnTo>
                  <a:lnTo>
                    <a:pt x="180" y="1305"/>
                  </a:lnTo>
                  <a:lnTo>
                    <a:pt x="135" y="1261"/>
                  </a:lnTo>
                  <a:lnTo>
                    <a:pt x="96" y="1211"/>
                  </a:lnTo>
                  <a:lnTo>
                    <a:pt x="63" y="1157"/>
                  </a:lnTo>
                  <a:lnTo>
                    <a:pt x="36" y="1100"/>
                  </a:lnTo>
                  <a:lnTo>
                    <a:pt x="16" y="1038"/>
                  </a:lnTo>
                  <a:lnTo>
                    <a:pt x="4" y="974"/>
                  </a:lnTo>
                  <a:lnTo>
                    <a:pt x="0" y="907"/>
                  </a:lnTo>
                  <a:lnTo>
                    <a:pt x="4" y="843"/>
                  </a:lnTo>
                  <a:lnTo>
                    <a:pt x="15" y="782"/>
                  </a:lnTo>
                  <a:lnTo>
                    <a:pt x="33" y="721"/>
                  </a:lnTo>
                  <a:lnTo>
                    <a:pt x="58" y="666"/>
                  </a:lnTo>
                  <a:lnTo>
                    <a:pt x="88" y="614"/>
                  </a:lnTo>
                  <a:lnTo>
                    <a:pt x="125" y="566"/>
                  </a:lnTo>
                  <a:lnTo>
                    <a:pt x="165" y="521"/>
                  </a:lnTo>
                  <a:lnTo>
                    <a:pt x="211" y="482"/>
                  </a:lnTo>
                  <a:lnTo>
                    <a:pt x="262" y="449"/>
                  </a:lnTo>
                  <a:lnTo>
                    <a:pt x="316" y="420"/>
                  </a:lnTo>
                  <a:lnTo>
                    <a:pt x="373" y="399"/>
                  </a:lnTo>
                  <a:lnTo>
                    <a:pt x="373" y="101"/>
                  </a:lnTo>
                  <a:lnTo>
                    <a:pt x="355" y="92"/>
                  </a:lnTo>
                  <a:lnTo>
                    <a:pt x="341" y="83"/>
                  </a:lnTo>
                  <a:lnTo>
                    <a:pt x="333" y="72"/>
                  </a:lnTo>
                  <a:lnTo>
                    <a:pt x="329" y="62"/>
                  </a:lnTo>
                  <a:lnTo>
                    <a:pt x="333" y="49"/>
                  </a:lnTo>
                  <a:lnTo>
                    <a:pt x="345" y="37"/>
                  </a:lnTo>
                  <a:lnTo>
                    <a:pt x="364" y="28"/>
                  </a:lnTo>
                  <a:lnTo>
                    <a:pt x="388" y="18"/>
                  </a:lnTo>
                  <a:lnTo>
                    <a:pt x="418" y="11"/>
                  </a:lnTo>
                  <a:lnTo>
                    <a:pt x="453" y="5"/>
                  </a:lnTo>
                  <a:lnTo>
                    <a:pt x="491" y="1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rgbClr val="E7EEE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Freeform 606"/>
            <p:cNvSpPr/>
            <p:nvPr/>
          </p:nvSpPr>
          <p:spPr bwMode="auto">
            <a:xfrm>
              <a:off x="3278188" y="4243388"/>
              <a:ext cx="1360488" cy="1042987"/>
            </a:xfrm>
            <a:custGeom>
              <a:avLst/>
              <a:gdLst>
                <a:gd name="T0" fmla="*/ 433 w 857"/>
                <a:gd name="T1" fmla="*/ 0 h 657"/>
                <a:gd name="T2" fmla="*/ 552 w 857"/>
                <a:gd name="T3" fmla="*/ 7 h 657"/>
                <a:gd name="T4" fmla="*/ 650 w 857"/>
                <a:gd name="T5" fmla="*/ 18 h 657"/>
                <a:gd name="T6" fmla="*/ 729 w 857"/>
                <a:gd name="T7" fmla="*/ 32 h 657"/>
                <a:gd name="T8" fmla="*/ 783 w 857"/>
                <a:gd name="T9" fmla="*/ 42 h 657"/>
                <a:gd name="T10" fmla="*/ 810 w 857"/>
                <a:gd name="T11" fmla="*/ 50 h 657"/>
                <a:gd name="T12" fmla="*/ 815 w 857"/>
                <a:gd name="T13" fmla="*/ 54 h 657"/>
                <a:gd name="T14" fmla="*/ 823 w 857"/>
                <a:gd name="T15" fmla="*/ 79 h 657"/>
                <a:gd name="T16" fmla="*/ 836 w 857"/>
                <a:gd name="T17" fmla="*/ 121 h 657"/>
                <a:gd name="T18" fmla="*/ 848 w 857"/>
                <a:gd name="T19" fmla="*/ 169 h 657"/>
                <a:gd name="T20" fmla="*/ 856 w 857"/>
                <a:gd name="T21" fmla="*/ 216 h 657"/>
                <a:gd name="T22" fmla="*/ 853 w 857"/>
                <a:gd name="T23" fmla="*/ 293 h 657"/>
                <a:gd name="T24" fmla="*/ 823 w 857"/>
                <a:gd name="T25" fmla="*/ 399 h 657"/>
                <a:gd name="T26" fmla="*/ 768 w 857"/>
                <a:gd name="T27" fmla="*/ 494 h 657"/>
                <a:gd name="T28" fmla="*/ 691 w 857"/>
                <a:gd name="T29" fmla="*/ 570 h 657"/>
                <a:gd name="T30" fmla="*/ 596 w 857"/>
                <a:gd name="T31" fmla="*/ 625 h 657"/>
                <a:gd name="T32" fmla="*/ 487 w 857"/>
                <a:gd name="T33" fmla="*/ 653 h 657"/>
                <a:gd name="T34" fmla="*/ 370 w 857"/>
                <a:gd name="T35" fmla="*/ 653 h 657"/>
                <a:gd name="T36" fmla="*/ 262 w 857"/>
                <a:gd name="T37" fmla="*/ 625 h 657"/>
                <a:gd name="T38" fmla="*/ 167 w 857"/>
                <a:gd name="T39" fmla="*/ 570 h 657"/>
                <a:gd name="T40" fmla="*/ 89 w 857"/>
                <a:gd name="T41" fmla="*/ 494 h 657"/>
                <a:gd name="T42" fmla="*/ 34 w 857"/>
                <a:gd name="T43" fmla="*/ 399 h 657"/>
                <a:gd name="T44" fmla="*/ 4 w 857"/>
                <a:gd name="T45" fmla="*/ 293 h 657"/>
                <a:gd name="T46" fmla="*/ 1 w 857"/>
                <a:gd name="T47" fmla="*/ 200 h 657"/>
                <a:gd name="T48" fmla="*/ 12 w 857"/>
                <a:gd name="T49" fmla="*/ 138 h 657"/>
                <a:gd name="T50" fmla="*/ 27 w 857"/>
                <a:gd name="T51" fmla="*/ 89 h 657"/>
                <a:gd name="T52" fmla="*/ 40 w 857"/>
                <a:gd name="T53" fmla="*/ 58 h 657"/>
                <a:gd name="T54" fmla="*/ 46 w 857"/>
                <a:gd name="T55" fmla="*/ 47 h 657"/>
                <a:gd name="T56" fmla="*/ 84 w 857"/>
                <a:gd name="T57" fmla="*/ 29 h 657"/>
                <a:gd name="T58" fmla="*/ 146 w 857"/>
                <a:gd name="T59" fmla="*/ 16 h 657"/>
                <a:gd name="T60" fmla="*/ 226 w 857"/>
                <a:gd name="T61" fmla="*/ 7 h 657"/>
                <a:gd name="T62" fmla="*/ 313 w 857"/>
                <a:gd name="T63" fmla="*/ 1 h 657"/>
                <a:gd name="T64" fmla="*/ 397 w 857"/>
                <a:gd name="T65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7" h="657">
                  <a:moveTo>
                    <a:pt x="397" y="0"/>
                  </a:moveTo>
                  <a:lnTo>
                    <a:pt x="433" y="0"/>
                  </a:lnTo>
                  <a:lnTo>
                    <a:pt x="495" y="3"/>
                  </a:lnTo>
                  <a:lnTo>
                    <a:pt x="552" y="7"/>
                  </a:lnTo>
                  <a:lnTo>
                    <a:pt x="605" y="12"/>
                  </a:lnTo>
                  <a:lnTo>
                    <a:pt x="650" y="18"/>
                  </a:lnTo>
                  <a:lnTo>
                    <a:pt x="692" y="25"/>
                  </a:lnTo>
                  <a:lnTo>
                    <a:pt x="729" y="32"/>
                  </a:lnTo>
                  <a:lnTo>
                    <a:pt x="759" y="37"/>
                  </a:lnTo>
                  <a:lnTo>
                    <a:pt x="783" y="42"/>
                  </a:lnTo>
                  <a:lnTo>
                    <a:pt x="800" y="47"/>
                  </a:lnTo>
                  <a:lnTo>
                    <a:pt x="810" y="50"/>
                  </a:lnTo>
                  <a:lnTo>
                    <a:pt x="814" y="51"/>
                  </a:lnTo>
                  <a:lnTo>
                    <a:pt x="815" y="54"/>
                  </a:lnTo>
                  <a:lnTo>
                    <a:pt x="818" y="64"/>
                  </a:lnTo>
                  <a:lnTo>
                    <a:pt x="823" y="79"/>
                  </a:lnTo>
                  <a:lnTo>
                    <a:pt x="830" y="98"/>
                  </a:lnTo>
                  <a:lnTo>
                    <a:pt x="836" y="121"/>
                  </a:lnTo>
                  <a:lnTo>
                    <a:pt x="842" y="144"/>
                  </a:lnTo>
                  <a:lnTo>
                    <a:pt x="848" y="169"/>
                  </a:lnTo>
                  <a:lnTo>
                    <a:pt x="853" y="194"/>
                  </a:lnTo>
                  <a:lnTo>
                    <a:pt x="856" y="216"/>
                  </a:lnTo>
                  <a:lnTo>
                    <a:pt x="857" y="236"/>
                  </a:lnTo>
                  <a:lnTo>
                    <a:pt x="853" y="293"/>
                  </a:lnTo>
                  <a:lnTo>
                    <a:pt x="843" y="348"/>
                  </a:lnTo>
                  <a:lnTo>
                    <a:pt x="823" y="399"/>
                  </a:lnTo>
                  <a:lnTo>
                    <a:pt x="798" y="449"/>
                  </a:lnTo>
                  <a:lnTo>
                    <a:pt x="768" y="494"/>
                  </a:lnTo>
                  <a:lnTo>
                    <a:pt x="732" y="534"/>
                  </a:lnTo>
                  <a:lnTo>
                    <a:pt x="691" y="570"/>
                  </a:lnTo>
                  <a:lnTo>
                    <a:pt x="645" y="600"/>
                  </a:lnTo>
                  <a:lnTo>
                    <a:pt x="596" y="625"/>
                  </a:lnTo>
                  <a:lnTo>
                    <a:pt x="543" y="642"/>
                  </a:lnTo>
                  <a:lnTo>
                    <a:pt x="487" y="653"/>
                  </a:lnTo>
                  <a:lnTo>
                    <a:pt x="429" y="657"/>
                  </a:lnTo>
                  <a:lnTo>
                    <a:pt x="370" y="653"/>
                  </a:lnTo>
                  <a:lnTo>
                    <a:pt x="315" y="642"/>
                  </a:lnTo>
                  <a:lnTo>
                    <a:pt x="262" y="625"/>
                  </a:lnTo>
                  <a:lnTo>
                    <a:pt x="213" y="600"/>
                  </a:lnTo>
                  <a:lnTo>
                    <a:pt x="167" y="570"/>
                  </a:lnTo>
                  <a:lnTo>
                    <a:pt x="126" y="534"/>
                  </a:lnTo>
                  <a:lnTo>
                    <a:pt x="89" y="494"/>
                  </a:lnTo>
                  <a:lnTo>
                    <a:pt x="59" y="449"/>
                  </a:lnTo>
                  <a:lnTo>
                    <a:pt x="34" y="399"/>
                  </a:lnTo>
                  <a:lnTo>
                    <a:pt x="16" y="348"/>
                  </a:lnTo>
                  <a:lnTo>
                    <a:pt x="4" y="293"/>
                  </a:lnTo>
                  <a:lnTo>
                    <a:pt x="0" y="236"/>
                  </a:lnTo>
                  <a:lnTo>
                    <a:pt x="1" y="200"/>
                  </a:lnTo>
                  <a:lnTo>
                    <a:pt x="6" y="168"/>
                  </a:lnTo>
                  <a:lnTo>
                    <a:pt x="12" y="138"/>
                  </a:lnTo>
                  <a:lnTo>
                    <a:pt x="20" y="111"/>
                  </a:lnTo>
                  <a:lnTo>
                    <a:pt x="27" y="89"/>
                  </a:lnTo>
                  <a:lnTo>
                    <a:pt x="34" y="71"/>
                  </a:lnTo>
                  <a:lnTo>
                    <a:pt x="40" y="58"/>
                  </a:lnTo>
                  <a:lnTo>
                    <a:pt x="44" y="50"/>
                  </a:lnTo>
                  <a:lnTo>
                    <a:pt x="46" y="47"/>
                  </a:lnTo>
                  <a:lnTo>
                    <a:pt x="61" y="38"/>
                  </a:lnTo>
                  <a:lnTo>
                    <a:pt x="84" y="29"/>
                  </a:lnTo>
                  <a:lnTo>
                    <a:pt x="112" y="22"/>
                  </a:lnTo>
                  <a:lnTo>
                    <a:pt x="146" y="16"/>
                  </a:lnTo>
                  <a:lnTo>
                    <a:pt x="186" y="11"/>
                  </a:lnTo>
                  <a:lnTo>
                    <a:pt x="226" y="7"/>
                  </a:lnTo>
                  <a:lnTo>
                    <a:pt x="270" y="3"/>
                  </a:lnTo>
                  <a:lnTo>
                    <a:pt x="313" y="1"/>
                  </a:lnTo>
                  <a:lnTo>
                    <a:pt x="356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608"/>
            <p:cNvSpPr>
              <a:spLocks noEditPoints="1"/>
            </p:cNvSpPr>
            <p:nvPr/>
          </p:nvSpPr>
          <p:spPr bwMode="auto">
            <a:xfrm>
              <a:off x="3095625" y="3100388"/>
              <a:ext cx="1738313" cy="2284413"/>
            </a:xfrm>
            <a:custGeom>
              <a:avLst/>
              <a:gdLst>
                <a:gd name="T0" fmla="*/ 433 w 1095"/>
                <a:gd name="T1" fmla="*/ 197 h 1439"/>
                <a:gd name="T2" fmla="*/ 432 w 1095"/>
                <a:gd name="T3" fmla="*/ 306 h 1439"/>
                <a:gd name="T4" fmla="*/ 430 w 1095"/>
                <a:gd name="T5" fmla="*/ 402 h 1439"/>
                <a:gd name="T6" fmla="*/ 419 w 1095"/>
                <a:gd name="T7" fmla="*/ 420 h 1439"/>
                <a:gd name="T8" fmla="*/ 347 w 1095"/>
                <a:gd name="T9" fmla="*/ 448 h 1439"/>
                <a:gd name="T10" fmla="*/ 238 w 1095"/>
                <a:gd name="T11" fmla="*/ 512 h 1439"/>
                <a:gd name="T12" fmla="*/ 128 w 1095"/>
                <a:gd name="T13" fmla="*/ 621 h 1439"/>
                <a:gd name="T14" fmla="*/ 52 w 1095"/>
                <a:gd name="T15" fmla="*/ 782 h 1439"/>
                <a:gd name="T16" fmla="*/ 47 w 1095"/>
                <a:gd name="T17" fmla="*/ 1003 h 1439"/>
                <a:gd name="T18" fmla="*/ 124 w 1095"/>
                <a:gd name="T19" fmla="*/ 1205 h 1439"/>
                <a:gd name="T20" fmla="*/ 263 w 1095"/>
                <a:gd name="T21" fmla="*/ 1337 h 1439"/>
                <a:gd name="T22" fmla="*/ 440 w 1095"/>
                <a:gd name="T23" fmla="*/ 1404 h 1439"/>
                <a:gd name="T24" fmla="*/ 629 w 1095"/>
                <a:gd name="T25" fmla="*/ 1406 h 1439"/>
                <a:gd name="T26" fmla="*/ 810 w 1095"/>
                <a:gd name="T27" fmla="*/ 1346 h 1439"/>
                <a:gd name="T28" fmla="*/ 955 w 1095"/>
                <a:gd name="T29" fmla="*/ 1227 h 1439"/>
                <a:gd name="T30" fmla="*/ 1042 w 1095"/>
                <a:gd name="T31" fmla="*/ 1051 h 1439"/>
                <a:gd name="T32" fmla="*/ 1048 w 1095"/>
                <a:gd name="T33" fmla="*/ 830 h 1439"/>
                <a:gd name="T34" fmla="*/ 983 w 1095"/>
                <a:gd name="T35" fmla="*/ 655 h 1439"/>
                <a:gd name="T36" fmla="*/ 879 w 1095"/>
                <a:gd name="T37" fmla="*/ 534 h 1439"/>
                <a:gd name="T38" fmla="*/ 769 w 1095"/>
                <a:gd name="T39" fmla="*/ 461 h 1439"/>
                <a:gd name="T40" fmla="*/ 688 w 1095"/>
                <a:gd name="T41" fmla="*/ 424 h 1439"/>
                <a:gd name="T42" fmla="*/ 666 w 1095"/>
                <a:gd name="T43" fmla="*/ 413 h 1439"/>
                <a:gd name="T44" fmla="*/ 662 w 1095"/>
                <a:gd name="T45" fmla="*/ 333 h 1439"/>
                <a:gd name="T46" fmla="*/ 659 w 1095"/>
                <a:gd name="T47" fmla="*/ 215 h 1439"/>
                <a:gd name="T48" fmla="*/ 632 w 1095"/>
                <a:gd name="T49" fmla="*/ 159 h 1439"/>
                <a:gd name="T50" fmla="*/ 510 w 1095"/>
                <a:gd name="T51" fmla="*/ 161 h 1439"/>
                <a:gd name="T52" fmla="*/ 433 w 1095"/>
                <a:gd name="T53" fmla="*/ 155 h 1439"/>
                <a:gd name="T54" fmla="*/ 623 w 1095"/>
                <a:gd name="T55" fmla="*/ 3 h 1439"/>
                <a:gd name="T56" fmla="*/ 726 w 1095"/>
                <a:gd name="T57" fmla="*/ 30 h 1439"/>
                <a:gd name="T58" fmla="*/ 758 w 1095"/>
                <a:gd name="T59" fmla="*/ 73 h 1439"/>
                <a:gd name="T60" fmla="*/ 743 w 1095"/>
                <a:gd name="T61" fmla="*/ 115 h 1439"/>
                <a:gd name="T62" fmla="*/ 713 w 1095"/>
                <a:gd name="T63" fmla="*/ 140 h 1439"/>
                <a:gd name="T64" fmla="*/ 868 w 1095"/>
                <a:gd name="T65" fmla="*/ 473 h 1439"/>
                <a:gd name="T66" fmla="*/ 961 w 1095"/>
                <a:gd name="T67" fmla="*/ 554 h 1439"/>
                <a:gd name="T68" fmla="*/ 1033 w 1095"/>
                <a:gd name="T69" fmla="*/ 655 h 1439"/>
                <a:gd name="T70" fmla="*/ 1084 w 1095"/>
                <a:gd name="T71" fmla="*/ 797 h 1439"/>
                <a:gd name="T72" fmla="*/ 1095 w 1095"/>
                <a:gd name="T73" fmla="*/ 906 h 1439"/>
                <a:gd name="T74" fmla="*/ 1076 w 1095"/>
                <a:gd name="T75" fmla="*/ 1046 h 1439"/>
                <a:gd name="T76" fmla="*/ 1006 w 1095"/>
                <a:gd name="T77" fmla="*/ 1201 h 1439"/>
                <a:gd name="T78" fmla="*/ 831 w 1095"/>
                <a:gd name="T79" fmla="*/ 1364 h 1439"/>
                <a:gd name="T80" fmla="*/ 646 w 1095"/>
                <a:gd name="T81" fmla="*/ 1431 h 1439"/>
                <a:gd name="T82" fmla="*/ 413 w 1095"/>
                <a:gd name="T83" fmla="*/ 1423 h 1439"/>
                <a:gd name="T84" fmla="*/ 264 w 1095"/>
                <a:gd name="T85" fmla="*/ 1364 h 1439"/>
                <a:gd name="T86" fmla="*/ 89 w 1095"/>
                <a:gd name="T87" fmla="*/ 1201 h 1439"/>
                <a:gd name="T88" fmla="*/ 19 w 1095"/>
                <a:gd name="T89" fmla="*/ 1046 h 1439"/>
                <a:gd name="T90" fmla="*/ 0 w 1095"/>
                <a:gd name="T91" fmla="*/ 906 h 1439"/>
                <a:gd name="T92" fmla="*/ 11 w 1095"/>
                <a:gd name="T93" fmla="*/ 797 h 1439"/>
                <a:gd name="T94" fmla="*/ 63 w 1095"/>
                <a:gd name="T95" fmla="*/ 655 h 1439"/>
                <a:gd name="T96" fmla="*/ 135 w 1095"/>
                <a:gd name="T97" fmla="*/ 554 h 1439"/>
                <a:gd name="T98" fmla="*/ 227 w 1095"/>
                <a:gd name="T99" fmla="*/ 473 h 1439"/>
                <a:gd name="T100" fmla="*/ 381 w 1095"/>
                <a:gd name="T101" fmla="*/ 144 h 1439"/>
                <a:gd name="T102" fmla="*/ 361 w 1095"/>
                <a:gd name="T103" fmla="*/ 130 h 1439"/>
                <a:gd name="T104" fmla="*/ 333 w 1095"/>
                <a:gd name="T105" fmla="*/ 88 h 1439"/>
                <a:gd name="T106" fmla="*/ 352 w 1095"/>
                <a:gd name="T107" fmla="*/ 41 h 1439"/>
                <a:gd name="T108" fmla="*/ 447 w 1095"/>
                <a:gd name="T109" fmla="*/ 7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95" h="1439">
                  <a:moveTo>
                    <a:pt x="429" y="153"/>
                  </a:moveTo>
                  <a:lnTo>
                    <a:pt x="430" y="161"/>
                  </a:lnTo>
                  <a:lnTo>
                    <a:pt x="432" y="176"/>
                  </a:lnTo>
                  <a:lnTo>
                    <a:pt x="433" y="197"/>
                  </a:lnTo>
                  <a:lnTo>
                    <a:pt x="433" y="220"/>
                  </a:lnTo>
                  <a:lnTo>
                    <a:pt x="433" y="248"/>
                  </a:lnTo>
                  <a:lnTo>
                    <a:pt x="433" y="278"/>
                  </a:lnTo>
                  <a:lnTo>
                    <a:pt x="432" y="306"/>
                  </a:lnTo>
                  <a:lnTo>
                    <a:pt x="432" y="335"/>
                  </a:lnTo>
                  <a:lnTo>
                    <a:pt x="430" y="361"/>
                  </a:lnTo>
                  <a:lnTo>
                    <a:pt x="430" y="384"/>
                  </a:lnTo>
                  <a:lnTo>
                    <a:pt x="430" y="402"/>
                  </a:lnTo>
                  <a:lnTo>
                    <a:pt x="429" y="413"/>
                  </a:lnTo>
                  <a:lnTo>
                    <a:pt x="429" y="418"/>
                  </a:lnTo>
                  <a:lnTo>
                    <a:pt x="426" y="418"/>
                  </a:lnTo>
                  <a:lnTo>
                    <a:pt x="419" y="420"/>
                  </a:lnTo>
                  <a:lnTo>
                    <a:pt x="407" y="424"/>
                  </a:lnTo>
                  <a:lnTo>
                    <a:pt x="390" y="431"/>
                  </a:lnTo>
                  <a:lnTo>
                    <a:pt x="370" y="439"/>
                  </a:lnTo>
                  <a:lnTo>
                    <a:pt x="347" y="448"/>
                  </a:lnTo>
                  <a:lnTo>
                    <a:pt x="322" y="461"/>
                  </a:lnTo>
                  <a:lnTo>
                    <a:pt x="296" y="475"/>
                  </a:lnTo>
                  <a:lnTo>
                    <a:pt x="267" y="492"/>
                  </a:lnTo>
                  <a:lnTo>
                    <a:pt x="238" y="512"/>
                  </a:lnTo>
                  <a:lnTo>
                    <a:pt x="209" y="534"/>
                  </a:lnTo>
                  <a:lnTo>
                    <a:pt x="182" y="560"/>
                  </a:lnTo>
                  <a:lnTo>
                    <a:pt x="154" y="589"/>
                  </a:lnTo>
                  <a:lnTo>
                    <a:pt x="128" y="621"/>
                  </a:lnTo>
                  <a:lnTo>
                    <a:pt x="104" y="655"/>
                  </a:lnTo>
                  <a:lnTo>
                    <a:pt x="83" y="694"/>
                  </a:lnTo>
                  <a:lnTo>
                    <a:pt x="66" y="736"/>
                  </a:lnTo>
                  <a:lnTo>
                    <a:pt x="52" y="782"/>
                  </a:lnTo>
                  <a:lnTo>
                    <a:pt x="43" y="831"/>
                  </a:lnTo>
                  <a:lnTo>
                    <a:pt x="38" y="884"/>
                  </a:lnTo>
                  <a:lnTo>
                    <a:pt x="39" y="941"/>
                  </a:lnTo>
                  <a:lnTo>
                    <a:pt x="47" y="1003"/>
                  </a:lnTo>
                  <a:lnTo>
                    <a:pt x="59" y="1061"/>
                  </a:lnTo>
                  <a:lnTo>
                    <a:pt x="76" y="1113"/>
                  </a:lnTo>
                  <a:lnTo>
                    <a:pt x="98" y="1161"/>
                  </a:lnTo>
                  <a:lnTo>
                    <a:pt x="124" y="1205"/>
                  </a:lnTo>
                  <a:lnTo>
                    <a:pt x="154" y="1244"/>
                  </a:lnTo>
                  <a:lnTo>
                    <a:pt x="187" y="1279"/>
                  </a:lnTo>
                  <a:lnTo>
                    <a:pt x="224" y="1311"/>
                  </a:lnTo>
                  <a:lnTo>
                    <a:pt x="263" y="1337"/>
                  </a:lnTo>
                  <a:lnTo>
                    <a:pt x="305" y="1360"/>
                  </a:lnTo>
                  <a:lnTo>
                    <a:pt x="348" y="1379"/>
                  </a:lnTo>
                  <a:lnTo>
                    <a:pt x="394" y="1393"/>
                  </a:lnTo>
                  <a:lnTo>
                    <a:pt x="440" y="1404"/>
                  </a:lnTo>
                  <a:lnTo>
                    <a:pt x="487" y="1410"/>
                  </a:lnTo>
                  <a:lnTo>
                    <a:pt x="535" y="1413"/>
                  </a:lnTo>
                  <a:lnTo>
                    <a:pt x="582" y="1411"/>
                  </a:lnTo>
                  <a:lnTo>
                    <a:pt x="629" y="1406"/>
                  </a:lnTo>
                  <a:lnTo>
                    <a:pt x="676" y="1397"/>
                  </a:lnTo>
                  <a:lnTo>
                    <a:pt x="722" y="1384"/>
                  </a:lnTo>
                  <a:lnTo>
                    <a:pt x="767" y="1367"/>
                  </a:lnTo>
                  <a:lnTo>
                    <a:pt x="810" y="1346"/>
                  </a:lnTo>
                  <a:lnTo>
                    <a:pt x="851" y="1322"/>
                  </a:lnTo>
                  <a:lnTo>
                    <a:pt x="889" y="1294"/>
                  </a:lnTo>
                  <a:lnTo>
                    <a:pt x="923" y="1262"/>
                  </a:lnTo>
                  <a:lnTo>
                    <a:pt x="955" y="1227"/>
                  </a:lnTo>
                  <a:lnTo>
                    <a:pt x="983" y="1189"/>
                  </a:lnTo>
                  <a:lnTo>
                    <a:pt x="1008" y="1146"/>
                  </a:lnTo>
                  <a:lnTo>
                    <a:pt x="1027" y="1100"/>
                  </a:lnTo>
                  <a:lnTo>
                    <a:pt x="1042" y="1051"/>
                  </a:lnTo>
                  <a:lnTo>
                    <a:pt x="1052" y="998"/>
                  </a:lnTo>
                  <a:lnTo>
                    <a:pt x="1056" y="941"/>
                  </a:lnTo>
                  <a:lnTo>
                    <a:pt x="1055" y="884"/>
                  </a:lnTo>
                  <a:lnTo>
                    <a:pt x="1048" y="830"/>
                  </a:lnTo>
                  <a:lnTo>
                    <a:pt x="1038" y="782"/>
                  </a:lnTo>
                  <a:lnTo>
                    <a:pt x="1023" y="736"/>
                  </a:lnTo>
                  <a:lnTo>
                    <a:pt x="1005" y="694"/>
                  </a:lnTo>
                  <a:lnTo>
                    <a:pt x="983" y="655"/>
                  </a:lnTo>
                  <a:lnTo>
                    <a:pt x="959" y="619"/>
                  </a:lnTo>
                  <a:lnTo>
                    <a:pt x="934" y="588"/>
                  </a:lnTo>
                  <a:lnTo>
                    <a:pt x="907" y="559"/>
                  </a:lnTo>
                  <a:lnTo>
                    <a:pt x="879" y="534"/>
                  </a:lnTo>
                  <a:lnTo>
                    <a:pt x="851" y="512"/>
                  </a:lnTo>
                  <a:lnTo>
                    <a:pt x="823" y="492"/>
                  </a:lnTo>
                  <a:lnTo>
                    <a:pt x="796" y="475"/>
                  </a:lnTo>
                  <a:lnTo>
                    <a:pt x="769" y="461"/>
                  </a:lnTo>
                  <a:lnTo>
                    <a:pt x="745" y="448"/>
                  </a:lnTo>
                  <a:lnTo>
                    <a:pt x="722" y="439"/>
                  </a:lnTo>
                  <a:lnTo>
                    <a:pt x="704" y="431"/>
                  </a:lnTo>
                  <a:lnTo>
                    <a:pt x="688" y="424"/>
                  </a:lnTo>
                  <a:lnTo>
                    <a:pt x="676" y="420"/>
                  </a:lnTo>
                  <a:lnTo>
                    <a:pt x="669" y="418"/>
                  </a:lnTo>
                  <a:lnTo>
                    <a:pt x="666" y="418"/>
                  </a:lnTo>
                  <a:lnTo>
                    <a:pt x="666" y="413"/>
                  </a:lnTo>
                  <a:lnTo>
                    <a:pt x="665" y="401"/>
                  </a:lnTo>
                  <a:lnTo>
                    <a:pt x="665" y="382"/>
                  </a:lnTo>
                  <a:lnTo>
                    <a:pt x="663" y="359"/>
                  </a:lnTo>
                  <a:lnTo>
                    <a:pt x="662" y="333"/>
                  </a:lnTo>
                  <a:lnTo>
                    <a:pt x="662" y="303"/>
                  </a:lnTo>
                  <a:lnTo>
                    <a:pt x="661" y="272"/>
                  </a:lnTo>
                  <a:lnTo>
                    <a:pt x="661" y="242"/>
                  </a:lnTo>
                  <a:lnTo>
                    <a:pt x="659" y="215"/>
                  </a:lnTo>
                  <a:lnTo>
                    <a:pt x="659" y="190"/>
                  </a:lnTo>
                  <a:lnTo>
                    <a:pt x="659" y="169"/>
                  </a:lnTo>
                  <a:lnTo>
                    <a:pt x="661" y="155"/>
                  </a:lnTo>
                  <a:lnTo>
                    <a:pt x="632" y="159"/>
                  </a:lnTo>
                  <a:lnTo>
                    <a:pt x="601" y="162"/>
                  </a:lnTo>
                  <a:lnTo>
                    <a:pt x="569" y="162"/>
                  </a:lnTo>
                  <a:lnTo>
                    <a:pt x="539" y="162"/>
                  </a:lnTo>
                  <a:lnTo>
                    <a:pt x="510" y="161"/>
                  </a:lnTo>
                  <a:lnTo>
                    <a:pt x="484" y="160"/>
                  </a:lnTo>
                  <a:lnTo>
                    <a:pt x="462" y="157"/>
                  </a:lnTo>
                  <a:lnTo>
                    <a:pt x="445" y="156"/>
                  </a:lnTo>
                  <a:lnTo>
                    <a:pt x="433" y="155"/>
                  </a:lnTo>
                  <a:lnTo>
                    <a:pt x="429" y="153"/>
                  </a:lnTo>
                  <a:close/>
                  <a:moveTo>
                    <a:pt x="534" y="0"/>
                  </a:moveTo>
                  <a:lnTo>
                    <a:pt x="581" y="0"/>
                  </a:lnTo>
                  <a:lnTo>
                    <a:pt x="623" y="3"/>
                  </a:lnTo>
                  <a:lnTo>
                    <a:pt x="657" y="8"/>
                  </a:lnTo>
                  <a:lnTo>
                    <a:pt x="686" y="15"/>
                  </a:lnTo>
                  <a:lnTo>
                    <a:pt x="708" y="21"/>
                  </a:lnTo>
                  <a:lnTo>
                    <a:pt x="726" y="30"/>
                  </a:lnTo>
                  <a:lnTo>
                    <a:pt x="739" y="41"/>
                  </a:lnTo>
                  <a:lnTo>
                    <a:pt x="750" y="51"/>
                  </a:lnTo>
                  <a:lnTo>
                    <a:pt x="755" y="62"/>
                  </a:lnTo>
                  <a:lnTo>
                    <a:pt x="758" y="73"/>
                  </a:lnTo>
                  <a:lnTo>
                    <a:pt x="758" y="84"/>
                  </a:lnTo>
                  <a:lnTo>
                    <a:pt x="755" y="96"/>
                  </a:lnTo>
                  <a:lnTo>
                    <a:pt x="750" y="105"/>
                  </a:lnTo>
                  <a:lnTo>
                    <a:pt x="743" y="115"/>
                  </a:lnTo>
                  <a:lnTo>
                    <a:pt x="737" y="123"/>
                  </a:lnTo>
                  <a:lnTo>
                    <a:pt x="729" y="131"/>
                  </a:lnTo>
                  <a:lnTo>
                    <a:pt x="721" y="136"/>
                  </a:lnTo>
                  <a:lnTo>
                    <a:pt x="713" y="140"/>
                  </a:lnTo>
                  <a:lnTo>
                    <a:pt x="714" y="396"/>
                  </a:lnTo>
                  <a:lnTo>
                    <a:pt x="771" y="418"/>
                  </a:lnTo>
                  <a:lnTo>
                    <a:pt x="822" y="444"/>
                  </a:lnTo>
                  <a:lnTo>
                    <a:pt x="868" y="473"/>
                  </a:lnTo>
                  <a:lnTo>
                    <a:pt x="908" y="503"/>
                  </a:lnTo>
                  <a:lnTo>
                    <a:pt x="944" y="536"/>
                  </a:lnTo>
                  <a:lnTo>
                    <a:pt x="950" y="542"/>
                  </a:lnTo>
                  <a:lnTo>
                    <a:pt x="961" y="554"/>
                  </a:lnTo>
                  <a:lnTo>
                    <a:pt x="961" y="554"/>
                  </a:lnTo>
                  <a:lnTo>
                    <a:pt x="987" y="585"/>
                  </a:lnTo>
                  <a:lnTo>
                    <a:pt x="1012" y="619"/>
                  </a:lnTo>
                  <a:lnTo>
                    <a:pt x="1033" y="655"/>
                  </a:lnTo>
                  <a:lnTo>
                    <a:pt x="1039" y="669"/>
                  </a:lnTo>
                  <a:lnTo>
                    <a:pt x="1059" y="714"/>
                  </a:lnTo>
                  <a:lnTo>
                    <a:pt x="1074" y="757"/>
                  </a:lnTo>
                  <a:lnTo>
                    <a:pt x="1084" y="797"/>
                  </a:lnTo>
                  <a:lnTo>
                    <a:pt x="1091" y="835"/>
                  </a:lnTo>
                  <a:lnTo>
                    <a:pt x="1091" y="842"/>
                  </a:lnTo>
                  <a:lnTo>
                    <a:pt x="1095" y="873"/>
                  </a:lnTo>
                  <a:lnTo>
                    <a:pt x="1095" y="906"/>
                  </a:lnTo>
                  <a:lnTo>
                    <a:pt x="1094" y="947"/>
                  </a:lnTo>
                  <a:lnTo>
                    <a:pt x="1094" y="947"/>
                  </a:lnTo>
                  <a:lnTo>
                    <a:pt x="1086" y="998"/>
                  </a:lnTo>
                  <a:lnTo>
                    <a:pt x="1076" y="1046"/>
                  </a:lnTo>
                  <a:lnTo>
                    <a:pt x="1063" y="1089"/>
                  </a:lnTo>
                  <a:lnTo>
                    <a:pt x="1061" y="1093"/>
                  </a:lnTo>
                  <a:lnTo>
                    <a:pt x="1036" y="1148"/>
                  </a:lnTo>
                  <a:lnTo>
                    <a:pt x="1006" y="1201"/>
                  </a:lnTo>
                  <a:lnTo>
                    <a:pt x="970" y="1248"/>
                  </a:lnTo>
                  <a:lnTo>
                    <a:pt x="928" y="1292"/>
                  </a:lnTo>
                  <a:lnTo>
                    <a:pt x="882" y="1332"/>
                  </a:lnTo>
                  <a:lnTo>
                    <a:pt x="831" y="1364"/>
                  </a:lnTo>
                  <a:lnTo>
                    <a:pt x="777" y="1393"/>
                  </a:lnTo>
                  <a:lnTo>
                    <a:pt x="775" y="1393"/>
                  </a:lnTo>
                  <a:lnTo>
                    <a:pt x="711" y="1417"/>
                  </a:lnTo>
                  <a:lnTo>
                    <a:pt x="646" y="1431"/>
                  </a:lnTo>
                  <a:lnTo>
                    <a:pt x="584" y="1438"/>
                  </a:lnTo>
                  <a:lnTo>
                    <a:pt x="523" y="1439"/>
                  </a:lnTo>
                  <a:lnTo>
                    <a:pt x="466" y="1434"/>
                  </a:lnTo>
                  <a:lnTo>
                    <a:pt x="413" y="1423"/>
                  </a:lnTo>
                  <a:lnTo>
                    <a:pt x="364" y="1410"/>
                  </a:lnTo>
                  <a:lnTo>
                    <a:pt x="320" y="1393"/>
                  </a:lnTo>
                  <a:lnTo>
                    <a:pt x="318" y="1393"/>
                  </a:lnTo>
                  <a:lnTo>
                    <a:pt x="264" y="1364"/>
                  </a:lnTo>
                  <a:lnTo>
                    <a:pt x="213" y="1332"/>
                  </a:lnTo>
                  <a:lnTo>
                    <a:pt x="167" y="1292"/>
                  </a:lnTo>
                  <a:lnTo>
                    <a:pt x="125" y="1248"/>
                  </a:lnTo>
                  <a:lnTo>
                    <a:pt x="89" y="1201"/>
                  </a:lnTo>
                  <a:lnTo>
                    <a:pt x="59" y="1148"/>
                  </a:lnTo>
                  <a:lnTo>
                    <a:pt x="34" y="1093"/>
                  </a:lnTo>
                  <a:lnTo>
                    <a:pt x="32" y="1089"/>
                  </a:lnTo>
                  <a:lnTo>
                    <a:pt x="19" y="1046"/>
                  </a:lnTo>
                  <a:lnTo>
                    <a:pt x="9" y="998"/>
                  </a:lnTo>
                  <a:lnTo>
                    <a:pt x="1" y="947"/>
                  </a:lnTo>
                  <a:lnTo>
                    <a:pt x="1" y="947"/>
                  </a:lnTo>
                  <a:lnTo>
                    <a:pt x="0" y="906"/>
                  </a:lnTo>
                  <a:lnTo>
                    <a:pt x="1" y="873"/>
                  </a:lnTo>
                  <a:lnTo>
                    <a:pt x="4" y="842"/>
                  </a:lnTo>
                  <a:lnTo>
                    <a:pt x="5" y="835"/>
                  </a:lnTo>
                  <a:lnTo>
                    <a:pt x="11" y="797"/>
                  </a:lnTo>
                  <a:lnTo>
                    <a:pt x="22" y="757"/>
                  </a:lnTo>
                  <a:lnTo>
                    <a:pt x="36" y="714"/>
                  </a:lnTo>
                  <a:lnTo>
                    <a:pt x="56" y="669"/>
                  </a:lnTo>
                  <a:lnTo>
                    <a:pt x="63" y="655"/>
                  </a:lnTo>
                  <a:lnTo>
                    <a:pt x="85" y="619"/>
                  </a:lnTo>
                  <a:lnTo>
                    <a:pt x="108" y="585"/>
                  </a:lnTo>
                  <a:lnTo>
                    <a:pt x="135" y="554"/>
                  </a:lnTo>
                  <a:lnTo>
                    <a:pt x="135" y="554"/>
                  </a:lnTo>
                  <a:lnTo>
                    <a:pt x="145" y="542"/>
                  </a:lnTo>
                  <a:lnTo>
                    <a:pt x="152" y="536"/>
                  </a:lnTo>
                  <a:lnTo>
                    <a:pt x="187" y="503"/>
                  </a:lnTo>
                  <a:lnTo>
                    <a:pt x="227" y="473"/>
                  </a:lnTo>
                  <a:lnTo>
                    <a:pt x="273" y="444"/>
                  </a:lnTo>
                  <a:lnTo>
                    <a:pt x="324" y="418"/>
                  </a:lnTo>
                  <a:lnTo>
                    <a:pt x="381" y="396"/>
                  </a:lnTo>
                  <a:lnTo>
                    <a:pt x="381" y="144"/>
                  </a:lnTo>
                  <a:lnTo>
                    <a:pt x="382" y="144"/>
                  </a:lnTo>
                  <a:lnTo>
                    <a:pt x="382" y="143"/>
                  </a:lnTo>
                  <a:lnTo>
                    <a:pt x="371" y="138"/>
                  </a:lnTo>
                  <a:lnTo>
                    <a:pt x="361" y="130"/>
                  </a:lnTo>
                  <a:lnTo>
                    <a:pt x="352" y="121"/>
                  </a:lnTo>
                  <a:lnTo>
                    <a:pt x="344" y="111"/>
                  </a:lnTo>
                  <a:lnTo>
                    <a:pt x="337" y="100"/>
                  </a:lnTo>
                  <a:lnTo>
                    <a:pt x="333" y="88"/>
                  </a:lnTo>
                  <a:lnTo>
                    <a:pt x="332" y="76"/>
                  </a:lnTo>
                  <a:lnTo>
                    <a:pt x="335" y="64"/>
                  </a:lnTo>
                  <a:lnTo>
                    <a:pt x="341" y="53"/>
                  </a:lnTo>
                  <a:lnTo>
                    <a:pt x="352" y="41"/>
                  </a:lnTo>
                  <a:lnTo>
                    <a:pt x="368" y="30"/>
                  </a:lnTo>
                  <a:lnTo>
                    <a:pt x="388" y="21"/>
                  </a:lnTo>
                  <a:lnTo>
                    <a:pt x="415" y="13"/>
                  </a:lnTo>
                  <a:lnTo>
                    <a:pt x="447" y="7"/>
                  </a:lnTo>
                  <a:lnTo>
                    <a:pt x="488" y="3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4" name="Freeform 610"/>
            <p:cNvSpPr>
              <a:spLocks noEditPoints="1"/>
            </p:cNvSpPr>
            <p:nvPr/>
          </p:nvSpPr>
          <p:spPr bwMode="auto">
            <a:xfrm>
              <a:off x="3284538" y="4241800"/>
              <a:ext cx="1360488" cy="1044575"/>
            </a:xfrm>
            <a:custGeom>
              <a:avLst/>
              <a:gdLst>
                <a:gd name="T0" fmla="*/ 18 w 857"/>
                <a:gd name="T1" fmla="*/ 182 h 658"/>
                <a:gd name="T2" fmla="*/ 29 w 857"/>
                <a:gd name="T3" fmla="*/ 345 h 658"/>
                <a:gd name="T4" fmla="*/ 95 w 857"/>
                <a:gd name="T5" fmla="*/ 482 h 658"/>
                <a:gd name="T6" fmla="*/ 208 w 857"/>
                <a:gd name="T7" fmla="*/ 582 h 658"/>
                <a:gd name="T8" fmla="*/ 357 w 857"/>
                <a:gd name="T9" fmla="*/ 633 h 658"/>
                <a:gd name="T10" fmla="*/ 445 w 857"/>
                <a:gd name="T11" fmla="*/ 632 h 658"/>
                <a:gd name="T12" fmla="*/ 501 w 857"/>
                <a:gd name="T13" fmla="*/ 601 h 658"/>
                <a:gd name="T14" fmla="*/ 563 w 857"/>
                <a:gd name="T15" fmla="*/ 548 h 658"/>
                <a:gd name="T16" fmla="*/ 620 w 857"/>
                <a:gd name="T17" fmla="*/ 482 h 658"/>
                <a:gd name="T18" fmla="*/ 666 w 857"/>
                <a:gd name="T19" fmla="*/ 408 h 658"/>
                <a:gd name="T20" fmla="*/ 692 w 857"/>
                <a:gd name="T21" fmla="*/ 331 h 658"/>
                <a:gd name="T22" fmla="*/ 690 w 857"/>
                <a:gd name="T23" fmla="*/ 260 h 658"/>
                <a:gd name="T24" fmla="*/ 650 w 857"/>
                <a:gd name="T25" fmla="*/ 201 h 658"/>
                <a:gd name="T26" fmla="*/ 568 w 857"/>
                <a:gd name="T27" fmla="*/ 160 h 658"/>
                <a:gd name="T28" fmla="*/ 434 w 857"/>
                <a:gd name="T29" fmla="*/ 143 h 658"/>
                <a:gd name="T30" fmla="*/ 258 w 857"/>
                <a:gd name="T31" fmla="*/ 132 h 658"/>
                <a:gd name="T32" fmla="*/ 144 w 857"/>
                <a:gd name="T33" fmla="*/ 114 h 658"/>
                <a:gd name="T34" fmla="*/ 80 w 857"/>
                <a:gd name="T35" fmla="*/ 91 h 658"/>
                <a:gd name="T36" fmla="*/ 50 w 857"/>
                <a:gd name="T37" fmla="*/ 74 h 658"/>
                <a:gd name="T38" fmla="*/ 300 w 857"/>
                <a:gd name="T39" fmla="*/ 17 h 658"/>
                <a:gd name="T40" fmla="*/ 167 w 857"/>
                <a:gd name="T41" fmla="*/ 27 h 658"/>
                <a:gd name="T42" fmla="*/ 78 w 857"/>
                <a:gd name="T43" fmla="*/ 43 h 658"/>
                <a:gd name="T44" fmla="*/ 56 w 857"/>
                <a:gd name="T45" fmla="*/ 60 h 658"/>
                <a:gd name="T46" fmla="*/ 88 w 857"/>
                <a:gd name="T47" fmla="*/ 77 h 658"/>
                <a:gd name="T48" fmla="*/ 169 w 857"/>
                <a:gd name="T49" fmla="*/ 98 h 658"/>
                <a:gd name="T50" fmla="*/ 309 w 857"/>
                <a:gd name="T51" fmla="*/ 115 h 658"/>
                <a:gd name="T52" fmla="*/ 493 w 857"/>
                <a:gd name="T53" fmla="*/ 122 h 658"/>
                <a:gd name="T54" fmla="*/ 618 w 857"/>
                <a:gd name="T55" fmla="*/ 106 h 658"/>
                <a:gd name="T56" fmla="*/ 682 w 857"/>
                <a:gd name="T57" fmla="*/ 77 h 658"/>
                <a:gd name="T58" fmla="*/ 687 w 857"/>
                <a:gd name="T59" fmla="*/ 47 h 658"/>
                <a:gd name="T60" fmla="*/ 636 w 857"/>
                <a:gd name="T61" fmla="*/ 25 h 658"/>
                <a:gd name="T62" fmla="*/ 505 w 857"/>
                <a:gd name="T63" fmla="*/ 16 h 658"/>
                <a:gd name="T64" fmla="*/ 425 w 857"/>
                <a:gd name="T65" fmla="*/ 0 h 658"/>
                <a:gd name="T66" fmla="*/ 565 w 857"/>
                <a:gd name="T67" fmla="*/ 4 h 658"/>
                <a:gd name="T68" fmla="*/ 707 w 857"/>
                <a:gd name="T69" fmla="*/ 18 h 658"/>
                <a:gd name="T70" fmla="*/ 797 w 857"/>
                <a:gd name="T71" fmla="*/ 43 h 658"/>
                <a:gd name="T72" fmla="*/ 814 w 857"/>
                <a:gd name="T73" fmla="*/ 55 h 658"/>
                <a:gd name="T74" fmla="*/ 818 w 857"/>
                <a:gd name="T75" fmla="*/ 61 h 658"/>
                <a:gd name="T76" fmla="*/ 845 w 857"/>
                <a:gd name="T77" fmla="*/ 129 h 658"/>
                <a:gd name="T78" fmla="*/ 857 w 857"/>
                <a:gd name="T79" fmla="*/ 238 h 658"/>
                <a:gd name="T80" fmla="*/ 823 w 857"/>
                <a:gd name="T81" fmla="*/ 402 h 658"/>
                <a:gd name="T82" fmla="*/ 732 w 857"/>
                <a:gd name="T83" fmla="*/ 535 h 658"/>
                <a:gd name="T84" fmla="*/ 595 w 857"/>
                <a:gd name="T85" fmla="*/ 626 h 658"/>
                <a:gd name="T86" fmla="*/ 429 w 857"/>
                <a:gd name="T87" fmla="*/ 658 h 658"/>
                <a:gd name="T88" fmla="*/ 262 w 857"/>
                <a:gd name="T89" fmla="*/ 626 h 658"/>
                <a:gd name="T90" fmla="*/ 125 w 857"/>
                <a:gd name="T91" fmla="*/ 535 h 658"/>
                <a:gd name="T92" fmla="*/ 34 w 857"/>
                <a:gd name="T93" fmla="*/ 402 h 658"/>
                <a:gd name="T94" fmla="*/ 0 w 857"/>
                <a:gd name="T95" fmla="*/ 238 h 658"/>
                <a:gd name="T96" fmla="*/ 19 w 857"/>
                <a:gd name="T97" fmla="*/ 102 h 658"/>
                <a:gd name="T98" fmla="*/ 42 w 857"/>
                <a:gd name="T99" fmla="*/ 51 h 658"/>
                <a:gd name="T100" fmla="*/ 91 w 857"/>
                <a:gd name="T101" fmla="*/ 26 h 658"/>
                <a:gd name="T102" fmla="*/ 194 w 857"/>
                <a:gd name="T103" fmla="*/ 10 h 658"/>
                <a:gd name="T104" fmla="*/ 328 w 857"/>
                <a:gd name="T105" fmla="*/ 1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658">
                  <a:moveTo>
                    <a:pt x="50" y="74"/>
                  </a:moveTo>
                  <a:lnTo>
                    <a:pt x="30" y="127"/>
                  </a:lnTo>
                  <a:lnTo>
                    <a:pt x="18" y="182"/>
                  </a:lnTo>
                  <a:lnTo>
                    <a:pt x="14" y="238"/>
                  </a:lnTo>
                  <a:lnTo>
                    <a:pt x="18" y="293"/>
                  </a:lnTo>
                  <a:lnTo>
                    <a:pt x="29" y="345"/>
                  </a:lnTo>
                  <a:lnTo>
                    <a:pt x="44" y="394"/>
                  </a:lnTo>
                  <a:lnTo>
                    <a:pt x="67" y="440"/>
                  </a:lnTo>
                  <a:lnTo>
                    <a:pt x="95" y="482"/>
                  </a:lnTo>
                  <a:lnTo>
                    <a:pt x="128" y="520"/>
                  </a:lnTo>
                  <a:lnTo>
                    <a:pt x="166" y="554"/>
                  </a:lnTo>
                  <a:lnTo>
                    <a:pt x="208" y="582"/>
                  </a:lnTo>
                  <a:lnTo>
                    <a:pt x="255" y="605"/>
                  </a:lnTo>
                  <a:lnTo>
                    <a:pt x="305" y="623"/>
                  </a:lnTo>
                  <a:lnTo>
                    <a:pt x="357" y="633"/>
                  </a:lnTo>
                  <a:lnTo>
                    <a:pt x="413" y="639"/>
                  </a:lnTo>
                  <a:lnTo>
                    <a:pt x="428" y="637"/>
                  </a:lnTo>
                  <a:lnTo>
                    <a:pt x="445" y="632"/>
                  </a:lnTo>
                  <a:lnTo>
                    <a:pt x="463" y="624"/>
                  </a:lnTo>
                  <a:lnTo>
                    <a:pt x="482" y="614"/>
                  </a:lnTo>
                  <a:lnTo>
                    <a:pt x="501" y="601"/>
                  </a:lnTo>
                  <a:lnTo>
                    <a:pt x="522" y="586"/>
                  </a:lnTo>
                  <a:lnTo>
                    <a:pt x="543" y="568"/>
                  </a:lnTo>
                  <a:lnTo>
                    <a:pt x="563" y="548"/>
                  </a:lnTo>
                  <a:lnTo>
                    <a:pt x="582" y="527"/>
                  </a:lnTo>
                  <a:lnTo>
                    <a:pt x="602" y="505"/>
                  </a:lnTo>
                  <a:lnTo>
                    <a:pt x="620" y="482"/>
                  </a:lnTo>
                  <a:lnTo>
                    <a:pt x="637" y="458"/>
                  </a:lnTo>
                  <a:lnTo>
                    <a:pt x="653" y="433"/>
                  </a:lnTo>
                  <a:lnTo>
                    <a:pt x="666" y="408"/>
                  </a:lnTo>
                  <a:lnTo>
                    <a:pt x="677" y="382"/>
                  </a:lnTo>
                  <a:lnTo>
                    <a:pt x="686" y="357"/>
                  </a:lnTo>
                  <a:lnTo>
                    <a:pt x="692" y="331"/>
                  </a:lnTo>
                  <a:lnTo>
                    <a:pt x="695" y="307"/>
                  </a:lnTo>
                  <a:lnTo>
                    <a:pt x="694" y="284"/>
                  </a:lnTo>
                  <a:lnTo>
                    <a:pt x="690" y="260"/>
                  </a:lnTo>
                  <a:lnTo>
                    <a:pt x="681" y="239"/>
                  </a:lnTo>
                  <a:lnTo>
                    <a:pt x="669" y="220"/>
                  </a:lnTo>
                  <a:lnTo>
                    <a:pt x="650" y="201"/>
                  </a:lnTo>
                  <a:lnTo>
                    <a:pt x="629" y="186"/>
                  </a:lnTo>
                  <a:lnTo>
                    <a:pt x="602" y="171"/>
                  </a:lnTo>
                  <a:lnTo>
                    <a:pt x="568" y="160"/>
                  </a:lnTo>
                  <a:lnTo>
                    <a:pt x="530" y="152"/>
                  </a:lnTo>
                  <a:lnTo>
                    <a:pt x="485" y="145"/>
                  </a:lnTo>
                  <a:lnTo>
                    <a:pt x="434" y="143"/>
                  </a:lnTo>
                  <a:lnTo>
                    <a:pt x="368" y="141"/>
                  </a:lnTo>
                  <a:lnTo>
                    <a:pt x="309" y="137"/>
                  </a:lnTo>
                  <a:lnTo>
                    <a:pt x="258" y="132"/>
                  </a:lnTo>
                  <a:lnTo>
                    <a:pt x="213" y="127"/>
                  </a:lnTo>
                  <a:lnTo>
                    <a:pt x="177" y="120"/>
                  </a:lnTo>
                  <a:lnTo>
                    <a:pt x="144" y="114"/>
                  </a:lnTo>
                  <a:lnTo>
                    <a:pt x="118" y="106"/>
                  </a:lnTo>
                  <a:lnTo>
                    <a:pt x="97" y="99"/>
                  </a:lnTo>
                  <a:lnTo>
                    <a:pt x="80" y="91"/>
                  </a:lnTo>
                  <a:lnTo>
                    <a:pt x="67" y="85"/>
                  </a:lnTo>
                  <a:lnTo>
                    <a:pt x="56" y="80"/>
                  </a:lnTo>
                  <a:lnTo>
                    <a:pt x="50" y="74"/>
                  </a:lnTo>
                  <a:close/>
                  <a:moveTo>
                    <a:pt x="400" y="14"/>
                  </a:moveTo>
                  <a:lnTo>
                    <a:pt x="349" y="16"/>
                  </a:lnTo>
                  <a:lnTo>
                    <a:pt x="300" y="17"/>
                  </a:lnTo>
                  <a:lnTo>
                    <a:pt x="251" y="19"/>
                  </a:lnTo>
                  <a:lnTo>
                    <a:pt x="207" y="23"/>
                  </a:lnTo>
                  <a:lnTo>
                    <a:pt x="167" y="27"/>
                  </a:lnTo>
                  <a:lnTo>
                    <a:pt x="132" y="33"/>
                  </a:lnTo>
                  <a:lnTo>
                    <a:pt x="102" y="38"/>
                  </a:lnTo>
                  <a:lnTo>
                    <a:pt x="78" y="43"/>
                  </a:lnTo>
                  <a:lnTo>
                    <a:pt x="63" y="51"/>
                  </a:lnTo>
                  <a:lnTo>
                    <a:pt x="55" y="57"/>
                  </a:lnTo>
                  <a:lnTo>
                    <a:pt x="56" y="60"/>
                  </a:lnTo>
                  <a:lnTo>
                    <a:pt x="61" y="65"/>
                  </a:lnTo>
                  <a:lnTo>
                    <a:pt x="72" y="71"/>
                  </a:lnTo>
                  <a:lnTo>
                    <a:pt x="88" y="77"/>
                  </a:lnTo>
                  <a:lnTo>
                    <a:pt x="108" y="84"/>
                  </a:lnTo>
                  <a:lnTo>
                    <a:pt x="136" y="90"/>
                  </a:lnTo>
                  <a:lnTo>
                    <a:pt x="169" y="98"/>
                  </a:lnTo>
                  <a:lnTo>
                    <a:pt x="209" y="105"/>
                  </a:lnTo>
                  <a:lnTo>
                    <a:pt x="255" y="110"/>
                  </a:lnTo>
                  <a:lnTo>
                    <a:pt x="309" y="115"/>
                  </a:lnTo>
                  <a:lnTo>
                    <a:pt x="370" y="119"/>
                  </a:lnTo>
                  <a:lnTo>
                    <a:pt x="438" y="122"/>
                  </a:lnTo>
                  <a:lnTo>
                    <a:pt x="493" y="122"/>
                  </a:lnTo>
                  <a:lnTo>
                    <a:pt x="542" y="118"/>
                  </a:lnTo>
                  <a:lnTo>
                    <a:pt x="582" y="112"/>
                  </a:lnTo>
                  <a:lnTo>
                    <a:pt x="618" y="106"/>
                  </a:lnTo>
                  <a:lnTo>
                    <a:pt x="645" y="97"/>
                  </a:lnTo>
                  <a:lnTo>
                    <a:pt x="666" y="88"/>
                  </a:lnTo>
                  <a:lnTo>
                    <a:pt x="682" y="77"/>
                  </a:lnTo>
                  <a:lnTo>
                    <a:pt x="690" y="67"/>
                  </a:lnTo>
                  <a:lnTo>
                    <a:pt x="691" y="56"/>
                  </a:lnTo>
                  <a:lnTo>
                    <a:pt x="687" y="47"/>
                  </a:lnTo>
                  <a:lnTo>
                    <a:pt x="677" y="38"/>
                  </a:lnTo>
                  <a:lnTo>
                    <a:pt x="660" y="30"/>
                  </a:lnTo>
                  <a:lnTo>
                    <a:pt x="636" y="25"/>
                  </a:lnTo>
                  <a:lnTo>
                    <a:pt x="607" y="21"/>
                  </a:lnTo>
                  <a:lnTo>
                    <a:pt x="557" y="18"/>
                  </a:lnTo>
                  <a:lnTo>
                    <a:pt x="505" y="16"/>
                  </a:lnTo>
                  <a:lnTo>
                    <a:pt x="453" y="14"/>
                  </a:lnTo>
                  <a:lnTo>
                    <a:pt x="400" y="14"/>
                  </a:lnTo>
                  <a:close/>
                  <a:moveTo>
                    <a:pt x="425" y="0"/>
                  </a:moveTo>
                  <a:lnTo>
                    <a:pt x="474" y="1"/>
                  </a:lnTo>
                  <a:lnTo>
                    <a:pt x="521" y="2"/>
                  </a:lnTo>
                  <a:lnTo>
                    <a:pt x="565" y="4"/>
                  </a:lnTo>
                  <a:lnTo>
                    <a:pt x="609" y="6"/>
                  </a:lnTo>
                  <a:lnTo>
                    <a:pt x="661" y="12"/>
                  </a:lnTo>
                  <a:lnTo>
                    <a:pt x="707" y="18"/>
                  </a:lnTo>
                  <a:lnTo>
                    <a:pt x="745" y="25"/>
                  </a:lnTo>
                  <a:lnTo>
                    <a:pt x="775" y="34"/>
                  </a:lnTo>
                  <a:lnTo>
                    <a:pt x="797" y="43"/>
                  </a:lnTo>
                  <a:lnTo>
                    <a:pt x="813" y="54"/>
                  </a:lnTo>
                  <a:lnTo>
                    <a:pt x="813" y="54"/>
                  </a:lnTo>
                  <a:lnTo>
                    <a:pt x="814" y="55"/>
                  </a:lnTo>
                  <a:lnTo>
                    <a:pt x="815" y="57"/>
                  </a:lnTo>
                  <a:lnTo>
                    <a:pt x="817" y="59"/>
                  </a:lnTo>
                  <a:lnTo>
                    <a:pt x="818" y="61"/>
                  </a:lnTo>
                  <a:lnTo>
                    <a:pt x="819" y="63"/>
                  </a:lnTo>
                  <a:lnTo>
                    <a:pt x="834" y="95"/>
                  </a:lnTo>
                  <a:lnTo>
                    <a:pt x="845" y="129"/>
                  </a:lnTo>
                  <a:lnTo>
                    <a:pt x="852" y="165"/>
                  </a:lnTo>
                  <a:lnTo>
                    <a:pt x="856" y="201"/>
                  </a:lnTo>
                  <a:lnTo>
                    <a:pt x="857" y="238"/>
                  </a:lnTo>
                  <a:lnTo>
                    <a:pt x="853" y="294"/>
                  </a:lnTo>
                  <a:lnTo>
                    <a:pt x="842" y="349"/>
                  </a:lnTo>
                  <a:lnTo>
                    <a:pt x="823" y="402"/>
                  </a:lnTo>
                  <a:lnTo>
                    <a:pt x="798" y="450"/>
                  </a:lnTo>
                  <a:lnTo>
                    <a:pt x="768" y="495"/>
                  </a:lnTo>
                  <a:lnTo>
                    <a:pt x="732" y="535"/>
                  </a:lnTo>
                  <a:lnTo>
                    <a:pt x="691" y="571"/>
                  </a:lnTo>
                  <a:lnTo>
                    <a:pt x="645" y="601"/>
                  </a:lnTo>
                  <a:lnTo>
                    <a:pt x="595" y="626"/>
                  </a:lnTo>
                  <a:lnTo>
                    <a:pt x="543" y="644"/>
                  </a:lnTo>
                  <a:lnTo>
                    <a:pt x="487" y="654"/>
                  </a:lnTo>
                  <a:lnTo>
                    <a:pt x="429" y="658"/>
                  </a:lnTo>
                  <a:lnTo>
                    <a:pt x="370" y="654"/>
                  </a:lnTo>
                  <a:lnTo>
                    <a:pt x="315" y="644"/>
                  </a:lnTo>
                  <a:lnTo>
                    <a:pt x="262" y="626"/>
                  </a:lnTo>
                  <a:lnTo>
                    <a:pt x="212" y="601"/>
                  </a:lnTo>
                  <a:lnTo>
                    <a:pt x="167" y="571"/>
                  </a:lnTo>
                  <a:lnTo>
                    <a:pt x="125" y="535"/>
                  </a:lnTo>
                  <a:lnTo>
                    <a:pt x="89" y="495"/>
                  </a:lnTo>
                  <a:lnTo>
                    <a:pt x="59" y="450"/>
                  </a:lnTo>
                  <a:lnTo>
                    <a:pt x="34" y="402"/>
                  </a:lnTo>
                  <a:lnTo>
                    <a:pt x="16" y="349"/>
                  </a:lnTo>
                  <a:lnTo>
                    <a:pt x="4" y="294"/>
                  </a:lnTo>
                  <a:lnTo>
                    <a:pt x="0" y="238"/>
                  </a:lnTo>
                  <a:lnTo>
                    <a:pt x="2" y="191"/>
                  </a:lnTo>
                  <a:lnTo>
                    <a:pt x="8" y="146"/>
                  </a:lnTo>
                  <a:lnTo>
                    <a:pt x="19" y="102"/>
                  </a:lnTo>
                  <a:lnTo>
                    <a:pt x="36" y="60"/>
                  </a:lnTo>
                  <a:lnTo>
                    <a:pt x="39" y="55"/>
                  </a:lnTo>
                  <a:lnTo>
                    <a:pt x="42" y="51"/>
                  </a:lnTo>
                  <a:lnTo>
                    <a:pt x="51" y="42"/>
                  </a:lnTo>
                  <a:lnTo>
                    <a:pt x="68" y="34"/>
                  </a:lnTo>
                  <a:lnTo>
                    <a:pt x="91" y="26"/>
                  </a:lnTo>
                  <a:lnTo>
                    <a:pt x="122" y="19"/>
                  </a:lnTo>
                  <a:lnTo>
                    <a:pt x="156" y="14"/>
                  </a:lnTo>
                  <a:lnTo>
                    <a:pt x="194" y="10"/>
                  </a:lnTo>
                  <a:lnTo>
                    <a:pt x="237" y="6"/>
                  </a:lnTo>
                  <a:lnTo>
                    <a:pt x="281" y="4"/>
                  </a:lnTo>
                  <a:lnTo>
                    <a:pt x="328" y="1"/>
                  </a:lnTo>
                  <a:lnTo>
                    <a:pt x="377" y="0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00C092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5" name="Freeform 617"/>
            <p:cNvSpPr/>
            <p:nvPr/>
          </p:nvSpPr>
          <p:spPr bwMode="auto">
            <a:xfrm>
              <a:off x="3965575" y="3121025"/>
              <a:ext cx="276225" cy="60325"/>
            </a:xfrm>
            <a:custGeom>
              <a:avLst/>
              <a:gdLst>
                <a:gd name="T0" fmla="*/ 5 w 174"/>
                <a:gd name="T1" fmla="*/ 0 h 38"/>
                <a:gd name="T2" fmla="*/ 42 w 174"/>
                <a:gd name="T3" fmla="*/ 0 h 38"/>
                <a:gd name="T4" fmla="*/ 76 w 174"/>
                <a:gd name="T5" fmla="*/ 4 h 38"/>
                <a:gd name="T6" fmla="*/ 106 w 174"/>
                <a:gd name="T7" fmla="*/ 8 h 38"/>
                <a:gd name="T8" fmla="*/ 131 w 174"/>
                <a:gd name="T9" fmla="*/ 15 h 38"/>
                <a:gd name="T10" fmla="*/ 152 w 174"/>
                <a:gd name="T11" fmla="*/ 21 h 38"/>
                <a:gd name="T12" fmla="*/ 166 w 174"/>
                <a:gd name="T13" fmla="*/ 29 h 38"/>
                <a:gd name="T14" fmla="*/ 174 w 174"/>
                <a:gd name="T15" fmla="*/ 38 h 38"/>
                <a:gd name="T16" fmla="*/ 161 w 174"/>
                <a:gd name="T17" fmla="*/ 28 h 38"/>
                <a:gd name="T18" fmla="*/ 142 w 174"/>
                <a:gd name="T19" fmla="*/ 19 h 38"/>
                <a:gd name="T20" fmla="*/ 114 w 174"/>
                <a:gd name="T21" fmla="*/ 11 h 38"/>
                <a:gd name="T22" fmla="*/ 80 w 174"/>
                <a:gd name="T23" fmla="*/ 5 h 38"/>
                <a:gd name="T24" fmla="*/ 42 w 174"/>
                <a:gd name="T25" fmla="*/ 2 h 38"/>
                <a:gd name="T26" fmla="*/ 0 w 174"/>
                <a:gd name="T27" fmla="*/ 0 h 38"/>
                <a:gd name="T28" fmla="*/ 5 w 174"/>
                <a:gd name="T2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38">
                  <a:moveTo>
                    <a:pt x="5" y="0"/>
                  </a:moveTo>
                  <a:lnTo>
                    <a:pt x="42" y="0"/>
                  </a:lnTo>
                  <a:lnTo>
                    <a:pt x="76" y="4"/>
                  </a:lnTo>
                  <a:lnTo>
                    <a:pt x="106" y="8"/>
                  </a:lnTo>
                  <a:lnTo>
                    <a:pt x="131" y="15"/>
                  </a:lnTo>
                  <a:lnTo>
                    <a:pt x="152" y="21"/>
                  </a:lnTo>
                  <a:lnTo>
                    <a:pt x="166" y="29"/>
                  </a:lnTo>
                  <a:lnTo>
                    <a:pt x="174" y="38"/>
                  </a:lnTo>
                  <a:lnTo>
                    <a:pt x="161" y="28"/>
                  </a:lnTo>
                  <a:lnTo>
                    <a:pt x="142" y="19"/>
                  </a:lnTo>
                  <a:lnTo>
                    <a:pt x="114" y="11"/>
                  </a:lnTo>
                  <a:lnTo>
                    <a:pt x="80" y="5"/>
                  </a:lnTo>
                  <a:lnTo>
                    <a:pt x="42" y="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6E6E6"/>
            </a:solidFill>
            <a:ln w="0">
              <a:solidFill>
                <a:srgbClr val="E6E6E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6" name="Freeform 618"/>
            <p:cNvSpPr/>
            <p:nvPr/>
          </p:nvSpPr>
          <p:spPr bwMode="auto">
            <a:xfrm>
              <a:off x="3706813" y="3121025"/>
              <a:ext cx="534988" cy="134938"/>
            </a:xfrm>
            <a:custGeom>
              <a:avLst/>
              <a:gdLst>
                <a:gd name="T0" fmla="*/ 163 w 337"/>
                <a:gd name="T1" fmla="*/ 0 h 85"/>
                <a:gd name="T2" fmla="*/ 205 w 337"/>
                <a:gd name="T3" fmla="*/ 2 h 85"/>
                <a:gd name="T4" fmla="*/ 243 w 337"/>
                <a:gd name="T5" fmla="*/ 5 h 85"/>
                <a:gd name="T6" fmla="*/ 277 w 337"/>
                <a:gd name="T7" fmla="*/ 11 h 85"/>
                <a:gd name="T8" fmla="*/ 305 w 337"/>
                <a:gd name="T9" fmla="*/ 19 h 85"/>
                <a:gd name="T10" fmla="*/ 324 w 337"/>
                <a:gd name="T11" fmla="*/ 28 h 85"/>
                <a:gd name="T12" fmla="*/ 337 w 337"/>
                <a:gd name="T13" fmla="*/ 38 h 85"/>
                <a:gd name="T14" fmla="*/ 337 w 337"/>
                <a:gd name="T15" fmla="*/ 42 h 85"/>
                <a:gd name="T16" fmla="*/ 333 w 337"/>
                <a:gd name="T17" fmla="*/ 53 h 85"/>
                <a:gd name="T18" fmla="*/ 320 w 337"/>
                <a:gd name="T19" fmla="*/ 62 h 85"/>
                <a:gd name="T20" fmla="*/ 301 w 337"/>
                <a:gd name="T21" fmla="*/ 70 h 85"/>
                <a:gd name="T22" fmla="*/ 274 w 337"/>
                <a:gd name="T23" fmla="*/ 76 h 85"/>
                <a:gd name="T24" fmla="*/ 243 w 337"/>
                <a:gd name="T25" fmla="*/ 81 h 85"/>
                <a:gd name="T26" fmla="*/ 208 w 337"/>
                <a:gd name="T27" fmla="*/ 84 h 85"/>
                <a:gd name="T28" fmla="*/ 168 w 337"/>
                <a:gd name="T29" fmla="*/ 85 h 85"/>
                <a:gd name="T30" fmla="*/ 129 w 337"/>
                <a:gd name="T31" fmla="*/ 84 h 85"/>
                <a:gd name="T32" fmla="*/ 94 w 337"/>
                <a:gd name="T33" fmla="*/ 81 h 85"/>
                <a:gd name="T34" fmla="*/ 62 w 337"/>
                <a:gd name="T35" fmla="*/ 76 h 85"/>
                <a:gd name="T36" fmla="*/ 36 w 337"/>
                <a:gd name="T37" fmla="*/ 70 h 85"/>
                <a:gd name="T38" fmla="*/ 17 w 337"/>
                <a:gd name="T39" fmla="*/ 62 h 85"/>
                <a:gd name="T40" fmla="*/ 3 w 337"/>
                <a:gd name="T41" fmla="*/ 53 h 85"/>
                <a:gd name="T42" fmla="*/ 0 w 337"/>
                <a:gd name="T43" fmla="*/ 42 h 85"/>
                <a:gd name="T44" fmla="*/ 3 w 337"/>
                <a:gd name="T45" fmla="*/ 33 h 85"/>
                <a:gd name="T46" fmla="*/ 15 w 337"/>
                <a:gd name="T47" fmla="*/ 24 h 85"/>
                <a:gd name="T48" fmla="*/ 35 w 337"/>
                <a:gd name="T49" fmla="*/ 16 h 85"/>
                <a:gd name="T50" fmla="*/ 61 w 337"/>
                <a:gd name="T51" fmla="*/ 9 h 85"/>
                <a:gd name="T52" fmla="*/ 91 w 337"/>
                <a:gd name="T53" fmla="*/ 4 h 85"/>
                <a:gd name="T54" fmla="*/ 125 w 337"/>
                <a:gd name="T55" fmla="*/ 2 h 85"/>
                <a:gd name="T56" fmla="*/ 163 w 337"/>
                <a:gd name="T5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7" h="85">
                  <a:moveTo>
                    <a:pt x="163" y="0"/>
                  </a:moveTo>
                  <a:lnTo>
                    <a:pt x="205" y="2"/>
                  </a:lnTo>
                  <a:lnTo>
                    <a:pt x="243" y="5"/>
                  </a:lnTo>
                  <a:lnTo>
                    <a:pt x="277" y="11"/>
                  </a:lnTo>
                  <a:lnTo>
                    <a:pt x="305" y="19"/>
                  </a:lnTo>
                  <a:lnTo>
                    <a:pt x="324" y="28"/>
                  </a:lnTo>
                  <a:lnTo>
                    <a:pt x="337" y="38"/>
                  </a:lnTo>
                  <a:lnTo>
                    <a:pt x="337" y="42"/>
                  </a:lnTo>
                  <a:lnTo>
                    <a:pt x="333" y="53"/>
                  </a:lnTo>
                  <a:lnTo>
                    <a:pt x="320" y="62"/>
                  </a:lnTo>
                  <a:lnTo>
                    <a:pt x="301" y="70"/>
                  </a:lnTo>
                  <a:lnTo>
                    <a:pt x="274" y="76"/>
                  </a:lnTo>
                  <a:lnTo>
                    <a:pt x="243" y="81"/>
                  </a:lnTo>
                  <a:lnTo>
                    <a:pt x="208" y="84"/>
                  </a:lnTo>
                  <a:lnTo>
                    <a:pt x="168" y="85"/>
                  </a:lnTo>
                  <a:lnTo>
                    <a:pt x="129" y="84"/>
                  </a:lnTo>
                  <a:lnTo>
                    <a:pt x="94" y="81"/>
                  </a:lnTo>
                  <a:lnTo>
                    <a:pt x="62" y="76"/>
                  </a:lnTo>
                  <a:lnTo>
                    <a:pt x="36" y="70"/>
                  </a:lnTo>
                  <a:lnTo>
                    <a:pt x="17" y="62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15" y="24"/>
                  </a:lnTo>
                  <a:lnTo>
                    <a:pt x="35" y="16"/>
                  </a:lnTo>
                  <a:lnTo>
                    <a:pt x="61" y="9"/>
                  </a:lnTo>
                  <a:lnTo>
                    <a:pt x="91" y="4"/>
                  </a:lnTo>
                  <a:lnTo>
                    <a:pt x="125" y="2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6" name="Group 86"/>
          <p:cNvGrpSpPr/>
          <p:nvPr/>
        </p:nvGrpSpPr>
        <p:grpSpPr>
          <a:xfrm>
            <a:off x="7566568" y="3482850"/>
            <a:ext cx="290519" cy="381788"/>
            <a:chOff x="3095625" y="3100388"/>
            <a:chExt cx="1738313" cy="2284413"/>
          </a:xfrm>
        </p:grpSpPr>
        <p:sp>
          <p:nvSpPr>
            <p:cNvPr id="88" name="Freeform 590"/>
            <p:cNvSpPr/>
            <p:nvPr/>
          </p:nvSpPr>
          <p:spPr bwMode="auto">
            <a:xfrm>
              <a:off x="3119438" y="3100388"/>
              <a:ext cx="1690688" cy="2284413"/>
            </a:xfrm>
            <a:custGeom>
              <a:avLst/>
              <a:gdLst>
                <a:gd name="T0" fmla="*/ 574 w 1065"/>
                <a:gd name="T1" fmla="*/ 1 h 1439"/>
                <a:gd name="T2" fmla="*/ 647 w 1065"/>
                <a:gd name="T3" fmla="*/ 11 h 1439"/>
                <a:gd name="T4" fmla="*/ 701 w 1065"/>
                <a:gd name="T5" fmla="*/ 28 h 1439"/>
                <a:gd name="T6" fmla="*/ 732 w 1065"/>
                <a:gd name="T7" fmla="*/ 49 h 1439"/>
                <a:gd name="T8" fmla="*/ 732 w 1065"/>
                <a:gd name="T9" fmla="*/ 72 h 1439"/>
                <a:gd name="T10" fmla="*/ 710 w 1065"/>
                <a:gd name="T11" fmla="*/ 92 h 1439"/>
                <a:gd name="T12" fmla="*/ 692 w 1065"/>
                <a:gd name="T13" fmla="*/ 399 h 1439"/>
                <a:gd name="T14" fmla="*/ 803 w 1065"/>
                <a:gd name="T15" fmla="*/ 449 h 1439"/>
                <a:gd name="T16" fmla="*/ 900 w 1065"/>
                <a:gd name="T17" fmla="*/ 521 h 1439"/>
                <a:gd name="T18" fmla="*/ 977 w 1065"/>
                <a:gd name="T19" fmla="*/ 614 h 1439"/>
                <a:gd name="T20" fmla="*/ 1032 w 1065"/>
                <a:gd name="T21" fmla="*/ 721 h 1439"/>
                <a:gd name="T22" fmla="*/ 1061 w 1065"/>
                <a:gd name="T23" fmla="*/ 843 h 1439"/>
                <a:gd name="T24" fmla="*/ 1061 w 1065"/>
                <a:gd name="T25" fmla="*/ 974 h 1439"/>
                <a:gd name="T26" fmla="*/ 1029 w 1065"/>
                <a:gd name="T27" fmla="*/ 1100 h 1439"/>
                <a:gd name="T28" fmla="*/ 969 w 1065"/>
                <a:gd name="T29" fmla="*/ 1211 h 1439"/>
                <a:gd name="T30" fmla="*/ 887 w 1065"/>
                <a:gd name="T31" fmla="*/ 1305 h 1439"/>
                <a:gd name="T32" fmla="*/ 783 w 1065"/>
                <a:gd name="T33" fmla="*/ 1376 h 1439"/>
                <a:gd name="T34" fmla="*/ 664 w 1065"/>
                <a:gd name="T35" fmla="*/ 1423 h 1439"/>
                <a:gd name="T36" fmla="*/ 533 w 1065"/>
                <a:gd name="T37" fmla="*/ 1439 h 1439"/>
                <a:gd name="T38" fmla="*/ 401 w 1065"/>
                <a:gd name="T39" fmla="*/ 1423 h 1439"/>
                <a:gd name="T40" fmla="*/ 282 w 1065"/>
                <a:gd name="T41" fmla="*/ 1376 h 1439"/>
                <a:gd name="T42" fmla="*/ 180 w 1065"/>
                <a:gd name="T43" fmla="*/ 1305 h 1439"/>
                <a:gd name="T44" fmla="*/ 96 w 1065"/>
                <a:gd name="T45" fmla="*/ 1211 h 1439"/>
                <a:gd name="T46" fmla="*/ 36 w 1065"/>
                <a:gd name="T47" fmla="*/ 1100 h 1439"/>
                <a:gd name="T48" fmla="*/ 4 w 1065"/>
                <a:gd name="T49" fmla="*/ 974 h 1439"/>
                <a:gd name="T50" fmla="*/ 4 w 1065"/>
                <a:gd name="T51" fmla="*/ 843 h 1439"/>
                <a:gd name="T52" fmla="*/ 33 w 1065"/>
                <a:gd name="T53" fmla="*/ 721 h 1439"/>
                <a:gd name="T54" fmla="*/ 88 w 1065"/>
                <a:gd name="T55" fmla="*/ 614 h 1439"/>
                <a:gd name="T56" fmla="*/ 165 w 1065"/>
                <a:gd name="T57" fmla="*/ 521 h 1439"/>
                <a:gd name="T58" fmla="*/ 262 w 1065"/>
                <a:gd name="T59" fmla="*/ 449 h 1439"/>
                <a:gd name="T60" fmla="*/ 373 w 1065"/>
                <a:gd name="T61" fmla="*/ 399 h 1439"/>
                <a:gd name="T62" fmla="*/ 355 w 1065"/>
                <a:gd name="T63" fmla="*/ 92 h 1439"/>
                <a:gd name="T64" fmla="*/ 333 w 1065"/>
                <a:gd name="T65" fmla="*/ 72 h 1439"/>
                <a:gd name="T66" fmla="*/ 333 w 1065"/>
                <a:gd name="T67" fmla="*/ 49 h 1439"/>
                <a:gd name="T68" fmla="*/ 364 w 1065"/>
                <a:gd name="T69" fmla="*/ 28 h 1439"/>
                <a:gd name="T70" fmla="*/ 418 w 1065"/>
                <a:gd name="T71" fmla="*/ 11 h 1439"/>
                <a:gd name="T72" fmla="*/ 491 w 1065"/>
                <a:gd name="T73" fmla="*/ 1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65" h="1439">
                  <a:moveTo>
                    <a:pt x="533" y="0"/>
                  </a:moveTo>
                  <a:lnTo>
                    <a:pt x="574" y="1"/>
                  </a:lnTo>
                  <a:lnTo>
                    <a:pt x="612" y="5"/>
                  </a:lnTo>
                  <a:lnTo>
                    <a:pt x="647" y="11"/>
                  </a:lnTo>
                  <a:lnTo>
                    <a:pt x="677" y="18"/>
                  </a:lnTo>
                  <a:lnTo>
                    <a:pt x="701" y="28"/>
                  </a:lnTo>
                  <a:lnTo>
                    <a:pt x="720" y="37"/>
                  </a:lnTo>
                  <a:lnTo>
                    <a:pt x="732" y="49"/>
                  </a:lnTo>
                  <a:lnTo>
                    <a:pt x="736" y="62"/>
                  </a:lnTo>
                  <a:lnTo>
                    <a:pt x="732" y="72"/>
                  </a:lnTo>
                  <a:lnTo>
                    <a:pt x="724" y="83"/>
                  </a:lnTo>
                  <a:lnTo>
                    <a:pt x="710" y="92"/>
                  </a:lnTo>
                  <a:lnTo>
                    <a:pt x="692" y="101"/>
                  </a:lnTo>
                  <a:lnTo>
                    <a:pt x="692" y="399"/>
                  </a:lnTo>
                  <a:lnTo>
                    <a:pt x="749" y="420"/>
                  </a:lnTo>
                  <a:lnTo>
                    <a:pt x="803" y="449"/>
                  </a:lnTo>
                  <a:lnTo>
                    <a:pt x="854" y="482"/>
                  </a:lnTo>
                  <a:lnTo>
                    <a:pt x="900" y="521"/>
                  </a:lnTo>
                  <a:lnTo>
                    <a:pt x="940" y="566"/>
                  </a:lnTo>
                  <a:lnTo>
                    <a:pt x="977" y="614"/>
                  </a:lnTo>
                  <a:lnTo>
                    <a:pt x="1007" y="666"/>
                  </a:lnTo>
                  <a:lnTo>
                    <a:pt x="1032" y="721"/>
                  </a:lnTo>
                  <a:lnTo>
                    <a:pt x="1050" y="782"/>
                  </a:lnTo>
                  <a:lnTo>
                    <a:pt x="1061" y="843"/>
                  </a:lnTo>
                  <a:lnTo>
                    <a:pt x="1065" y="907"/>
                  </a:lnTo>
                  <a:lnTo>
                    <a:pt x="1061" y="974"/>
                  </a:lnTo>
                  <a:lnTo>
                    <a:pt x="1049" y="1038"/>
                  </a:lnTo>
                  <a:lnTo>
                    <a:pt x="1029" y="1100"/>
                  </a:lnTo>
                  <a:lnTo>
                    <a:pt x="1002" y="1157"/>
                  </a:lnTo>
                  <a:lnTo>
                    <a:pt x="969" y="1211"/>
                  </a:lnTo>
                  <a:lnTo>
                    <a:pt x="930" y="1261"/>
                  </a:lnTo>
                  <a:lnTo>
                    <a:pt x="887" y="1305"/>
                  </a:lnTo>
                  <a:lnTo>
                    <a:pt x="837" y="1343"/>
                  </a:lnTo>
                  <a:lnTo>
                    <a:pt x="783" y="1376"/>
                  </a:lnTo>
                  <a:lnTo>
                    <a:pt x="724" y="1404"/>
                  </a:lnTo>
                  <a:lnTo>
                    <a:pt x="664" y="1423"/>
                  </a:lnTo>
                  <a:lnTo>
                    <a:pt x="600" y="1435"/>
                  </a:lnTo>
                  <a:lnTo>
                    <a:pt x="533" y="1439"/>
                  </a:lnTo>
                  <a:lnTo>
                    <a:pt x="466" y="1435"/>
                  </a:lnTo>
                  <a:lnTo>
                    <a:pt x="401" y="1423"/>
                  </a:lnTo>
                  <a:lnTo>
                    <a:pt x="341" y="1404"/>
                  </a:lnTo>
                  <a:lnTo>
                    <a:pt x="282" y="1376"/>
                  </a:lnTo>
                  <a:lnTo>
                    <a:pt x="228" y="1343"/>
                  </a:lnTo>
                  <a:lnTo>
                    <a:pt x="180" y="1305"/>
                  </a:lnTo>
                  <a:lnTo>
                    <a:pt x="135" y="1261"/>
                  </a:lnTo>
                  <a:lnTo>
                    <a:pt x="96" y="1211"/>
                  </a:lnTo>
                  <a:lnTo>
                    <a:pt x="63" y="1157"/>
                  </a:lnTo>
                  <a:lnTo>
                    <a:pt x="36" y="1100"/>
                  </a:lnTo>
                  <a:lnTo>
                    <a:pt x="16" y="1038"/>
                  </a:lnTo>
                  <a:lnTo>
                    <a:pt x="4" y="974"/>
                  </a:lnTo>
                  <a:lnTo>
                    <a:pt x="0" y="907"/>
                  </a:lnTo>
                  <a:lnTo>
                    <a:pt x="4" y="843"/>
                  </a:lnTo>
                  <a:lnTo>
                    <a:pt x="15" y="782"/>
                  </a:lnTo>
                  <a:lnTo>
                    <a:pt x="33" y="721"/>
                  </a:lnTo>
                  <a:lnTo>
                    <a:pt x="58" y="666"/>
                  </a:lnTo>
                  <a:lnTo>
                    <a:pt x="88" y="614"/>
                  </a:lnTo>
                  <a:lnTo>
                    <a:pt x="125" y="566"/>
                  </a:lnTo>
                  <a:lnTo>
                    <a:pt x="165" y="521"/>
                  </a:lnTo>
                  <a:lnTo>
                    <a:pt x="211" y="482"/>
                  </a:lnTo>
                  <a:lnTo>
                    <a:pt x="262" y="449"/>
                  </a:lnTo>
                  <a:lnTo>
                    <a:pt x="316" y="420"/>
                  </a:lnTo>
                  <a:lnTo>
                    <a:pt x="373" y="399"/>
                  </a:lnTo>
                  <a:lnTo>
                    <a:pt x="373" y="101"/>
                  </a:lnTo>
                  <a:lnTo>
                    <a:pt x="355" y="92"/>
                  </a:lnTo>
                  <a:lnTo>
                    <a:pt x="341" y="83"/>
                  </a:lnTo>
                  <a:lnTo>
                    <a:pt x="333" y="72"/>
                  </a:lnTo>
                  <a:lnTo>
                    <a:pt x="329" y="62"/>
                  </a:lnTo>
                  <a:lnTo>
                    <a:pt x="333" y="49"/>
                  </a:lnTo>
                  <a:lnTo>
                    <a:pt x="345" y="37"/>
                  </a:lnTo>
                  <a:lnTo>
                    <a:pt x="364" y="28"/>
                  </a:lnTo>
                  <a:lnTo>
                    <a:pt x="388" y="18"/>
                  </a:lnTo>
                  <a:lnTo>
                    <a:pt x="418" y="11"/>
                  </a:lnTo>
                  <a:lnTo>
                    <a:pt x="453" y="5"/>
                  </a:lnTo>
                  <a:lnTo>
                    <a:pt x="491" y="1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rgbClr val="E7EEE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9" name="Freeform 606"/>
            <p:cNvSpPr/>
            <p:nvPr/>
          </p:nvSpPr>
          <p:spPr bwMode="auto">
            <a:xfrm>
              <a:off x="3278188" y="4243388"/>
              <a:ext cx="1360488" cy="1042987"/>
            </a:xfrm>
            <a:custGeom>
              <a:avLst/>
              <a:gdLst>
                <a:gd name="T0" fmla="*/ 433 w 857"/>
                <a:gd name="T1" fmla="*/ 0 h 657"/>
                <a:gd name="T2" fmla="*/ 552 w 857"/>
                <a:gd name="T3" fmla="*/ 7 h 657"/>
                <a:gd name="T4" fmla="*/ 650 w 857"/>
                <a:gd name="T5" fmla="*/ 18 h 657"/>
                <a:gd name="T6" fmla="*/ 729 w 857"/>
                <a:gd name="T7" fmla="*/ 32 h 657"/>
                <a:gd name="T8" fmla="*/ 783 w 857"/>
                <a:gd name="T9" fmla="*/ 42 h 657"/>
                <a:gd name="T10" fmla="*/ 810 w 857"/>
                <a:gd name="T11" fmla="*/ 50 h 657"/>
                <a:gd name="T12" fmla="*/ 815 w 857"/>
                <a:gd name="T13" fmla="*/ 54 h 657"/>
                <a:gd name="T14" fmla="*/ 823 w 857"/>
                <a:gd name="T15" fmla="*/ 79 h 657"/>
                <a:gd name="T16" fmla="*/ 836 w 857"/>
                <a:gd name="T17" fmla="*/ 121 h 657"/>
                <a:gd name="T18" fmla="*/ 848 w 857"/>
                <a:gd name="T19" fmla="*/ 169 h 657"/>
                <a:gd name="T20" fmla="*/ 856 w 857"/>
                <a:gd name="T21" fmla="*/ 216 h 657"/>
                <a:gd name="T22" fmla="*/ 853 w 857"/>
                <a:gd name="T23" fmla="*/ 293 h 657"/>
                <a:gd name="T24" fmla="*/ 823 w 857"/>
                <a:gd name="T25" fmla="*/ 399 h 657"/>
                <a:gd name="T26" fmla="*/ 768 w 857"/>
                <a:gd name="T27" fmla="*/ 494 h 657"/>
                <a:gd name="T28" fmla="*/ 691 w 857"/>
                <a:gd name="T29" fmla="*/ 570 h 657"/>
                <a:gd name="T30" fmla="*/ 596 w 857"/>
                <a:gd name="T31" fmla="*/ 625 h 657"/>
                <a:gd name="T32" fmla="*/ 487 w 857"/>
                <a:gd name="T33" fmla="*/ 653 h 657"/>
                <a:gd name="T34" fmla="*/ 370 w 857"/>
                <a:gd name="T35" fmla="*/ 653 h 657"/>
                <a:gd name="T36" fmla="*/ 262 w 857"/>
                <a:gd name="T37" fmla="*/ 625 h 657"/>
                <a:gd name="T38" fmla="*/ 167 w 857"/>
                <a:gd name="T39" fmla="*/ 570 h 657"/>
                <a:gd name="T40" fmla="*/ 89 w 857"/>
                <a:gd name="T41" fmla="*/ 494 h 657"/>
                <a:gd name="T42" fmla="*/ 34 w 857"/>
                <a:gd name="T43" fmla="*/ 399 h 657"/>
                <a:gd name="T44" fmla="*/ 4 w 857"/>
                <a:gd name="T45" fmla="*/ 293 h 657"/>
                <a:gd name="T46" fmla="*/ 1 w 857"/>
                <a:gd name="T47" fmla="*/ 200 h 657"/>
                <a:gd name="T48" fmla="*/ 12 w 857"/>
                <a:gd name="T49" fmla="*/ 138 h 657"/>
                <a:gd name="T50" fmla="*/ 27 w 857"/>
                <a:gd name="T51" fmla="*/ 89 h 657"/>
                <a:gd name="T52" fmla="*/ 40 w 857"/>
                <a:gd name="T53" fmla="*/ 58 h 657"/>
                <a:gd name="T54" fmla="*/ 46 w 857"/>
                <a:gd name="T55" fmla="*/ 47 h 657"/>
                <a:gd name="T56" fmla="*/ 84 w 857"/>
                <a:gd name="T57" fmla="*/ 29 h 657"/>
                <a:gd name="T58" fmla="*/ 146 w 857"/>
                <a:gd name="T59" fmla="*/ 16 h 657"/>
                <a:gd name="T60" fmla="*/ 226 w 857"/>
                <a:gd name="T61" fmla="*/ 7 h 657"/>
                <a:gd name="T62" fmla="*/ 313 w 857"/>
                <a:gd name="T63" fmla="*/ 1 h 657"/>
                <a:gd name="T64" fmla="*/ 397 w 857"/>
                <a:gd name="T65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7" h="657">
                  <a:moveTo>
                    <a:pt x="397" y="0"/>
                  </a:moveTo>
                  <a:lnTo>
                    <a:pt x="433" y="0"/>
                  </a:lnTo>
                  <a:lnTo>
                    <a:pt x="495" y="3"/>
                  </a:lnTo>
                  <a:lnTo>
                    <a:pt x="552" y="7"/>
                  </a:lnTo>
                  <a:lnTo>
                    <a:pt x="605" y="12"/>
                  </a:lnTo>
                  <a:lnTo>
                    <a:pt x="650" y="18"/>
                  </a:lnTo>
                  <a:lnTo>
                    <a:pt x="692" y="25"/>
                  </a:lnTo>
                  <a:lnTo>
                    <a:pt x="729" y="32"/>
                  </a:lnTo>
                  <a:lnTo>
                    <a:pt x="759" y="37"/>
                  </a:lnTo>
                  <a:lnTo>
                    <a:pt x="783" y="42"/>
                  </a:lnTo>
                  <a:lnTo>
                    <a:pt x="800" y="47"/>
                  </a:lnTo>
                  <a:lnTo>
                    <a:pt x="810" y="50"/>
                  </a:lnTo>
                  <a:lnTo>
                    <a:pt x="814" y="51"/>
                  </a:lnTo>
                  <a:lnTo>
                    <a:pt x="815" y="54"/>
                  </a:lnTo>
                  <a:lnTo>
                    <a:pt x="818" y="64"/>
                  </a:lnTo>
                  <a:lnTo>
                    <a:pt x="823" y="79"/>
                  </a:lnTo>
                  <a:lnTo>
                    <a:pt x="830" y="98"/>
                  </a:lnTo>
                  <a:lnTo>
                    <a:pt x="836" y="121"/>
                  </a:lnTo>
                  <a:lnTo>
                    <a:pt x="842" y="144"/>
                  </a:lnTo>
                  <a:lnTo>
                    <a:pt x="848" y="169"/>
                  </a:lnTo>
                  <a:lnTo>
                    <a:pt x="853" y="194"/>
                  </a:lnTo>
                  <a:lnTo>
                    <a:pt x="856" y="216"/>
                  </a:lnTo>
                  <a:lnTo>
                    <a:pt x="857" y="236"/>
                  </a:lnTo>
                  <a:lnTo>
                    <a:pt x="853" y="293"/>
                  </a:lnTo>
                  <a:lnTo>
                    <a:pt x="843" y="348"/>
                  </a:lnTo>
                  <a:lnTo>
                    <a:pt x="823" y="399"/>
                  </a:lnTo>
                  <a:lnTo>
                    <a:pt x="798" y="449"/>
                  </a:lnTo>
                  <a:lnTo>
                    <a:pt x="768" y="494"/>
                  </a:lnTo>
                  <a:lnTo>
                    <a:pt x="732" y="534"/>
                  </a:lnTo>
                  <a:lnTo>
                    <a:pt x="691" y="570"/>
                  </a:lnTo>
                  <a:lnTo>
                    <a:pt x="645" y="600"/>
                  </a:lnTo>
                  <a:lnTo>
                    <a:pt x="596" y="625"/>
                  </a:lnTo>
                  <a:lnTo>
                    <a:pt x="543" y="642"/>
                  </a:lnTo>
                  <a:lnTo>
                    <a:pt x="487" y="653"/>
                  </a:lnTo>
                  <a:lnTo>
                    <a:pt x="429" y="657"/>
                  </a:lnTo>
                  <a:lnTo>
                    <a:pt x="370" y="653"/>
                  </a:lnTo>
                  <a:lnTo>
                    <a:pt x="315" y="642"/>
                  </a:lnTo>
                  <a:lnTo>
                    <a:pt x="262" y="625"/>
                  </a:lnTo>
                  <a:lnTo>
                    <a:pt x="213" y="600"/>
                  </a:lnTo>
                  <a:lnTo>
                    <a:pt x="167" y="570"/>
                  </a:lnTo>
                  <a:lnTo>
                    <a:pt x="126" y="534"/>
                  </a:lnTo>
                  <a:lnTo>
                    <a:pt x="89" y="494"/>
                  </a:lnTo>
                  <a:lnTo>
                    <a:pt x="59" y="449"/>
                  </a:lnTo>
                  <a:lnTo>
                    <a:pt x="34" y="399"/>
                  </a:lnTo>
                  <a:lnTo>
                    <a:pt x="16" y="348"/>
                  </a:lnTo>
                  <a:lnTo>
                    <a:pt x="4" y="293"/>
                  </a:lnTo>
                  <a:lnTo>
                    <a:pt x="0" y="236"/>
                  </a:lnTo>
                  <a:lnTo>
                    <a:pt x="1" y="200"/>
                  </a:lnTo>
                  <a:lnTo>
                    <a:pt x="6" y="168"/>
                  </a:lnTo>
                  <a:lnTo>
                    <a:pt x="12" y="138"/>
                  </a:lnTo>
                  <a:lnTo>
                    <a:pt x="20" y="111"/>
                  </a:lnTo>
                  <a:lnTo>
                    <a:pt x="27" y="89"/>
                  </a:lnTo>
                  <a:lnTo>
                    <a:pt x="34" y="71"/>
                  </a:lnTo>
                  <a:lnTo>
                    <a:pt x="40" y="58"/>
                  </a:lnTo>
                  <a:lnTo>
                    <a:pt x="44" y="50"/>
                  </a:lnTo>
                  <a:lnTo>
                    <a:pt x="46" y="47"/>
                  </a:lnTo>
                  <a:lnTo>
                    <a:pt x="61" y="38"/>
                  </a:lnTo>
                  <a:lnTo>
                    <a:pt x="84" y="29"/>
                  </a:lnTo>
                  <a:lnTo>
                    <a:pt x="112" y="22"/>
                  </a:lnTo>
                  <a:lnTo>
                    <a:pt x="146" y="16"/>
                  </a:lnTo>
                  <a:lnTo>
                    <a:pt x="186" y="11"/>
                  </a:lnTo>
                  <a:lnTo>
                    <a:pt x="226" y="7"/>
                  </a:lnTo>
                  <a:lnTo>
                    <a:pt x="270" y="3"/>
                  </a:lnTo>
                  <a:lnTo>
                    <a:pt x="313" y="1"/>
                  </a:lnTo>
                  <a:lnTo>
                    <a:pt x="356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0" name="Freeform 608"/>
            <p:cNvSpPr>
              <a:spLocks noEditPoints="1"/>
            </p:cNvSpPr>
            <p:nvPr/>
          </p:nvSpPr>
          <p:spPr bwMode="auto">
            <a:xfrm>
              <a:off x="3095625" y="3100388"/>
              <a:ext cx="1738313" cy="2284413"/>
            </a:xfrm>
            <a:custGeom>
              <a:avLst/>
              <a:gdLst>
                <a:gd name="T0" fmla="*/ 433 w 1095"/>
                <a:gd name="T1" fmla="*/ 197 h 1439"/>
                <a:gd name="T2" fmla="*/ 432 w 1095"/>
                <a:gd name="T3" fmla="*/ 306 h 1439"/>
                <a:gd name="T4" fmla="*/ 430 w 1095"/>
                <a:gd name="T5" fmla="*/ 402 h 1439"/>
                <a:gd name="T6" fmla="*/ 419 w 1095"/>
                <a:gd name="T7" fmla="*/ 420 h 1439"/>
                <a:gd name="T8" fmla="*/ 347 w 1095"/>
                <a:gd name="T9" fmla="*/ 448 h 1439"/>
                <a:gd name="T10" fmla="*/ 238 w 1095"/>
                <a:gd name="T11" fmla="*/ 512 h 1439"/>
                <a:gd name="T12" fmla="*/ 128 w 1095"/>
                <a:gd name="T13" fmla="*/ 621 h 1439"/>
                <a:gd name="T14" fmla="*/ 52 w 1095"/>
                <a:gd name="T15" fmla="*/ 782 h 1439"/>
                <a:gd name="T16" fmla="*/ 47 w 1095"/>
                <a:gd name="T17" fmla="*/ 1003 h 1439"/>
                <a:gd name="T18" fmla="*/ 124 w 1095"/>
                <a:gd name="T19" fmla="*/ 1205 h 1439"/>
                <a:gd name="T20" fmla="*/ 263 w 1095"/>
                <a:gd name="T21" fmla="*/ 1337 h 1439"/>
                <a:gd name="T22" fmla="*/ 440 w 1095"/>
                <a:gd name="T23" fmla="*/ 1404 h 1439"/>
                <a:gd name="T24" fmla="*/ 629 w 1095"/>
                <a:gd name="T25" fmla="*/ 1406 h 1439"/>
                <a:gd name="T26" fmla="*/ 810 w 1095"/>
                <a:gd name="T27" fmla="*/ 1346 h 1439"/>
                <a:gd name="T28" fmla="*/ 955 w 1095"/>
                <a:gd name="T29" fmla="*/ 1227 h 1439"/>
                <a:gd name="T30" fmla="*/ 1042 w 1095"/>
                <a:gd name="T31" fmla="*/ 1051 h 1439"/>
                <a:gd name="T32" fmla="*/ 1048 w 1095"/>
                <a:gd name="T33" fmla="*/ 830 h 1439"/>
                <a:gd name="T34" fmla="*/ 983 w 1095"/>
                <a:gd name="T35" fmla="*/ 655 h 1439"/>
                <a:gd name="T36" fmla="*/ 879 w 1095"/>
                <a:gd name="T37" fmla="*/ 534 h 1439"/>
                <a:gd name="T38" fmla="*/ 769 w 1095"/>
                <a:gd name="T39" fmla="*/ 461 h 1439"/>
                <a:gd name="T40" fmla="*/ 688 w 1095"/>
                <a:gd name="T41" fmla="*/ 424 h 1439"/>
                <a:gd name="T42" fmla="*/ 666 w 1095"/>
                <a:gd name="T43" fmla="*/ 413 h 1439"/>
                <a:gd name="T44" fmla="*/ 662 w 1095"/>
                <a:gd name="T45" fmla="*/ 333 h 1439"/>
                <a:gd name="T46" fmla="*/ 659 w 1095"/>
                <a:gd name="T47" fmla="*/ 215 h 1439"/>
                <a:gd name="T48" fmla="*/ 632 w 1095"/>
                <a:gd name="T49" fmla="*/ 159 h 1439"/>
                <a:gd name="T50" fmla="*/ 510 w 1095"/>
                <a:gd name="T51" fmla="*/ 161 h 1439"/>
                <a:gd name="T52" fmla="*/ 433 w 1095"/>
                <a:gd name="T53" fmla="*/ 155 h 1439"/>
                <a:gd name="T54" fmla="*/ 623 w 1095"/>
                <a:gd name="T55" fmla="*/ 3 h 1439"/>
                <a:gd name="T56" fmla="*/ 726 w 1095"/>
                <a:gd name="T57" fmla="*/ 30 h 1439"/>
                <a:gd name="T58" fmla="*/ 758 w 1095"/>
                <a:gd name="T59" fmla="*/ 73 h 1439"/>
                <a:gd name="T60" fmla="*/ 743 w 1095"/>
                <a:gd name="T61" fmla="*/ 115 h 1439"/>
                <a:gd name="T62" fmla="*/ 713 w 1095"/>
                <a:gd name="T63" fmla="*/ 140 h 1439"/>
                <a:gd name="T64" fmla="*/ 868 w 1095"/>
                <a:gd name="T65" fmla="*/ 473 h 1439"/>
                <a:gd name="T66" fmla="*/ 961 w 1095"/>
                <a:gd name="T67" fmla="*/ 554 h 1439"/>
                <a:gd name="T68" fmla="*/ 1033 w 1095"/>
                <a:gd name="T69" fmla="*/ 655 h 1439"/>
                <a:gd name="T70" fmla="*/ 1084 w 1095"/>
                <a:gd name="T71" fmla="*/ 797 h 1439"/>
                <a:gd name="T72" fmla="*/ 1095 w 1095"/>
                <a:gd name="T73" fmla="*/ 906 h 1439"/>
                <a:gd name="T74" fmla="*/ 1076 w 1095"/>
                <a:gd name="T75" fmla="*/ 1046 h 1439"/>
                <a:gd name="T76" fmla="*/ 1006 w 1095"/>
                <a:gd name="T77" fmla="*/ 1201 h 1439"/>
                <a:gd name="T78" fmla="*/ 831 w 1095"/>
                <a:gd name="T79" fmla="*/ 1364 h 1439"/>
                <a:gd name="T80" fmla="*/ 646 w 1095"/>
                <a:gd name="T81" fmla="*/ 1431 h 1439"/>
                <a:gd name="T82" fmla="*/ 413 w 1095"/>
                <a:gd name="T83" fmla="*/ 1423 h 1439"/>
                <a:gd name="T84" fmla="*/ 264 w 1095"/>
                <a:gd name="T85" fmla="*/ 1364 h 1439"/>
                <a:gd name="T86" fmla="*/ 89 w 1095"/>
                <a:gd name="T87" fmla="*/ 1201 h 1439"/>
                <a:gd name="T88" fmla="*/ 19 w 1095"/>
                <a:gd name="T89" fmla="*/ 1046 h 1439"/>
                <a:gd name="T90" fmla="*/ 0 w 1095"/>
                <a:gd name="T91" fmla="*/ 906 h 1439"/>
                <a:gd name="T92" fmla="*/ 11 w 1095"/>
                <a:gd name="T93" fmla="*/ 797 h 1439"/>
                <a:gd name="T94" fmla="*/ 63 w 1095"/>
                <a:gd name="T95" fmla="*/ 655 h 1439"/>
                <a:gd name="T96" fmla="*/ 135 w 1095"/>
                <a:gd name="T97" fmla="*/ 554 h 1439"/>
                <a:gd name="T98" fmla="*/ 227 w 1095"/>
                <a:gd name="T99" fmla="*/ 473 h 1439"/>
                <a:gd name="T100" fmla="*/ 381 w 1095"/>
                <a:gd name="T101" fmla="*/ 144 h 1439"/>
                <a:gd name="T102" fmla="*/ 361 w 1095"/>
                <a:gd name="T103" fmla="*/ 130 h 1439"/>
                <a:gd name="T104" fmla="*/ 333 w 1095"/>
                <a:gd name="T105" fmla="*/ 88 h 1439"/>
                <a:gd name="T106" fmla="*/ 352 w 1095"/>
                <a:gd name="T107" fmla="*/ 41 h 1439"/>
                <a:gd name="T108" fmla="*/ 447 w 1095"/>
                <a:gd name="T109" fmla="*/ 7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95" h="1439">
                  <a:moveTo>
                    <a:pt x="429" y="153"/>
                  </a:moveTo>
                  <a:lnTo>
                    <a:pt x="430" y="161"/>
                  </a:lnTo>
                  <a:lnTo>
                    <a:pt x="432" y="176"/>
                  </a:lnTo>
                  <a:lnTo>
                    <a:pt x="433" y="197"/>
                  </a:lnTo>
                  <a:lnTo>
                    <a:pt x="433" y="220"/>
                  </a:lnTo>
                  <a:lnTo>
                    <a:pt x="433" y="248"/>
                  </a:lnTo>
                  <a:lnTo>
                    <a:pt x="433" y="278"/>
                  </a:lnTo>
                  <a:lnTo>
                    <a:pt x="432" y="306"/>
                  </a:lnTo>
                  <a:lnTo>
                    <a:pt x="432" y="335"/>
                  </a:lnTo>
                  <a:lnTo>
                    <a:pt x="430" y="361"/>
                  </a:lnTo>
                  <a:lnTo>
                    <a:pt x="430" y="384"/>
                  </a:lnTo>
                  <a:lnTo>
                    <a:pt x="430" y="402"/>
                  </a:lnTo>
                  <a:lnTo>
                    <a:pt x="429" y="413"/>
                  </a:lnTo>
                  <a:lnTo>
                    <a:pt x="429" y="418"/>
                  </a:lnTo>
                  <a:lnTo>
                    <a:pt x="426" y="418"/>
                  </a:lnTo>
                  <a:lnTo>
                    <a:pt x="419" y="420"/>
                  </a:lnTo>
                  <a:lnTo>
                    <a:pt x="407" y="424"/>
                  </a:lnTo>
                  <a:lnTo>
                    <a:pt x="390" y="431"/>
                  </a:lnTo>
                  <a:lnTo>
                    <a:pt x="370" y="439"/>
                  </a:lnTo>
                  <a:lnTo>
                    <a:pt x="347" y="448"/>
                  </a:lnTo>
                  <a:lnTo>
                    <a:pt x="322" y="461"/>
                  </a:lnTo>
                  <a:lnTo>
                    <a:pt x="296" y="475"/>
                  </a:lnTo>
                  <a:lnTo>
                    <a:pt x="267" y="492"/>
                  </a:lnTo>
                  <a:lnTo>
                    <a:pt x="238" y="512"/>
                  </a:lnTo>
                  <a:lnTo>
                    <a:pt x="209" y="534"/>
                  </a:lnTo>
                  <a:lnTo>
                    <a:pt x="182" y="560"/>
                  </a:lnTo>
                  <a:lnTo>
                    <a:pt x="154" y="589"/>
                  </a:lnTo>
                  <a:lnTo>
                    <a:pt x="128" y="621"/>
                  </a:lnTo>
                  <a:lnTo>
                    <a:pt x="104" y="655"/>
                  </a:lnTo>
                  <a:lnTo>
                    <a:pt x="83" y="694"/>
                  </a:lnTo>
                  <a:lnTo>
                    <a:pt x="66" y="736"/>
                  </a:lnTo>
                  <a:lnTo>
                    <a:pt x="52" y="782"/>
                  </a:lnTo>
                  <a:lnTo>
                    <a:pt x="43" y="831"/>
                  </a:lnTo>
                  <a:lnTo>
                    <a:pt x="38" y="884"/>
                  </a:lnTo>
                  <a:lnTo>
                    <a:pt x="39" y="941"/>
                  </a:lnTo>
                  <a:lnTo>
                    <a:pt x="47" y="1003"/>
                  </a:lnTo>
                  <a:lnTo>
                    <a:pt x="59" y="1061"/>
                  </a:lnTo>
                  <a:lnTo>
                    <a:pt x="76" y="1113"/>
                  </a:lnTo>
                  <a:lnTo>
                    <a:pt x="98" y="1161"/>
                  </a:lnTo>
                  <a:lnTo>
                    <a:pt x="124" y="1205"/>
                  </a:lnTo>
                  <a:lnTo>
                    <a:pt x="154" y="1244"/>
                  </a:lnTo>
                  <a:lnTo>
                    <a:pt x="187" y="1279"/>
                  </a:lnTo>
                  <a:lnTo>
                    <a:pt x="224" y="1311"/>
                  </a:lnTo>
                  <a:lnTo>
                    <a:pt x="263" y="1337"/>
                  </a:lnTo>
                  <a:lnTo>
                    <a:pt x="305" y="1360"/>
                  </a:lnTo>
                  <a:lnTo>
                    <a:pt x="348" y="1379"/>
                  </a:lnTo>
                  <a:lnTo>
                    <a:pt x="394" y="1393"/>
                  </a:lnTo>
                  <a:lnTo>
                    <a:pt x="440" y="1404"/>
                  </a:lnTo>
                  <a:lnTo>
                    <a:pt x="487" y="1410"/>
                  </a:lnTo>
                  <a:lnTo>
                    <a:pt x="535" y="1413"/>
                  </a:lnTo>
                  <a:lnTo>
                    <a:pt x="582" y="1411"/>
                  </a:lnTo>
                  <a:lnTo>
                    <a:pt x="629" y="1406"/>
                  </a:lnTo>
                  <a:lnTo>
                    <a:pt x="676" y="1397"/>
                  </a:lnTo>
                  <a:lnTo>
                    <a:pt x="722" y="1384"/>
                  </a:lnTo>
                  <a:lnTo>
                    <a:pt x="767" y="1367"/>
                  </a:lnTo>
                  <a:lnTo>
                    <a:pt x="810" y="1346"/>
                  </a:lnTo>
                  <a:lnTo>
                    <a:pt x="851" y="1322"/>
                  </a:lnTo>
                  <a:lnTo>
                    <a:pt x="889" y="1294"/>
                  </a:lnTo>
                  <a:lnTo>
                    <a:pt x="923" y="1262"/>
                  </a:lnTo>
                  <a:lnTo>
                    <a:pt x="955" y="1227"/>
                  </a:lnTo>
                  <a:lnTo>
                    <a:pt x="983" y="1189"/>
                  </a:lnTo>
                  <a:lnTo>
                    <a:pt x="1008" y="1146"/>
                  </a:lnTo>
                  <a:lnTo>
                    <a:pt x="1027" y="1100"/>
                  </a:lnTo>
                  <a:lnTo>
                    <a:pt x="1042" y="1051"/>
                  </a:lnTo>
                  <a:lnTo>
                    <a:pt x="1052" y="998"/>
                  </a:lnTo>
                  <a:lnTo>
                    <a:pt x="1056" y="941"/>
                  </a:lnTo>
                  <a:lnTo>
                    <a:pt x="1055" y="884"/>
                  </a:lnTo>
                  <a:lnTo>
                    <a:pt x="1048" y="830"/>
                  </a:lnTo>
                  <a:lnTo>
                    <a:pt x="1038" y="782"/>
                  </a:lnTo>
                  <a:lnTo>
                    <a:pt x="1023" y="736"/>
                  </a:lnTo>
                  <a:lnTo>
                    <a:pt x="1005" y="694"/>
                  </a:lnTo>
                  <a:lnTo>
                    <a:pt x="983" y="655"/>
                  </a:lnTo>
                  <a:lnTo>
                    <a:pt x="959" y="619"/>
                  </a:lnTo>
                  <a:lnTo>
                    <a:pt x="934" y="588"/>
                  </a:lnTo>
                  <a:lnTo>
                    <a:pt x="907" y="559"/>
                  </a:lnTo>
                  <a:lnTo>
                    <a:pt x="879" y="534"/>
                  </a:lnTo>
                  <a:lnTo>
                    <a:pt x="851" y="512"/>
                  </a:lnTo>
                  <a:lnTo>
                    <a:pt x="823" y="492"/>
                  </a:lnTo>
                  <a:lnTo>
                    <a:pt x="796" y="475"/>
                  </a:lnTo>
                  <a:lnTo>
                    <a:pt x="769" y="461"/>
                  </a:lnTo>
                  <a:lnTo>
                    <a:pt x="745" y="448"/>
                  </a:lnTo>
                  <a:lnTo>
                    <a:pt x="722" y="439"/>
                  </a:lnTo>
                  <a:lnTo>
                    <a:pt x="704" y="431"/>
                  </a:lnTo>
                  <a:lnTo>
                    <a:pt x="688" y="424"/>
                  </a:lnTo>
                  <a:lnTo>
                    <a:pt x="676" y="420"/>
                  </a:lnTo>
                  <a:lnTo>
                    <a:pt x="669" y="418"/>
                  </a:lnTo>
                  <a:lnTo>
                    <a:pt x="666" y="418"/>
                  </a:lnTo>
                  <a:lnTo>
                    <a:pt x="666" y="413"/>
                  </a:lnTo>
                  <a:lnTo>
                    <a:pt x="665" y="401"/>
                  </a:lnTo>
                  <a:lnTo>
                    <a:pt x="665" y="382"/>
                  </a:lnTo>
                  <a:lnTo>
                    <a:pt x="663" y="359"/>
                  </a:lnTo>
                  <a:lnTo>
                    <a:pt x="662" y="333"/>
                  </a:lnTo>
                  <a:lnTo>
                    <a:pt x="662" y="303"/>
                  </a:lnTo>
                  <a:lnTo>
                    <a:pt x="661" y="272"/>
                  </a:lnTo>
                  <a:lnTo>
                    <a:pt x="661" y="242"/>
                  </a:lnTo>
                  <a:lnTo>
                    <a:pt x="659" y="215"/>
                  </a:lnTo>
                  <a:lnTo>
                    <a:pt x="659" y="190"/>
                  </a:lnTo>
                  <a:lnTo>
                    <a:pt x="659" y="169"/>
                  </a:lnTo>
                  <a:lnTo>
                    <a:pt x="661" y="155"/>
                  </a:lnTo>
                  <a:lnTo>
                    <a:pt x="632" y="159"/>
                  </a:lnTo>
                  <a:lnTo>
                    <a:pt x="601" y="162"/>
                  </a:lnTo>
                  <a:lnTo>
                    <a:pt x="569" y="162"/>
                  </a:lnTo>
                  <a:lnTo>
                    <a:pt x="539" y="162"/>
                  </a:lnTo>
                  <a:lnTo>
                    <a:pt x="510" y="161"/>
                  </a:lnTo>
                  <a:lnTo>
                    <a:pt x="484" y="160"/>
                  </a:lnTo>
                  <a:lnTo>
                    <a:pt x="462" y="157"/>
                  </a:lnTo>
                  <a:lnTo>
                    <a:pt x="445" y="156"/>
                  </a:lnTo>
                  <a:lnTo>
                    <a:pt x="433" y="155"/>
                  </a:lnTo>
                  <a:lnTo>
                    <a:pt x="429" y="153"/>
                  </a:lnTo>
                  <a:close/>
                  <a:moveTo>
                    <a:pt x="534" y="0"/>
                  </a:moveTo>
                  <a:lnTo>
                    <a:pt x="581" y="0"/>
                  </a:lnTo>
                  <a:lnTo>
                    <a:pt x="623" y="3"/>
                  </a:lnTo>
                  <a:lnTo>
                    <a:pt x="657" y="8"/>
                  </a:lnTo>
                  <a:lnTo>
                    <a:pt x="686" y="15"/>
                  </a:lnTo>
                  <a:lnTo>
                    <a:pt x="708" y="21"/>
                  </a:lnTo>
                  <a:lnTo>
                    <a:pt x="726" y="30"/>
                  </a:lnTo>
                  <a:lnTo>
                    <a:pt x="739" y="41"/>
                  </a:lnTo>
                  <a:lnTo>
                    <a:pt x="750" y="51"/>
                  </a:lnTo>
                  <a:lnTo>
                    <a:pt x="755" y="62"/>
                  </a:lnTo>
                  <a:lnTo>
                    <a:pt x="758" y="73"/>
                  </a:lnTo>
                  <a:lnTo>
                    <a:pt x="758" y="84"/>
                  </a:lnTo>
                  <a:lnTo>
                    <a:pt x="755" y="96"/>
                  </a:lnTo>
                  <a:lnTo>
                    <a:pt x="750" y="105"/>
                  </a:lnTo>
                  <a:lnTo>
                    <a:pt x="743" y="115"/>
                  </a:lnTo>
                  <a:lnTo>
                    <a:pt x="737" y="123"/>
                  </a:lnTo>
                  <a:lnTo>
                    <a:pt x="729" y="131"/>
                  </a:lnTo>
                  <a:lnTo>
                    <a:pt x="721" y="136"/>
                  </a:lnTo>
                  <a:lnTo>
                    <a:pt x="713" y="140"/>
                  </a:lnTo>
                  <a:lnTo>
                    <a:pt x="714" y="396"/>
                  </a:lnTo>
                  <a:lnTo>
                    <a:pt x="771" y="418"/>
                  </a:lnTo>
                  <a:lnTo>
                    <a:pt x="822" y="444"/>
                  </a:lnTo>
                  <a:lnTo>
                    <a:pt x="868" y="473"/>
                  </a:lnTo>
                  <a:lnTo>
                    <a:pt x="908" y="503"/>
                  </a:lnTo>
                  <a:lnTo>
                    <a:pt x="944" y="536"/>
                  </a:lnTo>
                  <a:lnTo>
                    <a:pt x="950" y="542"/>
                  </a:lnTo>
                  <a:lnTo>
                    <a:pt x="961" y="554"/>
                  </a:lnTo>
                  <a:lnTo>
                    <a:pt x="961" y="554"/>
                  </a:lnTo>
                  <a:lnTo>
                    <a:pt x="987" y="585"/>
                  </a:lnTo>
                  <a:lnTo>
                    <a:pt x="1012" y="619"/>
                  </a:lnTo>
                  <a:lnTo>
                    <a:pt x="1033" y="655"/>
                  </a:lnTo>
                  <a:lnTo>
                    <a:pt x="1039" y="669"/>
                  </a:lnTo>
                  <a:lnTo>
                    <a:pt x="1059" y="714"/>
                  </a:lnTo>
                  <a:lnTo>
                    <a:pt x="1074" y="757"/>
                  </a:lnTo>
                  <a:lnTo>
                    <a:pt x="1084" y="797"/>
                  </a:lnTo>
                  <a:lnTo>
                    <a:pt x="1091" y="835"/>
                  </a:lnTo>
                  <a:lnTo>
                    <a:pt x="1091" y="842"/>
                  </a:lnTo>
                  <a:lnTo>
                    <a:pt x="1095" y="873"/>
                  </a:lnTo>
                  <a:lnTo>
                    <a:pt x="1095" y="906"/>
                  </a:lnTo>
                  <a:lnTo>
                    <a:pt x="1094" y="947"/>
                  </a:lnTo>
                  <a:lnTo>
                    <a:pt x="1094" y="947"/>
                  </a:lnTo>
                  <a:lnTo>
                    <a:pt x="1086" y="998"/>
                  </a:lnTo>
                  <a:lnTo>
                    <a:pt x="1076" y="1046"/>
                  </a:lnTo>
                  <a:lnTo>
                    <a:pt x="1063" y="1089"/>
                  </a:lnTo>
                  <a:lnTo>
                    <a:pt x="1061" y="1093"/>
                  </a:lnTo>
                  <a:lnTo>
                    <a:pt x="1036" y="1148"/>
                  </a:lnTo>
                  <a:lnTo>
                    <a:pt x="1006" y="1201"/>
                  </a:lnTo>
                  <a:lnTo>
                    <a:pt x="970" y="1248"/>
                  </a:lnTo>
                  <a:lnTo>
                    <a:pt x="928" y="1292"/>
                  </a:lnTo>
                  <a:lnTo>
                    <a:pt x="882" y="1332"/>
                  </a:lnTo>
                  <a:lnTo>
                    <a:pt x="831" y="1364"/>
                  </a:lnTo>
                  <a:lnTo>
                    <a:pt x="777" y="1393"/>
                  </a:lnTo>
                  <a:lnTo>
                    <a:pt x="775" y="1393"/>
                  </a:lnTo>
                  <a:lnTo>
                    <a:pt x="711" y="1417"/>
                  </a:lnTo>
                  <a:lnTo>
                    <a:pt x="646" y="1431"/>
                  </a:lnTo>
                  <a:lnTo>
                    <a:pt x="584" y="1438"/>
                  </a:lnTo>
                  <a:lnTo>
                    <a:pt x="523" y="1439"/>
                  </a:lnTo>
                  <a:lnTo>
                    <a:pt x="466" y="1434"/>
                  </a:lnTo>
                  <a:lnTo>
                    <a:pt x="413" y="1423"/>
                  </a:lnTo>
                  <a:lnTo>
                    <a:pt x="364" y="1410"/>
                  </a:lnTo>
                  <a:lnTo>
                    <a:pt x="320" y="1393"/>
                  </a:lnTo>
                  <a:lnTo>
                    <a:pt x="318" y="1393"/>
                  </a:lnTo>
                  <a:lnTo>
                    <a:pt x="264" y="1364"/>
                  </a:lnTo>
                  <a:lnTo>
                    <a:pt x="213" y="1332"/>
                  </a:lnTo>
                  <a:lnTo>
                    <a:pt x="167" y="1292"/>
                  </a:lnTo>
                  <a:lnTo>
                    <a:pt x="125" y="1248"/>
                  </a:lnTo>
                  <a:lnTo>
                    <a:pt x="89" y="1201"/>
                  </a:lnTo>
                  <a:lnTo>
                    <a:pt x="59" y="1148"/>
                  </a:lnTo>
                  <a:lnTo>
                    <a:pt x="34" y="1093"/>
                  </a:lnTo>
                  <a:lnTo>
                    <a:pt x="32" y="1089"/>
                  </a:lnTo>
                  <a:lnTo>
                    <a:pt x="19" y="1046"/>
                  </a:lnTo>
                  <a:lnTo>
                    <a:pt x="9" y="998"/>
                  </a:lnTo>
                  <a:lnTo>
                    <a:pt x="1" y="947"/>
                  </a:lnTo>
                  <a:lnTo>
                    <a:pt x="1" y="947"/>
                  </a:lnTo>
                  <a:lnTo>
                    <a:pt x="0" y="906"/>
                  </a:lnTo>
                  <a:lnTo>
                    <a:pt x="1" y="873"/>
                  </a:lnTo>
                  <a:lnTo>
                    <a:pt x="4" y="842"/>
                  </a:lnTo>
                  <a:lnTo>
                    <a:pt x="5" y="835"/>
                  </a:lnTo>
                  <a:lnTo>
                    <a:pt x="11" y="797"/>
                  </a:lnTo>
                  <a:lnTo>
                    <a:pt x="22" y="757"/>
                  </a:lnTo>
                  <a:lnTo>
                    <a:pt x="36" y="714"/>
                  </a:lnTo>
                  <a:lnTo>
                    <a:pt x="56" y="669"/>
                  </a:lnTo>
                  <a:lnTo>
                    <a:pt x="63" y="655"/>
                  </a:lnTo>
                  <a:lnTo>
                    <a:pt x="85" y="619"/>
                  </a:lnTo>
                  <a:lnTo>
                    <a:pt x="108" y="585"/>
                  </a:lnTo>
                  <a:lnTo>
                    <a:pt x="135" y="554"/>
                  </a:lnTo>
                  <a:lnTo>
                    <a:pt x="135" y="554"/>
                  </a:lnTo>
                  <a:lnTo>
                    <a:pt x="145" y="542"/>
                  </a:lnTo>
                  <a:lnTo>
                    <a:pt x="152" y="536"/>
                  </a:lnTo>
                  <a:lnTo>
                    <a:pt x="187" y="503"/>
                  </a:lnTo>
                  <a:lnTo>
                    <a:pt x="227" y="473"/>
                  </a:lnTo>
                  <a:lnTo>
                    <a:pt x="273" y="444"/>
                  </a:lnTo>
                  <a:lnTo>
                    <a:pt x="324" y="418"/>
                  </a:lnTo>
                  <a:lnTo>
                    <a:pt x="381" y="396"/>
                  </a:lnTo>
                  <a:lnTo>
                    <a:pt x="381" y="144"/>
                  </a:lnTo>
                  <a:lnTo>
                    <a:pt x="382" y="144"/>
                  </a:lnTo>
                  <a:lnTo>
                    <a:pt x="382" y="143"/>
                  </a:lnTo>
                  <a:lnTo>
                    <a:pt x="371" y="138"/>
                  </a:lnTo>
                  <a:lnTo>
                    <a:pt x="361" y="130"/>
                  </a:lnTo>
                  <a:lnTo>
                    <a:pt x="352" y="121"/>
                  </a:lnTo>
                  <a:lnTo>
                    <a:pt x="344" y="111"/>
                  </a:lnTo>
                  <a:lnTo>
                    <a:pt x="337" y="100"/>
                  </a:lnTo>
                  <a:lnTo>
                    <a:pt x="333" y="88"/>
                  </a:lnTo>
                  <a:lnTo>
                    <a:pt x="332" y="76"/>
                  </a:lnTo>
                  <a:lnTo>
                    <a:pt x="335" y="64"/>
                  </a:lnTo>
                  <a:lnTo>
                    <a:pt x="341" y="53"/>
                  </a:lnTo>
                  <a:lnTo>
                    <a:pt x="352" y="41"/>
                  </a:lnTo>
                  <a:lnTo>
                    <a:pt x="368" y="30"/>
                  </a:lnTo>
                  <a:lnTo>
                    <a:pt x="388" y="21"/>
                  </a:lnTo>
                  <a:lnTo>
                    <a:pt x="415" y="13"/>
                  </a:lnTo>
                  <a:lnTo>
                    <a:pt x="447" y="7"/>
                  </a:lnTo>
                  <a:lnTo>
                    <a:pt x="488" y="3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1" name="Freeform 610"/>
            <p:cNvSpPr>
              <a:spLocks noEditPoints="1"/>
            </p:cNvSpPr>
            <p:nvPr/>
          </p:nvSpPr>
          <p:spPr bwMode="auto">
            <a:xfrm>
              <a:off x="3284538" y="4241800"/>
              <a:ext cx="1360488" cy="1044575"/>
            </a:xfrm>
            <a:custGeom>
              <a:avLst/>
              <a:gdLst>
                <a:gd name="T0" fmla="*/ 18 w 857"/>
                <a:gd name="T1" fmla="*/ 182 h 658"/>
                <a:gd name="T2" fmla="*/ 29 w 857"/>
                <a:gd name="T3" fmla="*/ 345 h 658"/>
                <a:gd name="T4" fmla="*/ 95 w 857"/>
                <a:gd name="T5" fmla="*/ 482 h 658"/>
                <a:gd name="T6" fmla="*/ 208 w 857"/>
                <a:gd name="T7" fmla="*/ 582 h 658"/>
                <a:gd name="T8" fmla="*/ 357 w 857"/>
                <a:gd name="T9" fmla="*/ 633 h 658"/>
                <a:gd name="T10" fmla="*/ 445 w 857"/>
                <a:gd name="T11" fmla="*/ 632 h 658"/>
                <a:gd name="T12" fmla="*/ 501 w 857"/>
                <a:gd name="T13" fmla="*/ 601 h 658"/>
                <a:gd name="T14" fmla="*/ 563 w 857"/>
                <a:gd name="T15" fmla="*/ 548 h 658"/>
                <a:gd name="T16" fmla="*/ 620 w 857"/>
                <a:gd name="T17" fmla="*/ 482 h 658"/>
                <a:gd name="T18" fmla="*/ 666 w 857"/>
                <a:gd name="T19" fmla="*/ 408 h 658"/>
                <a:gd name="T20" fmla="*/ 692 w 857"/>
                <a:gd name="T21" fmla="*/ 331 h 658"/>
                <a:gd name="T22" fmla="*/ 690 w 857"/>
                <a:gd name="T23" fmla="*/ 260 h 658"/>
                <a:gd name="T24" fmla="*/ 650 w 857"/>
                <a:gd name="T25" fmla="*/ 201 h 658"/>
                <a:gd name="T26" fmla="*/ 568 w 857"/>
                <a:gd name="T27" fmla="*/ 160 h 658"/>
                <a:gd name="T28" fmla="*/ 434 w 857"/>
                <a:gd name="T29" fmla="*/ 143 h 658"/>
                <a:gd name="T30" fmla="*/ 258 w 857"/>
                <a:gd name="T31" fmla="*/ 132 h 658"/>
                <a:gd name="T32" fmla="*/ 144 w 857"/>
                <a:gd name="T33" fmla="*/ 114 h 658"/>
                <a:gd name="T34" fmla="*/ 80 w 857"/>
                <a:gd name="T35" fmla="*/ 91 h 658"/>
                <a:gd name="T36" fmla="*/ 50 w 857"/>
                <a:gd name="T37" fmla="*/ 74 h 658"/>
                <a:gd name="T38" fmla="*/ 300 w 857"/>
                <a:gd name="T39" fmla="*/ 17 h 658"/>
                <a:gd name="T40" fmla="*/ 167 w 857"/>
                <a:gd name="T41" fmla="*/ 27 h 658"/>
                <a:gd name="T42" fmla="*/ 78 w 857"/>
                <a:gd name="T43" fmla="*/ 43 h 658"/>
                <a:gd name="T44" fmla="*/ 56 w 857"/>
                <a:gd name="T45" fmla="*/ 60 h 658"/>
                <a:gd name="T46" fmla="*/ 88 w 857"/>
                <a:gd name="T47" fmla="*/ 77 h 658"/>
                <a:gd name="T48" fmla="*/ 169 w 857"/>
                <a:gd name="T49" fmla="*/ 98 h 658"/>
                <a:gd name="T50" fmla="*/ 309 w 857"/>
                <a:gd name="T51" fmla="*/ 115 h 658"/>
                <a:gd name="T52" fmla="*/ 493 w 857"/>
                <a:gd name="T53" fmla="*/ 122 h 658"/>
                <a:gd name="T54" fmla="*/ 618 w 857"/>
                <a:gd name="T55" fmla="*/ 106 h 658"/>
                <a:gd name="T56" fmla="*/ 682 w 857"/>
                <a:gd name="T57" fmla="*/ 77 h 658"/>
                <a:gd name="T58" fmla="*/ 687 w 857"/>
                <a:gd name="T59" fmla="*/ 47 h 658"/>
                <a:gd name="T60" fmla="*/ 636 w 857"/>
                <a:gd name="T61" fmla="*/ 25 h 658"/>
                <a:gd name="T62" fmla="*/ 505 w 857"/>
                <a:gd name="T63" fmla="*/ 16 h 658"/>
                <a:gd name="T64" fmla="*/ 425 w 857"/>
                <a:gd name="T65" fmla="*/ 0 h 658"/>
                <a:gd name="T66" fmla="*/ 565 w 857"/>
                <a:gd name="T67" fmla="*/ 4 h 658"/>
                <a:gd name="T68" fmla="*/ 707 w 857"/>
                <a:gd name="T69" fmla="*/ 18 h 658"/>
                <a:gd name="T70" fmla="*/ 797 w 857"/>
                <a:gd name="T71" fmla="*/ 43 h 658"/>
                <a:gd name="T72" fmla="*/ 814 w 857"/>
                <a:gd name="T73" fmla="*/ 55 h 658"/>
                <a:gd name="T74" fmla="*/ 818 w 857"/>
                <a:gd name="T75" fmla="*/ 61 h 658"/>
                <a:gd name="T76" fmla="*/ 845 w 857"/>
                <a:gd name="T77" fmla="*/ 129 h 658"/>
                <a:gd name="T78" fmla="*/ 857 w 857"/>
                <a:gd name="T79" fmla="*/ 238 h 658"/>
                <a:gd name="T80" fmla="*/ 823 w 857"/>
                <a:gd name="T81" fmla="*/ 402 h 658"/>
                <a:gd name="T82" fmla="*/ 732 w 857"/>
                <a:gd name="T83" fmla="*/ 535 h 658"/>
                <a:gd name="T84" fmla="*/ 595 w 857"/>
                <a:gd name="T85" fmla="*/ 626 h 658"/>
                <a:gd name="T86" fmla="*/ 429 w 857"/>
                <a:gd name="T87" fmla="*/ 658 h 658"/>
                <a:gd name="T88" fmla="*/ 262 w 857"/>
                <a:gd name="T89" fmla="*/ 626 h 658"/>
                <a:gd name="T90" fmla="*/ 125 w 857"/>
                <a:gd name="T91" fmla="*/ 535 h 658"/>
                <a:gd name="T92" fmla="*/ 34 w 857"/>
                <a:gd name="T93" fmla="*/ 402 h 658"/>
                <a:gd name="T94" fmla="*/ 0 w 857"/>
                <a:gd name="T95" fmla="*/ 238 h 658"/>
                <a:gd name="T96" fmla="*/ 19 w 857"/>
                <a:gd name="T97" fmla="*/ 102 h 658"/>
                <a:gd name="T98" fmla="*/ 42 w 857"/>
                <a:gd name="T99" fmla="*/ 51 h 658"/>
                <a:gd name="T100" fmla="*/ 91 w 857"/>
                <a:gd name="T101" fmla="*/ 26 h 658"/>
                <a:gd name="T102" fmla="*/ 194 w 857"/>
                <a:gd name="T103" fmla="*/ 10 h 658"/>
                <a:gd name="T104" fmla="*/ 328 w 857"/>
                <a:gd name="T105" fmla="*/ 1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658">
                  <a:moveTo>
                    <a:pt x="50" y="74"/>
                  </a:moveTo>
                  <a:lnTo>
                    <a:pt x="30" y="127"/>
                  </a:lnTo>
                  <a:lnTo>
                    <a:pt x="18" y="182"/>
                  </a:lnTo>
                  <a:lnTo>
                    <a:pt x="14" y="238"/>
                  </a:lnTo>
                  <a:lnTo>
                    <a:pt x="18" y="293"/>
                  </a:lnTo>
                  <a:lnTo>
                    <a:pt x="29" y="345"/>
                  </a:lnTo>
                  <a:lnTo>
                    <a:pt x="44" y="394"/>
                  </a:lnTo>
                  <a:lnTo>
                    <a:pt x="67" y="440"/>
                  </a:lnTo>
                  <a:lnTo>
                    <a:pt x="95" y="482"/>
                  </a:lnTo>
                  <a:lnTo>
                    <a:pt x="128" y="520"/>
                  </a:lnTo>
                  <a:lnTo>
                    <a:pt x="166" y="554"/>
                  </a:lnTo>
                  <a:lnTo>
                    <a:pt x="208" y="582"/>
                  </a:lnTo>
                  <a:lnTo>
                    <a:pt x="255" y="605"/>
                  </a:lnTo>
                  <a:lnTo>
                    <a:pt x="305" y="623"/>
                  </a:lnTo>
                  <a:lnTo>
                    <a:pt x="357" y="633"/>
                  </a:lnTo>
                  <a:lnTo>
                    <a:pt x="413" y="639"/>
                  </a:lnTo>
                  <a:lnTo>
                    <a:pt x="428" y="637"/>
                  </a:lnTo>
                  <a:lnTo>
                    <a:pt x="445" y="632"/>
                  </a:lnTo>
                  <a:lnTo>
                    <a:pt x="463" y="624"/>
                  </a:lnTo>
                  <a:lnTo>
                    <a:pt x="482" y="614"/>
                  </a:lnTo>
                  <a:lnTo>
                    <a:pt x="501" y="601"/>
                  </a:lnTo>
                  <a:lnTo>
                    <a:pt x="522" y="586"/>
                  </a:lnTo>
                  <a:lnTo>
                    <a:pt x="543" y="568"/>
                  </a:lnTo>
                  <a:lnTo>
                    <a:pt x="563" y="548"/>
                  </a:lnTo>
                  <a:lnTo>
                    <a:pt x="582" y="527"/>
                  </a:lnTo>
                  <a:lnTo>
                    <a:pt x="602" y="505"/>
                  </a:lnTo>
                  <a:lnTo>
                    <a:pt x="620" y="482"/>
                  </a:lnTo>
                  <a:lnTo>
                    <a:pt x="637" y="458"/>
                  </a:lnTo>
                  <a:lnTo>
                    <a:pt x="653" y="433"/>
                  </a:lnTo>
                  <a:lnTo>
                    <a:pt x="666" y="408"/>
                  </a:lnTo>
                  <a:lnTo>
                    <a:pt x="677" y="382"/>
                  </a:lnTo>
                  <a:lnTo>
                    <a:pt x="686" y="357"/>
                  </a:lnTo>
                  <a:lnTo>
                    <a:pt x="692" y="331"/>
                  </a:lnTo>
                  <a:lnTo>
                    <a:pt x="695" y="307"/>
                  </a:lnTo>
                  <a:lnTo>
                    <a:pt x="694" y="284"/>
                  </a:lnTo>
                  <a:lnTo>
                    <a:pt x="690" y="260"/>
                  </a:lnTo>
                  <a:lnTo>
                    <a:pt x="681" y="239"/>
                  </a:lnTo>
                  <a:lnTo>
                    <a:pt x="669" y="220"/>
                  </a:lnTo>
                  <a:lnTo>
                    <a:pt x="650" y="201"/>
                  </a:lnTo>
                  <a:lnTo>
                    <a:pt x="629" y="186"/>
                  </a:lnTo>
                  <a:lnTo>
                    <a:pt x="602" y="171"/>
                  </a:lnTo>
                  <a:lnTo>
                    <a:pt x="568" y="160"/>
                  </a:lnTo>
                  <a:lnTo>
                    <a:pt x="530" y="152"/>
                  </a:lnTo>
                  <a:lnTo>
                    <a:pt x="485" y="145"/>
                  </a:lnTo>
                  <a:lnTo>
                    <a:pt x="434" y="143"/>
                  </a:lnTo>
                  <a:lnTo>
                    <a:pt x="368" y="141"/>
                  </a:lnTo>
                  <a:lnTo>
                    <a:pt x="309" y="137"/>
                  </a:lnTo>
                  <a:lnTo>
                    <a:pt x="258" y="132"/>
                  </a:lnTo>
                  <a:lnTo>
                    <a:pt x="213" y="127"/>
                  </a:lnTo>
                  <a:lnTo>
                    <a:pt x="177" y="120"/>
                  </a:lnTo>
                  <a:lnTo>
                    <a:pt x="144" y="114"/>
                  </a:lnTo>
                  <a:lnTo>
                    <a:pt x="118" y="106"/>
                  </a:lnTo>
                  <a:lnTo>
                    <a:pt x="97" y="99"/>
                  </a:lnTo>
                  <a:lnTo>
                    <a:pt x="80" y="91"/>
                  </a:lnTo>
                  <a:lnTo>
                    <a:pt x="67" y="85"/>
                  </a:lnTo>
                  <a:lnTo>
                    <a:pt x="56" y="80"/>
                  </a:lnTo>
                  <a:lnTo>
                    <a:pt x="50" y="74"/>
                  </a:lnTo>
                  <a:close/>
                  <a:moveTo>
                    <a:pt x="400" y="14"/>
                  </a:moveTo>
                  <a:lnTo>
                    <a:pt x="349" y="16"/>
                  </a:lnTo>
                  <a:lnTo>
                    <a:pt x="300" y="17"/>
                  </a:lnTo>
                  <a:lnTo>
                    <a:pt x="251" y="19"/>
                  </a:lnTo>
                  <a:lnTo>
                    <a:pt x="207" y="23"/>
                  </a:lnTo>
                  <a:lnTo>
                    <a:pt x="167" y="27"/>
                  </a:lnTo>
                  <a:lnTo>
                    <a:pt x="132" y="33"/>
                  </a:lnTo>
                  <a:lnTo>
                    <a:pt x="102" y="38"/>
                  </a:lnTo>
                  <a:lnTo>
                    <a:pt x="78" y="43"/>
                  </a:lnTo>
                  <a:lnTo>
                    <a:pt x="63" y="51"/>
                  </a:lnTo>
                  <a:lnTo>
                    <a:pt x="55" y="57"/>
                  </a:lnTo>
                  <a:lnTo>
                    <a:pt x="56" y="60"/>
                  </a:lnTo>
                  <a:lnTo>
                    <a:pt x="61" y="65"/>
                  </a:lnTo>
                  <a:lnTo>
                    <a:pt x="72" y="71"/>
                  </a:lnTo>
                  <a:lnTo>
                    <a:pt x="88" y="77"/>
                  </a:lnTo>
                  <a:lnTo>
                    <a:pt x="108" y="84"/>
                  </a:lnTo>
                  <a:lnTo>
                    <a:pt x="136" y="90"/>
                  </a:lnTo>
                  <a:lnTo>
                    <a:pt x="169" y="98"/>
                  </a:lnTo>
                  <a:lnTo>
                    <a:pt x="209" y="105"/>
                  </a:lnTo>
                  <a:lnTo>
                    <a:pt x="255" y="110"/>
                  </a:lnTo>
                  <a:lnTo>
                    <a:pt x="309" y="115"/>
                  </a:lnTo>
                  <a:lnTo>
                    <a:pt x="370" y="119"/>
                  </a:lnTo>
                  <a:lnTo>
                    <a:pt x="438" y="122"/>
                  </a:lnTo>
                  <a:lnTo>
                    <a:pt x="493" y="122"/>
                  </a:lnTo>
                  <a:lnTo>
                    <a:pt x="542" y="118"/>
                  </a:lnTo>
                  <a:lnTo>
                    <a:pt x="582" y="112"/>
                  </a:lnTo>
                  <a:lnTo>
                    <a:pt x="618" y="106"/>
                  </a:lnTo>
                  <a:lnTo>
                    <a:pt x="645" y="97"/>
                  </a:lnTo>
                  <a:lnTo>
                    <a:pt x="666" y="88"/>
                  </a:lnTo>
                  <a:lnTo>
                    <a:pt x="682" y="77"/>
                  </a:lnTo>
                  <a:lnTo>
                    <a:pt x="690" y="67"/>
                  </a:lnTo>
                  <a:lnTo>
                    <a:pt x="691" y="56"/>
                  </a:lnTo>
                  <a:lnTo>
                    <a:pt x="687" y="47"/>
                  </a:lnTo>
                  <a:lnTo>
                    <a:pt x="677" y="38"/>
                  </a:lnTo>
                  <a:lnTo>
                    <a:pt x="660" y="30"/>
                  </a:lnTo>
                  <a:lnTo>
                    <a:pt x="636" y="25"/>
                  </a:lnTo>
                  <a:lnTo>
                    <a:pt x="607" y="21"/>
                  </a:lnTo>
                  <a:lnTo>
                    <a:pt x="557" y="18"/>
                  </a:lnTo>
                  <a:lnTo>
                    <a:pt x="505" y="16"/>
                  </a:lnTo>
                  <a:lnTo>
                    <a:pt x="453" y="14"/>
                  </a:lnTo>
                  <a:lnTo>
                    <a:pt x="400" y="14"/>
                  </a:lnTo>
                  <a:close/>
                  <a:moveTo>
                    <a:pt x="425" y="0"/>
                  </a:moveTo>
                  <a:lnTo>
                    <a:pt x="474" y="1"/>
                  </a:lnTo>
                  <a:lnTo>
                    <a:pt x="521" y="2"/>
                  </a:lnTo>
                  <a:lnTo>
                    <a:pt x="565" y="4"/>
                  </a:lnTo>
                  <a:lnTo>
                    <a:pt x="609" y="6"/>
                  </a:lnTo>
                  <a:lnTo>
                    <a:pt x="661" y="12"/>
                  </a:lnTo>
                  <a:lnTo>
                    <a:pt x="707" y="18"/>
                  </a:lnTo>
                  <a:lnTo>
                    <a:pt x="745" y="25"/>
                  </a:lnTo>
                  <a:lnTo>
                    <a:pt x="775" y="34"/>
                  </a:lnTo>
                  <a:lnTo>
                    <a:pt x="797" y="43"/>
                  </a:lnTo>
                  <a:lnTo>
                    <a:pt x="813" y="54"/>
                  </a:lnTo>
                  <a:lnTo>
                    <a:pt x="813" y="54"/>
                  </a:lnTo>
                  <a:lnTo>
                    <a:pt x="814" y="55"/>
                  </a:lnTo>
                  <a:lnTo>
                    <a:pt x="815" y="57"/>
                  </a:lnTo>
                  <a:lnTo>
                    <a:pt x="817" y="59"/>
                  </a:lnTo>
                  <a:lnTo>
                    <a:pt x="818" y="61"/>
                  </a:lnTo>
                  <a:lnTo>
                    <a:pt x="819" y="63"/>
                  </a:lnTo>
                  <a:lnTo>
                    <a:pt x="834" y="95"/>
                  </a:lnTo>
                  <a:lnTo>
                    <a:pt x="845" y="129"/>
                  </a:lnTo>
                  <a:lnTo>
                    <a:pt x="852" y="165"/>
                  </a:lnTo>
                  <a:lnTo>
                    <a:pt x="856" y="201"/>
                  </a:lnTo>
                  <a:lnTo>
                    <a:pt x="857" y="238"/>
                  </a:lnTo>
                  <a:lnTo>
                    <a:pt x="853" y="294"/>
                  </a:lnTo>
                  <a:lnTo>
                    <a:pt x="842" y="349"/>
                  </a:lnTo>
                  <a:lnTo>
                    <a:pt x="823" y="402"/>
                  </a:lnTo>
                  <a:lnTo>
                    <a:pt x="798" y="450"/>
                  </a:lnTo>
                  <a:lnTo>
                    <a:pt x="768" y="495"/>
                  </a:lnTo>
                  <a:lnTo>
                    <a:pt x="732" y="535"/>
                  </a:lnTo>
                  <a:lnTo>
                    <a:pt x="691" y="571"/>
                  </a:lnTo>
                  <a:lnTo>
                    <a:pt x="645" y="601"/>
                  </a:lnTo>
                  <a:lnTo>
                    <a:pt x="595" y="626"/>
                  </a:lnTo>
                  <a:lnTo>
                    <a:pt x="543" y="644"/>
                  </a:lnTo>
                  <a:lnTo>
                    <a:pt x="487" y="654"/>
                  </a:lnTo>
                  <a:lnTo>
                    <a:pt x="429" y="658"/>
                  </a:lnTo>
                  <a:lnTo>
                    <a:pt x="370" y="654"/>
                  </a:lnTo>
                  <a:lnTo>
                    <a:pt x="315" y="644"/>
                  </a:lnTo>
                  <a:lnTo>
                    <a:pt x="262" y="626"/>
                  </a:lnTo>
                  <a:lnTo>
                    <a:pt x="212" y="601"/>
                  </a:lnTo>
                  <a:lnTo>
                    <a:pt x="167" y="571"/>
                  </a:lnTo>
                  <a:lnTo>
                    <a:pt x="125" y="535"/>
                  </a:lnTo>
                  <a:lnTo>
                    <a:pt x="89" y="495"/>
                  </a:lnTo>
                  <a:lnTo>
                    <a:pt x="59" y="450"/>
                  </a:lnTo>
                  <a:lnTo>
                    <a:pt x="34" y="402"/>
                  </a:lnTo>
                  <a:lnTo>
                    <a:pt x="16" y="349"/>
                  </a:lnTo>
                  <a:lnTo>
                    <a:pt x="4" y="294"/>
                  </a:lnTo>
                  <a:lnTo>
                    <a:pt x="0" y="238"/>
                  </a:lnTo>
                  <a:lnTo>
                    <a:pt x="2" y="191"/>
                  </a:lnTo>
                  <a:lnTo>
                    <a:pt x="8" y="146"/>
                  </a:lnTo>
                  <a:lnTo>
                    <a:pt x="19" y="102"/>
                  </a:lnTo>
                  <a:lnTo>
                    <a:pt x="36" y="60"/>
                  </a:lnTo>
                  <a:lnTo>
                    <a:pt x="39" y="55"/>
                  </a:lnTo>
                  <a:lnTo>
                    <a:pt x="42" y="51"/>
                  </a:lnTo>
                  <a:lnTo>
                    <a:pt x="51" y="42"/>
                  </a:lnTo>
                  <a:lnTo>
                    <a:pt x="68" y="34"/>
                  </a:lnTo>
                  <a:lnTo>
                    <a:pt x="91" y="26"/>
                  </a:lnTo>
                  <a:lnTo>
                    <a:pt x="122" y="19"/>
                  </a:lnTo>
                  <a:lnTo>
                    <a:pt x="156" y="14"/>
                  </a:lnTo>
                  <a:lnTo>
                    <a:pt x="194" y="10"/>
                  </a:lnTo>
                  <a:lnTo>
                    <a:pt x="237" y="6"/>
                  </a:lnTo>
                  <a:lnTo>
                    <a:pt x="281" y="4"/>
                  </a:lnTo>
                  <a:lnTo>
                    <a:pt x="328" y="1"/>
                  </a:lnTo>
                  <a:lnTo>
                    <a:pt x="377" y="0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00B689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2" name="Freeform 617"/>
            <p:cNvSpPr/>
            <p:nvPr/>
          </p:nvSpPr>
          <p:spPr bwMode="auto">
            <a:xfrm>
              <a:off x="3965575" y="3121025"/>
              <a:ext cx="276225" cy="60325"/>
            </a:xfrm>
            <a:custGeom>
              <a:avLst/>
              <a:gdLst>
                <a:gd name="T0" fmla="*/ 5 w 174"/>
                <a:gd name="T1" fmla="*/ 0 h 38"/>
                <a:gd name="T2" fmla="*/ 42 w 174"/>
                <a:gd name="T3" fmla="*/ 0 h 38"/>
                <a:gd name="T4" fmla="*/ 76 w 174"/>
                <a:gd name="T5" fmla="*/ 4 h 38"/>
                <a:gd name="T6" fmla="*/ 106 w 174"/>
                <a:gd name="T7" fmla="*/ 8 h 38"/>
                <a:gd name="T8" fmla="*/ 131 w 174"/>
                <a:gd name="T9" fmla="*/ 15 h 38"/>
                <a:gd name="T10" fmla="*/ 152 w 174"/>
                <a:gd name="T11" fmla="*/ 21 h 38"/>
                <a:gd name="T12" fmla="*/ 166 w 174"/>
                <a:gd name="T13" fmla="*/ 29 h 38"/>
                <a:gd name="T14" fmla="*/ 174 w 174"/>
                <a:gd name="T15" fmla="*/ 38 h 38"/>
                <a:gd name="T16" fmla="*/ 161 w 174"/>
                <a:gd name="T17" fmla="*/ 28 h 38"/>
                <a:gd name="T18" fmla="*/ 142 w 174"/>
                <a:gd name="T19" fmla="*/ 19 h 38"/>
                <a:gd name="T20" fmla="*/ 114 w 174"/>
                <a:gd name="T21" fmla="*/ 11 h 38"/>
                <a:gd name="T22" fmla="*/ 80 w 174"/>
                <a:gd name="T23" fmla="*/ 5 h 38"/>
                <a:gd name="T24" fmla="*/ 42 w 174"/>
                <a:gd name="T25" fmla="*/ 2 h 38"/>
                <a:gd name="T26" fmla="*/ 0 w 174"/>
                <a:gd name="T27" fmla="*/ 0 h 38"/>
                <a:gd name="T28" fmla="*/ 5 w 174"/>
                <a:gd name="T2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38">
                  <a:moveTo>
                    <a:pt x="5" y="0"/>
                  </a:moveTo>
                  <a:lnTo>
                    <a:pt x="42" y="0"/>
                  </a:lnTo>
                  <a:lnTo>
                    <a:pt x="76" y="4"/>
                  </a:lnTo>
                  <a:lnTo>
                    <a:pt x="106" y="8"/>
                  </a:lnTo>
                  <a:lnTo>
                    <a:pt x="131" y="15"/>
                  </a:lnTo>
                  <a:lnTo>
                    <a:pt x="152" y="21"/>
                  </a:lnTo>
                  <a:lnTo>
                    <a:pt x="166" y="29"/>
                  </a:lnTo>
                  <a:lnTo>
                    <a:pt x="174" y="38"/>
                  </a:lnTo>
                  <a:lnTo>
                    <a:pt x="161" y="28"/>
                  </a:lnTo>
                  <a:lnTo>
                    <a:pt x="142" y="19"/>
                  </a:lnTo>
                  <a:lnTo>
                    <a:pt x="114" y="11"/>
                  </a:lnTo>
                  <a:lnTo>
                    <a:pt x="80" y="5"/>
                  </a:lnTo>
                  <a:lnTo>
                    <a:pt x="42" y="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6E6E6"/>
            </a:solidFill>
            <a:ln w="0">
              <a:solidFill>
                <a:srgbClr val="E6E6E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3" name="Freeform 618"/>
            <p:cNvSpPr/>
            <p:nvPr/>
          </p:nvSpPr>
          <p:spPr bwMode="auto">
            <a:xfrm>
              <a:off x="3706813" y="3121025"/>
              <a:ext cx="534988" cy="134938"/>
            </a:xfrm>
            <a:custGeom>
              <a:avLst/>
              <a:gdLst>
                <a:gd name="T0" fmla="*/ 163 w 337"/>
                <a:gd name="T1" fmla="*/ 0 h 85"/>
                <a:gd name="T2" fmla="*/ 205 w 337"/>
                <a:gd name="T3" fmla="*/ 2 h 85"/>
                <a:gd name="T4" fmla="*/ 243 w 337"/>
                <a:gd name="T5" fmla="*/ 5 h 85"/>
                <a:gd name="T6" fmla="*/ 277 w 337"/>
                <a:gd name="T7" fmla="*/ 11 h 85"/>
                <a:gd name="T8" fmla="*/ 305 w 337"/>
                <a:gd name="T9" fmla="*/ 19 h 85"/>
                <a:gd name="T10" fmla="*/ 324 w 337"/>
                <a:gd name="T11" fmla="*/ 28 h 85"/>
                <a:gd name="T12" fmla="*/ 337 w 337"/>
                <a:gd name="T13" fmla="*/ 38 h 85"/>
                <a:gd name="T14" fmla="*/ 337 w 337"/>
                <a:gd name="T15" fmla="*/ 42 h 85"/>
                <a:gd name="T16" fmla="*/ 333 w 337"/>
                <a:gd name="T17" fmla="*/ 53 h 85"/>
                <a:gd name="T18" fmla="*/ 320 w 337"/>
                <a:gd name="T19" fmla="*/ 62 h 85"/>
                <a:gd name="T20" fmla="*/ 301 w 337"/>
                <a:gd name="T21" fmla="*/ 70 h 85"/>
                <a:gd name="T22" fmla="*/ 274 w 337"/>
                <a:gd name="T23" fmla="*/ 76 h 85"/>
                <a:gd name="T24" fmla="*/ 243 w 337"/>
                <a:gd name="T25" fmla="*/ 81 h 85"/>
                <a:gd name="T26" fmla="*/ 208 w 337"/>
                <a:gd name="T27" fmla="*/ 84 h 85"/>
                <a:gd name="T28" fmla="*/ 168 w 337"/>
                <a:gd name="T29" fmla="*/ 85 h 85"/>
                <a:gd name="T30" fmla="*/ 129 w 337"/>
                <a:gd name="T31" fmla="*/ 84 h 85"/>
                <a:gd name="T32" fmla="*/ 94 w 337"/>
                <a:gd name="T33" fmla="*/ 81 h 85"/>
                <a:gd name="T34" fmla="*/ 62 w 337"/>
                <a:gd name="T35" fmla="*/ 76 h 85"/>
                <a:gd name="T36" fmla="*/ 36 w 337"/>
                <a:gd name="T37" fmla="*/ 70 h 85"/>
                <a:gd name="T38" fmla="*/ 17 w 337"/>
                <a:gd name="T39" fmla="*/ 62 h 85"/>
                <a:gd name="T40" fmla="*/ 3 w 337"/>
                <a:gd name="T41" fmla="*/ 53 h 85"/>
                <a:gd name="T42" fmla="*/ 0 w 337"/>
                <a:gd name="T43" fmla="*/ 42 h 85"/>
                <a:gd name="T44" fmla="*/ 3 w 337"/>
                <a:gd name="T45" fmla="*/ 33 h 85"/>
                <a:gd name="T46" fmla="*/ 15 w 337"/>
                <a:gd name="T47" fmla="*/ 24 h 85"/>
                <a:gd name="T48" fmla="*/ 35 w 337"/>
                <a:gd name="T49" fmla="*/ 16 h 85"/>
                <a:gd name="T50" fmla="*/ 61 w 337"/>
                <a:gd name="T51" fmla="*/ 9 h 85"/>
                <a:gd name="T52" fmla="*/ 91 w 337"/>
                <a:gd name="T53" fmla="*/ 4 h 85"/>
                <a:gd name="T54" fmla="*/ 125 w 337"/>
                <a:gd name="T55" fmla="*/ 2 h 85"/>
                <a:gd name="T56" fmla="*/ 163 w 337"/>
                <a:gd name="T5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7" h="85">
                  <a:moveTo>
                    <a:pt x="163" y="0"/>
                  </a:moveTo>
                  <a:lnTo>
                    <a:pt x="205" y="2"/>
                  </a:lnTo>
                  <a:lnTo>
                    <a:pt x="243" y="5"/>
                  </a:lnTo>
                  <a:lnTo>
                    <a:pt x="277" y="11"/>
                  </a:lnTo>
                  <a:lnTo>
                    <a:pt x="305" y="19"/>
                  </a:lnTo>
                  <a:lnTo>
                    <a:pt x="324" y="28"/>
                  </a:lnTo>
                  <a:lnTo>
                    <a:pt x="337" y="38"/>
                  </a:lnTo>
                  <a:lnTo>
                    <a:pt x="337" y="42"/>
                  </a:lnTo>
                  <a:lnTo>
                    <a:pt x="333" y="53"/>
                  </a:lnTo>
                  <a:lnTo>
                    <a:pt x="320" y="62"/>
                  </a:lnTo>
                  <a:lnTo>
                    <a:pt x="301" y="70"/>
                  </a:lnTo>
                  <a:lnTo>
                    <a:pt x="274" y="76"/>
                  </a:lnTo>
                  <a:lnTo>
                    <a:pt x="243" y="81"/>
                  </a:lnTo>
                  <a:lnTo>
                    <a:pt x="208" y="84"/>
                  </a:lnTo>
                  <a:lnTo>
                    <a:pt x="168" y="85"/>
                  </a:lnTo>
                  <a:lnTo>
                    <a:pt x="129" y="84"/>
                  </a:lnTo>
                  <a:lnTo>
                    <a:pt x="94" y="81"/>
                  </a:lnTo>
                  <a:lnTo>
                    <a:pt x="62" y="76"/>
                  </a:lnTo>
                  <a:lnTo>
                    <a:pt x="36" y="70"/>
                  </a:lnTo>
                  <a:lnTo>
                    <a:pt x="17" y="62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15" y="24"/>
                  </a:lnTo>
                  <a:lnTo>
                    <a:pt x="35" y="16"/>
                  </a:lnTo>
                  <a:lnTo>
                    <a:pt x="61" y="9"/>
                  </a:lnTo>
                  <a:lnTo>
                    <a:pt x="91" y="4"/>
                  </a:lnTo>
                  <a:lnTo>
                    <a:pt x="125" y="2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4390008" y="1835982"/>
            <a:ext cx="287020" cy="23749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C092"/>
                </a:solidFill>
                <a:latin typeface="Poppins" panose="02000000000000000000"/>
              </a:rPr>
              <a:t>01</a:t>
            </a:r>
            <a:endParaRPr lang="en-US" sz="1100" b="1" dirty="0">
              <a:solidFill>
                <a:srgbClr val="00C092"/>
              </a:solidFill>
              <a:latin typeface="Poppins" panose="0200000000000000000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902696" y="2416046"/>
            <a:ext cx="307975" cy="23749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7E66"/>
                </a:solidFill>
                <a:latin typeface="Poppins" panose="02000000000000000000"/>
              </a:rPr>
              <a:t>02</a:t>
            </a:r>
            <a:endParaRPr lang="en-US" sz="1100" b="1" dirty="0">
              <a:solidFill>
                <a:srgbClr val="007E66"/>
              </a:solidFill>
              <a:latin typeface="Poppins" panose="0200000000000000000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365375" y="3044692"/>
            <a:ext cx="312420" cy="23749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D2A0"/>
                </a:solidFill>
                <a:latin typeface="Poppins" panose="02000000000000000000"/>
              </a:rPr>
              <a:t>03</a:t>
            </a:r>
            <a:endParaRPr lang="en-US" sz="1100" b="1" dirty="0">
              <a:solidFill>
                <a:srgbClr val="00D2A0"/>
              </a:solidFill>
              <a:latin typeface="Poppins" panose="0200000000000000000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83460" y="3663087"/>
            <a:ext cx="322580" cy="23749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B689"/>
                </a:solidFill>
                <a:latin typeface="Poppins" panose="02000000000000000000"/>
              </a:rPr>
              <a:t>04</a:t>
            </a:r>
            <a:endParaRPr lang="en-US" sz="1100" b="1" dirty="0">
              <a:solidFill>
                <a:srgbClr val="00B689"/>
              </a:solidFill>
              <a:latin typeface="Poppins" panose="0200000000000000000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893980" y="1759292"/>
            <a:ext cx="1541145" cy="2838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动物免疫（</a:t>
            </a:r>
            <a:r>
              <a:rPr lang="en-US" altLang="zh-CN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2</a:t>
            </a:r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周） </a:t>
            </a:r>
            <a:endParaRPr lang="en-US" sz="14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893980" y="2367622"/>
            <a:ext cx="1807845" cy="2838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Beacon</a:t>
            </a:r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筛选（</a:t>
            </a:r>
            <a:r>
              <a:rPr lang="en-US" altLang="zh-CN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天）</a:t>
            </a:r>
            <a:endParaRPr lang="en-US" sz="14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893980" y="2975952"/>
            <a:ext cx="1818005" cy="2838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抗体基因扩增（</a:t>
            </a:r>
            <a:r>
              <a:rPr lang="en-US" altLang="zh-CN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周）</a:t>
            </a:r>
            <a:endParaRPr lang="en-US" sz="14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893980" y="3584282"/>
            <a:ext cx="2379980" cy="2838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抗体表达纯化及检测（</a:t>
            </a:r>
            <a:r>
              <a:rPr lang="en-US" altLang="zh-CN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2</a:t>
            </a:r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周）</a:t>
            </a:r>
            <a:endParaRPr lang="en-US" sz="14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80" name="矩形 79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7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103" name="矩形 102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0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11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14" name="椭圆 113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714954" y="1785932"/>
            <a:ext cx="2999790" cy="1482483"/>
            <a:chOff x="237811" y="1928808"/>
            <a:chExt cx="2999790" cy="1482483"/>
          </a:xfrm>
        </p:grpSpPr>
        <p:sp>
          <p:nvSpPr>
            <p:cNvPr id="125" name="Oval 103"/>
            <p:cNvSpPr/>
            <p:nvPr/>
          </p:nvSpPr>
          <p:spPr>
            <a:xfrm>
              <a:off x="237811" y="2002466"/>
              <a:ext cx="203200" cy="203200"/>
            </a:xfrm>
            <a:prstGeom prst="ellipse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</p:txBody>
        </p:sp>
        <p:sp>
          <p:nvSpPr>
            <p:cNvPr id="126" name="Rectangle 104"/>
            <p:cNvSpPr/>
            <p:nvPr/>
          </p:nvSpPr>
          <p:spPr>
            <a:xfrm>
              <a:off x="505372" y="1928808"/>
              <a:ext cx="2732229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 pitchFamily="2" charset="0"/>
                  <a:ea typeface="思源黑体 CN Normal" panose="020B0400000000000000" pitchFamily="34" charset="-122"/>
                </a:rPr>
                <a:t>全长抗体药物结合</a:t>
              </a:r>
              <a:endPara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</a:endParaRPr>
            </a:p>
          </p:txBody>
        </p:sp>
        <p:sp>
          <p:nvSpPr>
            <p:cNvPr id="127" name="Oval 106"/>
            <p:cNvSpPr/>
            <p:nvPr/>
          </p:nvSpPr>
          <p:spPr>
            <a:xfrm>
              <a:off x="237811" y="2598670"/>
              <a:ext cx="203200" cy="203200"/>
            </a:xfrm>
            <a:prstGeom prst="ellipse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</p:txBody>
        </p:sp>
        <p:sp>
          <p:nvSpPr>
            <p:cNvPr id="131" name="Rectangle 107"/>
            <p:cNvSpPr/>
            <p:nvPr/>
          </p:nvSpPr>
          <p:spPr>
            <a:xfrm>
              <a:off x="505372" y="2525012"/>
              <a:ext cx="27322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rPr>
                <a:t>人</a:t>
              </a:r>
              <a:r>
                <a:rPr lang="en-US" altLang="zh-CN" sz="1400" dirty="0" err="1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rPr>
                <a:t>IgG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 pitchFamily="2" charset="0"/>
                  <a:ea typeface="思源黑体 CN Normal" panose="020B0400000000000000" pitchFamily="34" charset="-122"/>
                  <a:cs typeface="Poppins" panose="02000000000000000000" pitchFamily="2" charset="0"/>
                </a:rPr>
                <a:t>结合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33" name="Oval 110"/>
            <p:cNvSpPr/>
            <p:nvPr/>
          </p:nvSpPr>
          <p:spPr>
            <a:xfrm>
              <a:off x="237811" y="3177172"/>
              <a:ext cx="203200" cy="203200"/>
            </a:xfrm>
            <a:prstGeom prst="ellipse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>
                <a:solidFill>
                  <a:schemeClr val="bg1">
                    <a:lumMod val="50000"/>
                  </a:schemeClr>
                </a:solidFill>
                <a:latin typeface="Poppins" panose="02000000000000000000"/>
              </a:endParaRPr>
            </a:p>
          </p:txBody>
        </p:sp>
        <p:sp>
          <p:nvSpPr>
            <p:cNvPr id="134" name="Rectangle 111"/>
            <p:cNvSpPr/>
            <p:nvPr/>
          </p:nvSpPr>
          <p:spPr>
            <a:xfrm>
              <a:off x="505372" y="3103514"/>
              <a:ext cx="27322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 pitchFamily="2" charset="0"/>
                  <a:ea typeface="思源黑体 CN Normal" panose="020B0400000000000000" pitchFamily="34" charset="-122"/>
                </a:rPr>
                <a:t>靶点蛋白竞争</a:t>
              </a:r>
              <a:endPara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</a:endParaRPr>
            </a:p>
          </p:txBody>
        </p:sp>
      </p:grpSp>
      <p:cxnSp>
        <p:nvCxnSpPr>
          <p:cNvPr id="137" name="直接连接符 136"/>
          <p:cNvCxnSpPr/>
          <p:nvPr/>
        </p:nvCxnSpPr>
        <p:spPr>
          <a:xfrm>
            <a:off x="2714612" y="2000246"/>
            <a:ext cx="1071570" cy="357190"/>
          </a:xfrm>
          <a:prstGeom prst="line">
            <a:avLst/>
          </a:prstGeom>
          <a:ln>
            <a:solidFill>
              <a:srgbClr val="007E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接连接符 138"/>
          <p:cNvCxnSpPr/>
          <p:nvPr/>
        </p:nvCxnSpPr>
        <p:spPr>
          <a:xfrm flipV="1">
            <a:off x="2714612" y="2714626"/>
            <a:ext cx="1071570" cy="428628"/>
          </a:xfrm>
          <a:prstGeom prst="line">
            <a:avLst/>
          </a:prstGeom>
          <a:ln>
            <a:solidFill>
              <a:srgbClr val="007E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Flowchart: Off-page Connector 86"/>
          <p:cNvSpPr/>
          <p:nvPr/>
        </p:nvSpPr>
        <p:spPr>
          <a:xfrm>
            <a:off x="777231" y="714362"/>
            <a:ext cx="1759226" cy="805070"/>
          </a:xfrm>
          <a:prstGeom prst="flowChartOffpageConnector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400">
              <a:latin typeface="Poppins" panose="02000000000000000000"/>
            </a:endParaRPr>
          </a:p>
        </p:txBody>
      </p:sp>
      <p:sp>
        <p:nvSpPr>
          <p:cNvPr id="90" name="Flowchart: Off-page Connector 89"/>
          <p:cNvSpPr/>
          <p:nvPr/>
        </p:nvSpPr>
        <p:spPr>
          <a:xfrm>
            <a:off x="2720668" y="714362"/>
            <a:ext cx="1759226" cy="805070"/>
          </a:xfrm>
          <a:prstGeom prst="flowChartOffpageConnector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400">
              <a:latin typeface="Poppins" panose="02000000000000000000"/>
            </a:endParaRPr>
          </a:p>
        </p:txBody>
      </p:sp>
      <p:sp>
        <p:nvSpPr>
          <p:cNvPr id="93" name="Flowchart: Off-page Connector 92"/>
          <p:cNvSpPr/>
          <p:nvPr/>
        </p:nvSpPr>
        <p:spPr>
          <a:xfrm>
            <a:off x="4664106" y="714362"/>
            <a:ext cx="1759226" cy="805070"/>
          </a:xfrm>
          <a:prstGeom prst="flowChartOffpageConnector">
            <a:avLst/>
          </a:prstGeom>
          <a:solidFill>
            <a:srgbClr val="00D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400">
              <a:latin typeface="Poppins" panose="02000000000000000000"/>
            </a:endParaRPr>
          </a:p>
        </p:txBody>
      </p:sp>
      <p:sp>
        <p:nvSpPr>
          <p:cNvPr id="97" name="Flowchart: Off-page Connector 96"/>
          <p:cNvSpPr/>
          <p:nvPr/>
        </p:nvSpPr>
        <p:spPr>
          <a:xfrm>
            <a:off x="6607544" y="714362"/>
            <a:ext cx="1759226" cy="805070"/>
          </a:xfrm>
          <a:prstGeom prst="flowChartOffpageConnector">
            <a:avLst/>
          </a:prstGeom>
          <a:solidFill>
            <a:srgbClr val="00B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400">
              <a:latin typeface="Poppins" panose="0200000000000000000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338170" y="800573"/>
            <a:ext cx="614680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导入</a:t>
            </a:r>
            <a:endParaRPr lang="en-US" altLang="zh-CN" sz="1400" b="1" dirty="0" smtClean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11978</a:t>
            </a:r>
            <a:endParaRPr lang="en-US" sz="14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895519" y="802516"/>
            <a:ext cx="138620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全长抗体药检测</a:t>
            </a:r>
            <a:endParaRPr lang="en-US" altLang="zh-CN" sz="1400" b="1" dirty="0" smtClean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772</a:t>
            </a:r>
            <a:endParaRPr lang="en-US" sz="14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5060226" y="802516"/>
            <a:ext cx="989330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人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IgG</a:t>
            </a:r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检测</a:t>
            </a:r>
            <a:endParaRPr lang="en-US" altLang="zh-CN" sz="1400" b="1" dirty="0" smtClean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151</a:t>
            </a:r>
            <a:endParaRPr lang="en-US" sz="14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693414" y="802516"/>
            <a:ext cx="165671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靶点蛋白竞争检测</a:t>
            </a:r>
            <a:endParaRPr lang="en-US" altLang="zh-CN" sz="1400" b="1" dirty="0" smtClean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竞争</a:t>
            </a:r>
            <a:r>
              <a:rPr lang="en-US" altLang="zh-CN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54</a:t>
            </a:r>
            <a:r>
              <a:rPr lang="zh-CN" altLang="en-US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，非竞争</a:t>
            </a:r>
            <a:r>
              <a:rPr lang="en-US" altLang="zh-CN" sz="14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97</a:t>
            </a:r>
            <a:endParaRPr lang="en-US" sz="14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320578" y="1845286"/>
            <a:ext cx="305215" cy="320102"/>
            <a:chOff x="1772" y="251"/>
            <a:chExt cx="205" cy="215"/>
          </a:xfrm>
          <a:solidFill>
            <a:srgbClr val="00B689"/>
          </a:solidFill>
        </p:grpSpPr>
        <p:sp>
          <p:nvSpPr>
            <p:cNvPr id="135" name="Freeform 6"/>
            <p:cNvSpPr/>
            <p:nvPr/>
          </p:nvSpPr>
          <p:spPr bwMode="auto">
            <a:xfrm>
              <a:off x="1772" y="403"/>
              <a:ext cx="49" cy="63"/>
            </a:xfrm>
            <a:custGeom>
              <a:avLst/>
              <a:gdLst>
                <a:gd name="T0" fmla="*/ 146 w 733"/>
                <a:gd name="T1" fmla="*/ 0 h 954"/>
                <a:gd name="T2" fmla="*/ 586 w 733"/>
                <a:gd name="T3" fmla="*/ 0 h 954"/>
                <a:gd name="T4" fmla="*/ 617 w 733"/>
                <a:gd name="T5" fmla="*/ 3 h 954"/>
                <a:gd name="T6" fmla="*/ 644 w 733"/>
                <a:gd name="T7" fmla="*/ 12 h 954"/>
                <a:gd name="T8" fmla="*/ 669 w 733"/>
                <a:gd name="T9" fmla="*/ 25 h 954"/>
                <a:gd name="T10" fmla="*/ 691 w 733"/>
                <a:gd name="T11" fmla="*/ 44 h 954"/>
                <a:gd name="T12" fmla="*/ 708 w 733"/>
                <a:gd name="T13" fmla="*/ 65 h 954"/>
                <a:gd name="T14" fmla="*/ 722 w 733"/>
                <a:gd name="T15" fmla="*/ 90 h 954"/>
                <a:gd name="T16" fmla="*/ 730 w 733"/>
                <a:gd name="T17" fmla="*/ 118 h 954"/>
                <a:gd name="T18" fmla="*/ 733 w 733"/>
                <a:gd name="T19" fmla="*/ 147 h 954"/>
                <a:gd name="T20" fmla="*/ 733 w 733"/>
                <a:gd name="T21" fmla="*/ 807 h 954"/>
                <a:gd name="T22" fmla="*/ 730 w 733"/>
                <a:gd name="T23" fmla="*/ 836 h 954"/>
                <a:gd name="T24" fmla="*/ 722 w 733"/>
                <a:gd name="T25" fmla="*/ 864 h 954"/>
                <a:gd name="T26" fmla="*/ 708 w 733"/>
                <a:gd name="T27" fmla="*/ 889 h 954"/>
                <a:gd name="T28" fmla="*/ 691 w 733"/>
                <a:gd name="T29" fmla="*/ 910 h 954"/>
                <a:gd name="T30" fmla="*/ 669 w 733"/>
                <a:gd name="T31" fmla="*/ 929 h 954"/>
                <a:gd name="T32" fmla="*/ 644 w 733"/>
                <a:gd name="T33" fmla="*/ 942 h 954"/>
                <a:gd name="T34" fmla="*/ 617 w 733"/>
                <a:gd name="T35" fmla="*/ 951 h 954"/>
                <a:gd name="T36" fmla="*/ 586 w 733"/>
                <a:gd name="T37" fmla="*/ 954 h 954"/>
                <a:gd name="T38" fmla="*/ 146 w 733"/>
                <a:gd name="T39" fmla="*/ 954 h 954"/>
                <a:gd name="T40" fmla="*/ 117 w 733"/>
                <a:gd name="T41" fmla="*/ 951 h 954"/>
                <a:gd name="T42" fmla="*/ 89 w 733"/>
                <a:gd name="T43" fmla="*/ 942 h 954"/>
                <a:gd name="T44" fmla="*/ 65 w 733"/>
                <a:gd name="T45" fmla="*/ 929 h 954"/>
                <a:gd name="T46" fmla="*/ 43 w 733"/>
                <a:gd name="T47" fmla="*/ 910 h 954"/>
                <a:gd name="T48" fmla="*/ 25 w 733"/>
                <a:gd name="T49" fmla="*/ 889 h 954"/>
                <a:gd name="T50" fmla="*/ 11 w 733"/>
                <a:gd name="T51" fmla="*/ 864 h 954"/>
                <a:gd name="T52" fmla="*/ 3 w 733"/>
                <a:gd name="T53" fmla="*/ 836 h 954"/>
                <a:gd name="T54" fmla="*/ 0 w 733"/>
                <a:gd name="T55" fmla="*/ 807 h 954"/>
                <a:gd name="T56" fmla="*/ 0 w 733"/>
                <a:gd name="T57" fmla="*/ 147 h 954"/>
                <a:gd name="T58" fmla="*/ 3 w 733"/>
                <a:gd name="T59" fmla="*/ 118 h 954"/>
                <a:gd name="T60" fmla="*/ 11 w 733"/>
                <a:gd name="T61" fmla="*/ 90 h 954"/>
                <a:gd name="T62" fmla="*/ 25 w 733"/>
                <a:gd name="T63" fmla="*/ 65 h 954"/>
                <a:gd name="T64" fmla="*/ 43 w 733"/>
                <a:gd name="T65" fmla="*/ 44 h 954"/>
                <a:gd name="T66" fmla="*/ 65 w 733"/>
                <a:gd name="T67" fmla="*/ 25 h 954"/>
                <a:gd name="T68" fmla="*/ 89 w 733"/>
                <a:gd name="T69" fmla="*/ 12 h 954"/>
                <a:gd name="T70" fmla="*/ 117 w 733"/>
                <a:gd name="T71" fmla="*/ 3 h 954"/>
                <a:gd name="T72" fmla="*/ 146 w 733"/>
                <a:gd name="T73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3" h="954">
                  <a:moveTo>
                    <a:pt x="146" y="0"/>
                  </a:moveTo>
                  <a:lnTo>
                    <a:pt x="586" y="0"/>
                  </a:lnTo>
                  <a:lnTo>
                    <a:pt x="617" y="3"/>
                  </a:lnTo>
                  <a:lnTo>
                    <a:pt x="644" y="12"/>
                  </a:lnTo>
                  <a:lnTo>
                    <a:pt x="669" y="25"/>
                  </a:lnTo>
                  <a:lnTo>
                    <a:pt x="691" y="44"/>
                  </a:lnTo>
                  <a:lnTo>
                    <a:pt x="708" y="65"/>
                  </a:lnTo>
                  <a:lnTo>
                    <a:pt x="722" y="90"/>
                  </a:lnTo>
                  <a:lnTo>
                    <a:pt x="730" y="118"/>
                  </a:lnTo>
                  <a:lnTo>
                    <a:pt x="733" y="147"/>
                  </a:lnTo>
                  <a:lnTo>
                    <a:pt x="733" y="807"/>
                  </a:lnTo>
                  <a:lnTo>
                    <a:pt x="730" y="836"/>
                  </a:lnTo>
                  <a:lnTo>
                    <a:pt x="722" y="864"/>
                  </a:lnTo>
                  <a:lnTo>
                    <a:pt x="708" y="889"/>
                  </a:lnTo>
                  <a:lnTo>
                    <a:pt x="691" y="910"/>
                  </a:lnTo>
                  <a:lnTo>
                    <a:pt x="669" y="929"/>
                  </a:lnTo>
                  <a:lnTo>
                    <a:pt x="644" y="942"/>
                  </a:lnTo>
                  <a:lnTo>
                    <a:pt x="617" y="951"/>
                  </a:lnTo>
                  <a:lnTo>
                    <a:pt x="586" y="954"/>
                  </a:lnTo>
                  <a:lnTo>
                    <a:pt x="146" y="954"/>
                  </a:lnTo>
                  <a:lnTo>
                    <a:pt x="117" y="951"/>
                  </a:lnTo>
                  <a:lnTo>
                    <a:pt x="89" y="942"/>
                  </a:lnTo>
                  <a:lnTo>
                    <a:pt x="65" y="929"/>
                  </a:lnTo>
                  <a:lnTo>
                    <a:pt x="43" y="910"/>
                  </a:lnTo>
                  <a:lnTo>
                    <a:pt x="25" y="889"/>
                  </a:lnTo>
                  <a:lnTo>
                    <a:pt x="11" y="864"/>
                  </a:lnTo>
                  <a:lnTo>
                    <a:pt x="3" y="836"/>
                  </a:lnTo>
                  <a:lnTo>
                    <a:pt x="0" y="807"/>
                  </a:lnTo>
                  <a:lnTo>
                    <a:pt x="0" y="147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5"/>
                  </a:lnTo>
                  <a:lnTo>
                    <a:pt x="43" y="44"/>
                  </a:lnTo>
                  <a:lnTo>
                    <a:pt x="65" y="25"/>
                  </a:lnTo>
                  <a:lnTo>
                    <a:pt x="89" y="12"/>
                  </a:lnTo>
                  <a:lnTo>
                    <a:pt x="117" y="3"/>
                  </a:lnTo>
                  <a:lnTo>
                    <a:pt x="1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6" name="Freeform 7"/>
            <p:cNvSpPr/>
            <p:nvPr/>
          </p:nvSpPr>
          <p:spPr bwMode="auto">
            <a:xfrm>
              <a:off x="1848" y="369"/>
              <a:ext cx="49" cy="97"/>
            </a:xfrm>
            <a:custGeom>
              <a:avLst/>
              <a:gdLst>
                <a:gd name="T0" fmla="*/ 147 w 734"/>
                <a:gd name="T1" fmla="*/ 0 h 1467"/>
                <a:gd name="T2" fmla="*/ 588 w 734"/>
                <a:gd name="T3" fmla="*/ 0 h 1467"/>
                <a:gd name="T4" fmla="*/ 617 w 734"/>
                <a:gd name="T5" fmla="*/ 3 h 1467"/>
                <a:gd name="T6" fmla="*/ 644 w 734"/>
                <a:gd name="T7" fmla="*/ 12 h 1467"/>
                <a:gd name="T8" fmla="*/ 670 w 734"/>
                <a:gd name="T9" fmla="*/ 25 h 1467"/>
                <a:gd name="T10" fmla="*/ 691 w 734"/>
                <a:gd name="T11" fmla="*/ 44 h 1467"/>
                <a:gd name="T12" fmla="*/ 709 w 734"/>
                <a:gd name="T13" fmla="*/ 65 h 1467"/>
                <a:gd name="T14" fmla="*/ 722 w 734"/>
                <a:gd name="T15" fmla="*/ 90 h 1467"/>
                <a:gd name="T16" fmla="*/ 731 w 734"/>
                <a:gd name="T17" fmla="*/ 118 h 1467"/>
                <a:gd name="T18" fmla="*/ 734 w 734"/>
                <a:gd name="T19" fmla="*/ 147 h 1467"/>
                <a:gd name="T20" fmla="*/ 734 w 734"/>
                <a:gd name="T21" fmla="*/ 1320 h 1467"/>
                <a:gd name="T22" fmla="*/ 731 w 734"/>
                <a:gd name="T23" fmla="*/ 1349 h 1467"/>
                <a:gd name="T24" fmla="*/ 722 w 734"/>
                <a:gd name="T25" fmla="*/ 1377 h 1467"/>
                <a:gd name="T26" fmla="*/ 709 w 734"/>
                <a:gd name="T27" fmla="*/ 1402 h 1467"/>
                <a:gd name="T28" fmla="*/ 691 w 734"/>
                <a:gd name="T29" fmla="*/ 1423 h 1467"/>
                <a:gd name="T30" fmla="*/ 670 w 734"/>
                <a:gd name="T31" fmla="*/ 1442 h 1467"/>
                <a:gd name="T32" fmla="*/ 644 w 734"/>
                <a:gd name="T33" fmla="*/ 1455 h 1467"/>
                <a:gd name="T34" fmla="*/ 617 w 734"/>
                <a:gd name="T35" fmla="*/ 1464 h 1467"/>
                <a:gd name="T36" fmla="*/ 588 w 734"/>
                <a:gd name="T37" fmla="*/ 1467 h 1467"/>
                <a:gd name="T38" fmla="*/ 147 w 734"/>
                <a:gd name="T39" fmla="*/ 1467 h 1467"/>
                <a:gd name="T40" fmla="*/ 118 w 734"/>
                <a:gd name="T41" fmla="*/ 1464 h 1467"/>
                <a:gd name="T42" fmla="*/ 90 w 734"/>
                <a:gd name="T43" fmla="*/ 1455 h 1467"/>
                <a:gd name="T44" fmla="*/ 65 w 734"/>
                <a:gd name="T45" fmla="*/ 1442 h 1467"/>
                <a:gd name="T46" fmla="*/ 44 w 734"/>
                <a:gd name="T47" fmla="*/ 1423 h 1467"/>
                <a:gd name="T48" fmla="*/ 26 w 734"/>
                <a:gd name="T49" fmla="*/ 1402 h 1467"/>
                <a:gd name="T50" fmla="*/ 12 w 734"/>
                <a:gd name="T51" fmla="*/ 1377 h 1467"/>
                <a:gd name="T52" fmla="*/ 3 w 734"/>
                <a:gd name="T53" fmla="*/ 1349 h 1467"/>
                <a:gd name="T54" fmla="*/ 0 w 734"/>
                <a:gd name="T55" fmla="*/ 1320 h 1467"/>
                <a:gd name="T56" fmla="*/ 0 w 734"/>
                <a:gd name="T57" fmla="*/ 147 h 1467"/>
                <a:gd name="T58" fmla="*/ 3 w 734"/>
                <a:gd name="T59" fmla="*/ 118 h 1467"/>
                <a:gd name="T60" fmla="*/ 12 w 734"/>
                <a:gd name="T61" fmla="*/ 90 h 1467"/>
                <a:gd name="T62" fmla="*/ 26 w 734"/>
                <a:gd name="T63" fmla="*/ 65 h 1467"/>
                <a:gd name="T64" fmla="*/ 44 w 734"/>
                <a:gd name="T65" fmla="*/ 44 h 1467"/>
                <a:gd name="T66" fmla="*/ 65 w 734"/>
                <a:gd name="T67" fmla="*/ 25 h 1467"/>
                <a:gd name="T68" fmla="*/ 90 w 734"/>
                <a:gd name="T69" fmla="*/ 12 h 1467"/>
                <a:gd name="T70" fmla="*/ 118 w 734"/>
                <a:gd name="T71" fmla="*/ 3 h 1467"/>
                <a:gd name="T72" fmla="*/ 147 w 734"/>
                <a:gd name="T73" fmla="*/ 0 h 1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4" h="1467">
                  <a:moveTo>
                    <a:pt x="147" y="0"/>
                  </a:moveTo>
                  <a:lnTo>
                    <a:pt x="588" y="0"/>
                  </a:lnTo>
                  <a:lnTo>
                    <a:pt x="617" y="3"/>
                  </a:lnTo>
                  <a:lnTo>
                    <a:pt x="644" y="12"/>
                  </a:lnTo>
                  <a:lnTo>
                    <a:pt x="670" y="25"/>
                  </a:lnTo>
                  <a:lnTo>
                    <a:pt x="691" y="44"/>
                  </a:lnTo>
                  <a:lnTo>
                    <a:pt x="709" y="65"/>
                  </a:lnTo>
                  <a:lnTo>
                    <a:pt x="722" y="90"/>
                  </a:lnTo>
                  <a:lnTo>
                    <a:pt x="731" y="118"/>
                  </a:lnTo>
                  <a:lnTo>
                    <a:pt x="734" y="147"/>
                  </a:lnTo>
                  <a:lnTo>
                    <a:pt x="734" y="1320"/>
                  </a:lnTo>
                  <a:lnTo>
                    <a:pt x="731" y="1349"/>
                  </a:lnTo>
                  <a:lnTo>
                    <a:pt x="722" y="1377"/>
                  </a:lnTo>
                  <a:lnTo>
                    <a:pt x="709" y="1402"/>
                  </a:lnTo>
                  <a:lnTo>
                    <a:pt x="691" y="1423"/>
                  </a:lnTo>
                  <a:lnTo>
                    <a:pt x="670" y="1442"/>
                  </a:lnTo>
                  <a:lnTo>
                    <a:pt x="644" y="1455"/>
                  </a:lnTo>
                  <a:lnTo>
                    <a:pt x="617" y="1464"/>
                  </a:lnTo>
                  <a:lnTo>
                    <a:pt x="588" y="1467"/>
                  </a:lnTo>
                  <a:lnTo>
                    <a:pt x="147" y="1467"/>
                  </a:lnTo>
                  <a:lnTo>
                    <a:pt x="118" y="1464"/>
                  </a:lnTo>
                  <a:lnTo>
                    <a:pt x="90" y="1455"/>
                  </a:lnTo>
                  <a:lnTo>
                    <a:pt x="65" y="1442"/>
                  </a:lnTo>
                  <a:lnTo>
                    <a:pt x="44" y="1423"/>
                  </a:lnTo>
                  <a:lnTo>
                    <a:pt x="26" y="1402"/>
                  </a:lnTo>
                  <a:lnTo>
                    <a:pt x="12" y="1377"/>
                  </a:lnTo>
                  <a:lnTo>
                    <a:pt x="3" y="1349"/>
                  </a:lnTo>
                  <a:lnTo>
                    <a:pt x="0" y="1320"/>
                  </a:lnTo>
                  <a:lnTo>
                    <a:pt x="0" y="147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5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0" y="12"/>
                  </a:lnTo>
                  <a:lnTo>
                    <a:pt x="118" y="3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7" name="Freeform 8"/>
            <p:cNvSpPr/>
            <p:nvPr/>
          </p:nvSpPr>
          <p:spPr bwMode="auto">
            <a:xfrm>
              <a:off x="1924" y="329"/>
              <a:ext cx="49" cy="137"/>
            </a:xfrm>
            <a:custGeom>
              <a:avLst/>
              <a:gdLst>
                <a:gd name="T0" fmla="*/ 146 w 734"/>
                <a:gd name="T1" fmla="*/ 0 h 2053"/>
                <a:gd name="T2" fmla="*/ 587 w 734"/>
                <a:gd name="T3" fmla="*/ 0 h 2053"/>
                <a:gd name="T4" fmla="*/ 616 w 734"/>
                <a:gd name="T5" fmla="*/ 3 h 2053"/>
                <a:gd name="T6" fmla="*/ 644 w 734"/>
                <a:gd name="T7" fmla="*/ 11 h 2053"/>
                <a:gd name="T8" fmla="*/ 669 w 734"/>
                <a:gd name="T9" fmla="*/ 25 h 2053"/>
                <a:gd name="T10" fmla="*/ 690 w 734"/>
                <a:gd name="T11" fmla="*/ 43 h 2053"/>
                <a:gd name="T12" fmla="*/ 708 w 734"/>
                <a:gd name="T13" fmla="*/ 65 h 2053"/>
                <a:gd name="T14" fmla="*/ 722 w 734"/>
                <a:gd name="T15" fmla="*/ 89 h 2053"/>
                <a:gd name="T16" fmla="*/ 731 w 734"/>
                <a:gd name="T17" fmla="*/ 117 h 2053"/>
                <a:gd name="T18" fmla="*/ 734 w 734"/>
                <a:gd name="T19" fmla="*/ 146 h 2053"/>
                <a:gd name="T20" fmla="*/ 734 w 734"/>
                <a:gd name="T21" fmla="*/ 1906 h 2053"/>
                <a:gd name="T22" fmla="*/ 731 w 734"/>
                <a:gd name="T23" fmla="*/ 1935 h 2053"/>
                <a:gd name="T24" fmla="*/ 722 w 734"/>
                <a:gd name="T25" fmla="*/ 1963 h 2053"/>
                <a:gd name="T26" fmla="*/ 708 w 734"/>
                <a:gd name="T27" fmla="*/ 1988 h 2053"/>
                <a:gd name="T28" fmla="*/ 690 w 734"/>
                <a:gd name="T29" fmla="*/ 2009 h 2053"/>
                <a:gd name="T30" fmla="*/ 669 w 734"/>
                <a:gd name="T31" fmla="*/ 2028 h 2053"/>
                <a:gd name="T32" fmla="*/ 644 w 734"/>
                <a:gd name="T33" fmla="*/ 2041 h 2053"/>
                <a:gd name="T34" fmla="*/ 616 w 734"/>
                <a:gd name="T35" fmla="*/ 2050 h 2053"/>
                <a:gd name="T36" fmla="*/ 587 w 734"/>
                <a:gd name="T37" fmla="*/ 2053 h 2053"/>
                <a:gd name="T38" fmla="*/ 146 w 734"/>
                <a:gd name="T39" fmla="*/ 2053 h 2053"/>
                <a:gd name="T40" fmla="*/ 117 w 734"/>
                <a:gd name="T41" fmla="*/ 2050 h 2053"/>
                <a:gd name="T42" fmla="*/ 90 w 734"/>
                <a:gd name="T43" fmla="*/ 2041 h 2053"/>
                <a:gd name="T44" fmla="*/ 64 w 734"/>
                <a:gd name="T45" fmla="*/ 2028 h 2053"/>
                <a:gd name="T46" fmla="*/ 43 w 734"/>
                <a:gd name="T47" fmla="*/ 2009 h 2053"/>
                <a:gd name="T48" fmla="*/ 25 w 734"/>
                <a:gd name="T49" fmla="*/ 1988 h 2053"/>
                <a:gd name="T50" fmla="*/ 12 w 734"/>
                <a:gd name="T51" fmla="*/ 1963 h 2053"/>
                <a:gd name="T52" fmla="*/ 3 w 734"/>
                <a:gd name="T53" fmla="*/ 1935 h 2053"/>
                <a:gd name="T54" fmla="*/ 0 w 734"/>
                <a:gd name="T55" fmla="*/ 1906 h 2053"/>
                <a:gd name="T56" fmla="*/ 0 w 734"/>
                <a:gd name="T57" fmla="*/ 146 h 2053"/>
                <a:gd name="T58" fmla="*/ 3 w 734"/>
                <a:gd name="T59" fmla="*/ 117 h 2053"/>
                <a:gd name="T60" fmla="*/ 12 w 734"/>
                <a:gd name="T61" fmla="*/ 89 h 2053"/>
                <a:gd name="T62" fmla="*/ 25 w 734"/>
                <a:gd name="T63" fmla="*/ 65 h 2053"/>
                <a:gd name="T64" fmla="*/ 43 w 734"/>
                <a:gd name="T65" fmla="*/ 43 h 2053"/>
                <a:gd name="T66" fmla="*/ 64 w 734"/>
                <a:gd name="T67" fmla="*/ 25 h 2053"/>
                <a:gd name="T68" fmla="*/ 90 w 734"/>
                <a:gd name="T69" fmla="*/ 11 h 2053"/>
                <a:gd name="T70" fmla="*/ 117 w 734"/>
                <a:gd name="T71" fmla="*/ 3 h 2053"/>
                <a:gd name="T72" fmla="*/ 146 w 734"/>
                <a:gd name="T73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4" h="2053">
                  <a:moveTo>
                    <a:pt x="146" y="0"/>
                  </a:moveTo>
                  <a:lnTo>
                    <a:pt x="587" y="0"/>
                  </a:lnTo>
                  <a:lnTo>
                    <a:pt x="616" y="3"/>
                  </a:lnTo>
                  <a:lnTo>
                    <a:pt x="644" y="11"/>
                  </a:lnTo>
                  <a:lnTo>
                    <a:pt x="669" y="25"/>
                  </a:lnTo>
                  <a:lnTo>
                    <a:pt x="690" y="43"/>
                  </a:lnTo>
                  <a:lnTo>
                    <a:pt x="708" y="65"/>
                  </a:lnTo>
                  <a:lnTo>
                    <a:pt x="722" y="89"/>
                  </a:lnTo>
                  <a:lnTo>
                    <a:pt x="731" y="117"/>
                  </a:lnTo>
                  <a:lnTo>
                    <a:pt x="734" y="146"/>
                  </a:lnTo>
                  <a:lnTo>
                    <a:pt x="734" y="1906"/>
                  </a:lnTo>
                  <a:lnTo>
                    <a:pt x="731" y="1935"/>
                  </a:lnTo>
                  <a:lnTo>
                    <a:pt x="722" y="1963"/>
                  </a:lnTo>
                  <a:lnTo>
                    <a:pt x="708" y="1988"/>
                  </a:lnTo>
                  <a:lnTo>
                    <a:pt x="690" y="2009"/>
                  </a:lnTo>
                  <a:lnTo>
                    <a:pt x="669" y="2028"/>
                  </a:lnTo>
                  <a:lnTo>
                    <a:pt x="644" y="2041"/>
                  </a:lnTo>
                  <a:lnTo>
                    <a:pt x="616" y="2050"/>
                  </a:lnTo>
                  <a:lnTo>
                    <a:pt x="587" y="2053"/>
                  </a:lnTo>
                  <a:lnTo>
                    <a:pt x="146" y="2053"/>
                  </a:lnTo>
                  <a:lnTo>
                    <a:pt x="117" y="2050"/>
                  </a:lnTo>
                  <a:lnTo>
                    <a:pt x="90" y="2041"/>
                  </a:lnTo>
                  <a:lnTo>
                    <a:pt x="64" y="2028"/>
                  </a:lnTo>
                  <a:lnTo>
                    <a:pt x="43" y="2009"/>
                  </a:lnTo>
                  <a:lnTo>
                    <a:pt x="25" y="1988"/>
                  </a:lnTo>
                  <a:lnTo>
                    <a:pt x="12" y="1963"/>
                  </a:lnTo>
                  <a:lnTo>
                    <a:pt x="3" y="1935"/>
                  </a:lnTo>
                  <a:lnTo>
                    <a:pt x="0" y="1906"/>
                  </a:lnTo>
                  <a:lnTo>
                    <a:pt x="0" y="146"/>
                  </a:lnTo>
                  <a:lnTo>
                    <a:pt x="3" y="117"/>
                  </a:lnTo>
                  <a:lnTo>
                    <a:pt x="12" y="89"/>
                  </a:lnTo>
                  <a:lnTo>
                    <a:pt x="25" y="65"/>
                  </a:lnTo>
                  <a:lnTo>
                    <a:pt x="43" y="43"/>
                  </a:lnTo>
                  <a:lnTo>
                    <a:pt x="64" y="25"/>
                  </a:lnTo>
                  <a:lnTo>
                    <a:pt x="90" y="11"/>
                  </a:lnTo>
                  <a:lnTo>
                    <a:pt x="117" y="3"/>
                  </a:lnTo>
                  <a:lnTo>
                    <a:pt x="1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8" name="Freeform 9"/>
            <p:cNvSpPr/>
            <p:nvPr/>
          </p:nvSpPr>
          <p:spPr bwMode="auto">
            <a:xfrm>
              <a:off x="1941" y="251"/>
              <a:ext cx="14" cy="14"/>
            </a:xfrm>
            <a:custGeom>
              <a:avLst/>
              <a:gdLst>
                <a:gd name="T0" fmla="*/ 105 w 209"/>
                <a:gd name="T1" fmla="*/ 0 h 209"/>
                <a:gd name="T2" fmla="*/ 105 w 209"/>
                <a:gd name="T3" fmla="*/ 0 h 209"/>
                <a:gd name="T4" fmla="*/ 129 w 209"/>
                <a:gd name="T5" fmla="*/ 4 h 209"/>
                <a:gd name="T6" fmla="*/ 150 w 209"/>
                <a:gd name="T7" fmla="*/ 11 h 209"/>
                <a:gd name="T8" fmla="*/ 171 w 209"/>
                <a:gd name="T9" fmla="*/ 23 h 209"/>
                <a:gd name="T10" fmla="*/ 187 w 209"/>
                <a:gd name="T11" fmla="*/ 39 h 209"/>
                <a:gd name="T12" fmla="*/ 199 w 209"/>
                <a:gd name="T13" fmla="*/ 59 h 209"/>
                <a:gd name="T14" fmla="*/ 207 w 209"/>
                <a:gd name="T15" fmla="*/ 81 h 209"/>
                <a:gd name="T16" fmla="*/ 209 w 209"/>
                <a:gd name="T17" fmla="*/ 105 h 209"/>
                <a:gd name="T18" fmla="*/ 207 w 209"/>
                <a:gd name="T19" fmla="*/ 129 h 209"/>
                <a:gd name="T20" fmla="*/ 199 w 209"/>
                <a:gd name="T21" fmla="*/ 150 h 209"/>
                <a:gd name="T22" fmla="*/ 187 w 209"/>
                <a:gd name="T23" fmla="*/ 170 h 209"/>
                <a:gd name="T24" fmla="*/ 171 w 209"/>
                <a:gd name="T25" fmla="*/ 186 h 209"/>
                <a:gd name="T26" fmla="*/ 150 w 209"/>
                <a:gd name="T27" fmla="*/ 198 h 209"/>
                <a:gd name="T28" fmla="*/ 129 w 209"/>
                <a:gd name="T29" fmla="*/ 206 h 209"/>
                <a:gd name="T30" fmla="*/ 105 w 209"/>
                <a:gd name="T31" fmla="*/ 209 h 209"/>
                <a:gd name="T32" fmla="*/ 81 w 209"/>
                <a:gd name="T33" fmla="*/ 206 h 209"/>
                <a:gd name="T34" fmla="*/ 59 w 209"/>
                <a:gd name="T35" fmla="*/ 198 h 209"/>
                <a:gd name="T36" fmla="*/ 40 w 209"/>
                <a:gd name="T37" fmla="*/ 186 h 209"/>
                <a:gd name="T38" fmla="*/ 23 w 209"/>
                <a:gd name="T39" fmla="*/ 170 h 209"/>
                <a:gd name="T40" fmla="*/ 11 w 209"/>
                <a:gd name="T41" fmla="*/ 150 h 209"/>
                <a:gd name="T42" fmla="*/ 3 w 209"/>
                <a:gd name="T43" fmla="*/ 129 h 209"/>
                <a:gd name="T44" fmla="*/ 0 w 209"/>
                <a:gd name="T45" fmla="*/ 105 h 209"/>
                <a:gd name="T46" fmla="*/ 3 w 209"/>
                <a:gd name="T47" fmla="*/ 81 h 209"/>
                <a:gd name="T48" fmla="*/ 11 w 209"/>
                <a:gd name="T49" fmla="*/ 59 h 209"/>
                <a:gd name="T50" fmla="*/ 23 w 209"/>
                <a:gd name="T51" fmla="*/ 39 h 209"/>
                <a:gd name="T52" fmla="*/ 40 w 209"/>
                <a:gd name="T53" fmla="*/ 23 h 209"/>
                <a:gd name="T54" fmla="*/ 59 w 209"/>
                <a:gd name="T55" fmla="*/ 11 h 209"/>
                <a:gd name="T56" fmla="*/ 81 w 209"/>
                <a:gd name="T57" fmla="*/ 4 h 209"/>
                <a:gd name="T58" fmla="*/ 105 w 209"/>
                <a:gd name="T5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9" h="209">
                  <a:moveTo>
                    <a:pt x="105" y="0"/>
                  </a:moveTo>
                  <a:lnTo>
                    <a:pt x="105" y="0"/>
                  </a:lnTo>
                  <a:lnTo>
                    <a:pt x="129" y="4"/>
                  </a:lnTo>
                  <a:lnTo>
                    <a:pt x="150" y="11"/>
                  </a:lnTo>
                  <a:lnTo>
                    <a:pt x="171" y="23"/>
                  </a:lnTo>
                  <a:lnTo>
                    <a:pt x="187" y="39"/>
                  </a:lnTo>
                  <a:lnTo>
                    <a:pt x="199" y="59"/>
                  </a:lnTo>
                  <a:lnTo>
                    <a:pt x="207" y="81"/>
                  </a:lnTo>
                  <a:lnTo>
                    <a:pt x="209" y="105"/>
                  </a:lnTo>
                  <a:lnTo>
                    <a:pt x="207" y="129"/>
                  </a:lnTo>
                  <a:lnTo>
                    <a:pt x="199" y="150"/>
                  </a:lnTo>
                  <a:lnTo>
                    <a:pt x="187" y="170"/>
                  </a:lnTo>
                  <a:lnTo>
                    <a:pt x="171" y="186"/>
                  </a:lnTo>
                  <a:lnTo>
                    <a:pt x="150" y="198"/>
                  </a:lnTo>
                  <a:lnTo>
                    <a:pt x="129" y="206"/>
                  </a:lnTo>
                  <a:lnTo>
                    <a:pt x="105" y="209"/>
                  </a:lnTo>
                  <a:lnTo>
                    <a:pt x="81" y="206"/>
                  </a:lnTo>
                  <a:lnTo>
                    <a:pt x="59" y="198"/>
                  </a:lnTo>
                  <a:lnTo>
                    <a:pt x="40" y="186"/>
                  </a:lnTo>
                  <a:lnTo>
                    <a:pt x="23" y="170"/>
                  </a:lnTo>
                  <a:lnTo>
                    <a:pt x="11" y="150"/>
                  </a:lnTo>
                  <a:lnTo>
                    <a:pt x="3" y="129"/>
                  </a:lnTo>
                  <a:lnTo>
                    <a:pt x="0" y="105"/>
                  </a:lnTo>
                  <a:lnTo>
                    <a:pt x="3" y="81"/>
                  </a:lnTo>
                  <a:lnTo>
                    <a:pt x="11" y="59"/>
                  </a:lnTo>
                  <a:lnTo>
                    <a:pt x="23" y="39"/>
                  </a:lnTo>
                  <a:lnTo>
                    <a:pt x="40" y="23"/>
                  </a:lnTo>
                  <a:lnTo>
                    <a:pt x="59" y="11"/>
                  </a:lnTo>
                  <a:lnTo>
                    <a:pt x="81" y="4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9" name="Freeform 10"/>
            <p:cNvSpPr/>
            <p:nvPr/>
          </p:nvSpPr>
          <p:spPr bwMode="auto">
            <a:xfrm>
              <a:off x="1920" y="254"/>
              <a:ext cx="57" cy="69"/>
            </a:xfrm>
            <a:custGeom>
              <a:avLst/>
              <a:gdLst>
                <a:gd name="T0" fmla="*/ 802 w 853"/>
                <a:gd name="T1" fmla="*/ 0 h 1028"/>
                <a:gd name="T2" fmla="*/ 829 w 853"/>
                <a:gd name="T3" fmla="*/ 11 h 1028"/>
                <a:gd name="T4" fmla="*/ 849 w 853"/>
                <a:gd name="T5" fmla="*/ 37 h 1028"/>
                <a:gd name="T6" fmla="*/ 852 w 853"/>
                <a:gd name="T7" fmla="*/ 66 h 1028"/>
                <a:gd name="T8" fmla="*/ 841 w 853"/>
                <a:gd name="T9" fmla="*/ 94 h 1028"/>
                <a:gd name="T10" fmla="*/ 574 w 853"/>
                <a:gd name="T11" fmla="*/ 296 h 1028"/>
                <a:gd name="T12" fmla="*/ 540 w 853"/>
                <a:gd name="T13" fmla="*/ 308 h 1028"/>
                <a:gd name="T14" fmla="*/ 649 w 853"/>
                <a:gd name="T15" fmla="*/ 953 h 1028"/>
                <a:gd name="T16" fmla="*/ 649 w 853"/>
                <a:gd name="T17" fmla="*/ 983 h 1028"/>
                <a:gd name="T18" fmla="*/ 635 w 853"/>
                <a:gd name="T19" fmla="*/ 1010 h 1028"/>
                <a:gd name="T20" fmla="*/ 608 w 853"/>
                <a:gd name="T21" fmla="*/ 1026 h 1028"/>
                <a:gd name="T22" fmla="*/ 592 w 853"/>
                <a:gd name="T23" fmla="*/ 1028 h 1028"/>
                <a:gd name="T24" fmla="*/ 564 w 853"/>
                <a:gd name="T25" fmla="*/ 1020 h 1028"/>
                <a:gd name="T26" fmla="*/ 541 w 853"/>
                <a:gd name="T27" fmla="*/ 1000 h 1028"/>
                <a:gd name="T28" fmla="*/ 426 w 853"/>
                <a:gd name="T29" fmla="*/ 601 h 1028"/>
                <a:gd name="T30" fmla="*/ 310 w 853"/>
                <a:gd name="T31" fmla="*/ 1000 h 1028"/>
                <a:gd name="T32" fmla="*/ 289 w 853"/>
                <a:gd name="T33" fmla="*/ 1020 h 1028"/>
                <a:gd name="T34" fmla="*/ 259 w 853"/>
                <a:gd name="T35" fmla="*/ 1028 h 1028"/>
                <a:gd name="T36" fmla="*/ 243 w 853"/>
                <a:gd name="T37" fmla="*/ 1026 h 1028"/>
                <a:gd name="T38" fmla="*/ 217 w 853"/>
                <a:gd name="T39" fmla="*/ 1010 h 1028"/>
                <a:gd name="T40" fmla="*/ 202 w 853"/>
                <a:gd name="T41" fmla="*/ 983 h 1028"/>
                <a:gd name="T42" fmla="*/ 202 w 853"/>
                <a:gd name="T43" fmla="*/ 953 h 1028"/>
                <a:gd name="T44" fmla="*/ 311 w 853"/>
                <a:gd name="T45" fmla="*/ 307 h 1028"/>
                <a:gd name="T46" fmla="*/ 278 w 853"/>
                <a:gd name="T47" fmla="*/ 296 h 1028"/>
                <a:gd name="T48" fmla="*/ 12 w 853"/>
                <a:gd name="T49" fmla="*/ 94 h 1028"/>
                <a:gd name="T50" fmla="*/ 0 w 853"/>
                <a:gd name="T51" fmla="*/ 66 h 1028"/>
                <a:gd name="T52" fmla="*/ 3 w 853"/>
                <a:gd name="T53" fmla="*/ 37 h 1028"/>
                <a:gd name="T54" fmla="*/ 22 w 853"/>
                <a:gd name="T55" fmla="*/ 11 h 1028"/>
                <a:gd name="T56" fmla="*/ 49 w 853"/>
                <a:gd name="T57" fmla="*/ 0 h 1028"/>
                <a:gd name="T58" fmla="*/ 80 w 853"/>
                <a:gd name="T59" fmla="*/ 3 h 1028"/>
                <a:gd name="T60" fmla="*/ 332 w 853"/>
                <a:gd name="T61" fmla="*/ 190 h 1028"/>
                <a:gd name="T62" fmla="*/ 386 w 853"/>
                <a:gd name="T63" fmla="*/ 193 h 1028"/>
                <a:gd name="T64" fmla="*/ 411 w 853"/>
                <a:gd name="T65" fmla="*/ 208 h 1028"/>
                <a:gd name="T66" fmla="*/ 426 w 853"/>
                <a:gd name="T67" fmla="*/ 444 h 1028"/>
                <a:gd name="T68" fmla="*/ 441 w 853"/>
                <a:gd name="T69" fmla="*/ 208 h 1028"/>
                <a:gd name="T70" fmla="*/ 466 w 853"/>
                <a:gd name="T71" fmla="*/ 193 h 1028"/>
                <a:gd name="T72" fmla="*/ 519 w 853"/>
                <a:gd name="T73" fmla="*/ 190 h 1028"/>
                <a:gd name="T74" fmla="*/ 773 w 853"/>
                <a:gd name="T75" fmla="*/ 3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53" h="1028">
                  <a:moveTo>
                    <a:pt x="787" y="0"/>
                  </a:moveTo>
                  <a:lnTo>
                    <a:pt x="802" y="0"/>
                  </a:lnTo>
                  <a:lnTo>
                    <a:pt x="816" y="4"/>
                  </a:lnTo>
                  <a:lnTo>
                    <a:pt x="829" y="11"/>
                  </a:lnTo>
                  <a:lnTo>
                    <a:pt x="841" y="23"/>
                  </a:lnTo>
                  <a:lnTo>
                    <a:pt x="849" y="37"/>
                  </a:lnTo>
                  <a:lnTo>
                    <a:pt x="853" y="52"/>
                  </a:lnTo>
                  <a:lnTo>
                    <a:pt x="852" y="66"/>
                  </a:lnTo>
                  <a:lnTo>
                    <a:pt x="848" y="81"/>
                  </a:lnTo>
                  <a:lnTo>
                    <a:pt x="841" y="94"/>
                  </a:lnTo>
                  <a:lnTo>
                    <a:pt x="828" y="106"/>
                  </a:lnTo>
                  <a:lnTo>
                    <a:pt x="574" y="296"/>
                  </a:lnTo>
                  <a:lnTo>
                    <a:pt x="557" y="304"/>
                  </a:lnTo>
                  <a:lnTo>
                    <a:pt x="540" y="308"/>
                  </a:lnTo>
                  <a:lnTo>
                    <a:pt x="540" y="573"/>
                  </a:lnTo>
                  <a:lnTo>
                    <a:pt x="649" y="953"/>
                  </a:lnTo>
                  <a:lnTo>
                    <a:pt x="651" y="968"/>
                  </a:lnTo>
                  <a:lnTo>
                    <a:pt x="649" y="983"/>
                  </a:lnTo>
                  <a:lnTo>
                    <a:pt x="644" y="998"/>
                  </a:lnTo>
                  <a:lnTo>
                    <a:pt x="635" y="1010"/>
                  </a:lnTo>
                  <a:lnTo>
                    <a:pt x="622" y="1019"/>
                  </a:lnTo>
                  <a:lnTo>
                    <a:pt x="608" y="1026"/>
                  </a:lnTo>
                  <a:lnTo>
                    <a:pt x="600" y="1027"/>
                  </a:lnTo>
                  <a:lnTo>
                    <a:pt x="592" y="1028"/>
                  </a:lnTo>
                  <a:lnTo>
                    <a:pt x="577" y="1026"/>
                  </a:lnTo>
                  <a:lnTo>
                    <a:pt x="564" y="1020"/>
                  </a:lnTo>
                  <a:lnTo>
                    <a:pt x="551" y="1012"/>
                  </a:lnTo>
                  <a:lnTo>
                    <a:pt x="541" y="1000"/>
                  </a:lnTo>
                  <a:lnTo>
                    <a:pt x="535" y="985"/>
                  </a:lnTo>
                  <a:lnTo>
                    <a:pt x="426" y="601"/>
                  </a:lnTo>
                  <a:lnTo>
                    <a:pt x="316" y="985"/>
                  </a:lnTo>
                  <a:lnTo>
                    <a:pt x="310" y="1000"/>
                  </a:lnTo>
                  <a:lnTo>
                    <a:pt x="301" y="1012"/>
                  </a:lnTo>
                  <a:lnTo>
                    <a:pt x="289" y="1020"/>
                  </a:lnTo>
                  <a:lnTo>
                    <a:pt x="274" y="1026"/>
                  </a:lnTo>
                  <a:lnTo>
                    <a:pt x="259" y="1028"/>
                  </a:lnTo>
                  <a:lnTo>
                    <a:pt x="251" y="1027"/>
                  </a:lnTo>
                  <a:lnTo>
                    <a:pt x="243" y="1026"/>
                  </a:lnTo>
                  <a:lnTo>
                    <a:pt x="229" y="1019"/>
                  </a:lnTo>
                  <a:lnTo>
                    <a:pt x="217" y="1010"/>
                  </a:lnTo>
                  <a:lnTo>
                    <a:pt x="209" y="998"/>
                  </a:lnTo>
                  <a:lnTo>
                    <a:pt x="202" y="983"/>
                  </a:lnTo>
                  <a:lnTo>
                    <a:pt x="200" y="968"/>
                  </a:lnTo>
                  <a:lnTo>
                    <a:pt x="202" y="953"/>
                  </a:lnTo>
                  <a:lnTo>
                    <a:pt x="311" y="573"/>
                  </a:lnTo>
                  <a:lnTo>
                    <a:pt x="311" y="307"/>
                  </a:lnTo>
                  <a:lnTo>
                    <a:pt x="294" y="304"/>
                  </a:lnTo>
                  <a:lnTo>
                    <a:pt x="278" y="296"/>
                  </a:lnTo>
                  <a:lnTo>
                    <a:pt x="23" y="106"/>
                  </a:lnTo>
                  <a:lnTo>
                    <a:pt x="12" y="94"/>
                  </a:lnTo>
                  <a:lnTo>
                    <a:pt x="4" y="81"/>
                  </a:lnTo>
                  <a:lnTo>
                    <a:pt x="0" y="66"/>
                  </a:lnTo>
                  <a:lnTo>
                    <a:pt x="0" y="52"/>
                  </a:lnTo>
                  <a:lnTo>
                    <a:pt x="3" y="37"/>
                  </a:lnTo>
                  <a:lnTo>
                    <a:pt x="11" y="23"/>
                  </a:lnTo>
                  <a:lnTo>
                    <a:pt x="22" y="11"/>
                  </a:lnTo>
                  <a:lnTo>
                    <a:pt x="35" y="4"/>
                  </a:lnTo>
                  <a:lnTo>
                    <a:pt x="49" y="0"/>
                  </a:lnTo>
                  <a:lnTo>
                    <a:pt x="64" y="0"/>
                  </a:lnTo>
                  <a:lnTo>
                    <a:pt x="80" y="3"/>
                  </a:lnTo>
                  <a:lnTo>
                    <a:pt x="93" y="11"/>
                  </a:lnTo>
                  <a:lnTo>
                    <a:pt x="332" y="190"/>
                  </a:lnTo>
                  <a:lnTo>
                    <a:pt x="371" y="190"/>
                  </a:lnTo>
                  <a:lnTo>
                    <a:pt x="386" y="193"/>
                  </a:lnTo>
                  <a:lnTo>
                    <a:pt x="399" y="199"/>
                  </a:lnTo>
                  <a:lnTo>
                    <a:pt x="411" y="208"/>
                  </a:lnTo>
                  <a:lnTo>
                    <a:pt x="384" y="409"/>
                  </a:lnTo>
                  <a:lnTo>
                    <a:pt x="426" y="444"/>
                  </a:lnTo>
                  <a:lnTo>
                    <a:pt x="468" y="409"/>
                  </a:lnTo>
                  <a:lnTo>
                    <a:pt x="441" y="208"/>
                  </a:lnTo>
                  <a:lnTo>
                    <a:pt x="452" y="199"/>
                  </a:lnTo>
                  <a:lnTo>
                    <a:pt x="466" y="193"/>
                  </a:lnTo>
                  <a:lnTo>
                    <a:pt x="481" y="190"/>
                  </a:lnTo>
                  <a:lnTo>
                    <a:pt x="519" y="190"/>
                  </a:lnTo>
                  <a:lnTo>
                    <a:pt x="758" y="11"/>
                  </a:lnTo>
                  <a:lnTo>
                    <a:pt x="773" y="3"/>
                  </a:lnTo>
                  <a:lnTo>
                    <a:pt x="7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" name="Group 28"/>
          <p:cNvGrpSpPr>
            <a:grpSpLocks noChangeAspect="1"/>
          </p:cNvGrpSpPr>
          <p:nvPr/>
        </p:nvGrpSpPr>
        <p:grpSpPr bwMode="auto">
          <a:xfrm>
            <a:off x="5360748" y="1822591"/>
            <a:ext cx="354644" cy="353514"/>
            <a:chOff x="5020" y="2149"/>
            <a:chExt cx="314" cy="313"/>
          </a:xfrm>
          <a:solidFill>
            <a:schemeClr val="accent5"/>
          </a:solidFill>
        </p:grpSpPr>
        <p:sp>
          <p:nvSpPr>
            <p:cNvPr id="141" name="Freeform 30"/>
            <p:cNvSpPr/>
            <p:nvPr/>
          </p:nvSpPr>
          <p:spPr bwMode="auto">
            <a:xfrm>
              <a:off x="5110" y="2272"/>
              <a:ext cx="137" cy="122"/>
            </a:xfrm>
            <a:custGeom>
              <a:avLst/>
              <a:gdLst>
                <a:gd name="T0" fmla="*/ 51 w 1506"/>
                <a:gd name="T1" fmla="*/ 0 h 1351"/>
                <a:gd name="T2" fmla="*/ 419 w 1506"/>
                <a:gd name="T3" fmla="*/ 0 h 1351"/>
                <a:gd name="T4" fmla="*/ 635 w 1506"/>
                <a:gd name="T5" fmla="*/ 195 h 1351"/>
                <a:gd name="T6" fmla="*/ 1456 w 1506"/>
                <a:gd name="T7" fmla="*/ 195 h 1351"/>
                <a:gd name="T8" fmla="*/ 1471 w 1506"/>
                <a:gd name="T9" fmla="*/ 198 h 1351"/>
                <a:gd name="T10" fmla="*/ 1485 w 1506"/>
                <a:gd name="T11" fmla="*/ 204 h 1351"/>
                <a:gd name="T12" fmla="*/ 1496 w 1506"/>
                <a:gd name="T13" fmla="*/ 216 h 1351"/>
                <a:gd name="T14" fmla="*/ 1504 w 1506"/>
                <a:gd name="T15" fmla="*/ 229 h 1351"/>
                <a:gd name="T16" fmla="*/ 1506 w 1506"/>
                <a:gd name="T17" fmla="*/ 246 h 1351"/>
                <a:gd name="T18" fmla="*/ 1506 w 1506"/>
                <a:gd name="T19" fmla="*/ 307 h 1351"/>
                <a:gd name="T20" fmla="*/ 294 w 1506"/>
                <a:gd name="T21" fmla="*/ 307 h 1351"/>
                <a:gd name="T22" fmla="*/ 90 w 1506"/>
                <a:gd name="T23" fmla="*/ 1351 h 1351"/>
                <a:gd name="T24" fmla="*/ 51 w 1506"/>
                <a:gd name="T25" fmla="*/ 1351 h 1351"/>
                <a:gd name="T26" fmla="*/ 35 w 1506"/>
                <a:gd name="T27" fmla="*/ 1349 h 1351"/>
                <a:gd name="T28" fmla="*/ 21 w 1506"/>
                <a:gd name="T29" fmla="*/ 1342 h 1351"/>
                <a:gd name="T30" fmla="*/ 10 w 1506"/>
                <a:gd name="T31" fmla="*/ 1330 h 1351"/>
                <a:gd name="T32" fmla="*/ 3 w 1506"/>
                <a:gd name="T33" fmla="*/ 1317 h 1351"/>
                <a:gd name="T34" fmla="*/ 0 w 1506"/>
                <a:gd name="T35" fmla="*/ 1300 h 1351"/>
                <a:gd name="T36" fmla="*/ 0 w 1506"/>
                <a:gd name="T37" fmla="*/ 50 h 1351"/>
                <a:gd name="T38" fmla="*/ 3 w 1506"/>
                <a:gd name="T39" fmla="*/ 34 h 1351"/>
                <a:gd name="T40" fmla="*/ 10 w 1506"/>
                <a:gd name="T41" fmla="*/ 21 h 1351"/>
                <a:gd name="T42" fmla="*/ 21 w 1506"/>
                <a:gd name="T43" fmla="*/ 9 h 1351"/>
                <a:gd name="T44" fmla="*/ 35 w 1506"/>
                <a:gd name="T45" fmla="*/ 2 h 1351"/>
                <a:gd name="T46" fmla="*/ 51 w 1506"/>
                <a:gd name="T47" fmla="*/ 0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06" h="1351">
                  <a:moveTo>
                    <a:pt x="51" y="0"/>
                  </a:moveTo>
                  <a:lnTo>
                    <a:pt x="419" y="0"/>
                  </a:lnTo>
                  <a:lnTo>
                    <a:pt x="635" y="195"/>
                  </a:lnTo>
                  <a:lnTo>
                    <a:pt x="1456" y="195"/>
                  </a:lnTo>
                  <a:lnTo>
                    <a:pt x="1471" y="198"/>
                  </a:lnTo>
                  <a:lnTo>
                    <a:pt x="1485" y="204"/>
                  </a:lnTo>
                  <a:lnTo>
                    <a:pt x="1496" y="216"/>
                  </a:lnTo>
                  <a:lnTo>
                    <a:pt x="1504" y="229"/>
                  </a:lnTo>
                  <a:lnTo>
                    <a:pt x="1506" y="246"/>
                  </a:lnTo>
                  <a:lnTo>
                    <a:pt x="1506" y="307"/>
                  </a:lnTo>
                  <a:lnTo>
                    <a:pt x="294" y="307"/>
                  </a:lnTo>
                  <a:lnTo>
                    <a:pt x="90" y="1351"/>
                  </a:lnTo>
                  <a:lnTo>
                    <a:pt x="51" y="1351"/>
                  </a:lnTo>
                  <a:lnTo>
                    <a:pt x="35" y="1349"/>
                  </a:lnTo>
                  <a:lnTo>
                    <a:pt x="21" y="1342"/>
                  </a:lnTo>
                  <a:lnTo>
                    <a:pt x="10" y="1330"/>
                  </a:lnTo>
                  <a:lnTo>
                    <a:pt x="3" y="1317"/>
                  </a:lnTo>
                  <a:lnTo>
                    <a:pt x="0" y="1300"/>
                  </a:lnTo>
                  <a:lnTo>
                    <a:pt x="0" y="50"/>
                  </a:lnTo>
                  <a:lnTo>
                    <a:pt x="3" y="34"/>
                  </a:lnTo>
                  <a:lnTo>
                    <a:pt x="10" y="21"/>
                  </a:lnTo>
                  <a:lnTo>
                    <a:pt x="21" y="9"/>
                  </a:lnTo>
                  <a:lnTo>
                    <a:pt x="35" y="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D2A0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2" name="Freeform 31"/>
            <p:cNvSpPr>
              <a:spLocks noEditPoints="1"/>
            </p:cNvSpPr>
            <p:nvPr/>
          </p:nvSpPr>
          <p:spPr bwMode="auto">
            <a:xfrm>
              <a:off x="5020" y="2149"/>
              <a:ext cx="314" cy="313"/>
            </a:xfrm>
            <a:custGeom>
              <a:avLst/>
              <a:gdLst>
                <a:gd name="T0" fmla="*/ 914 w 3454"/>
                <a:gd name="T1" fmla="*/ 962 h 3443"/>
                <a:gd name="T2" fmla="*/ 824 w 3454"/>
                <a:gd name="T3" fmla="*/ 1017 h 3443"/>
                <a:gd name="T4" fmla="*/ 767 w 3454"/>
                <a:gd name="T5" fmla="*/ 1107 h 3443"/>
                <a:gd name="T6" fmla="*/ 756 w 3454"/>
                <a:gd name="T7" fmla="*/ 2429 h 3443"/>
                <a:gd name="T8" fmla="*/ 782 w 3454"/>
                <a:gd name="T9" fmla="*/ 2534 h 3443"/>
                <a:gd name="T10" fmla="*/ 850 w 3454"/>
                <a:gd name="T11" fmla="*/ 2615 h 3443"/>
                <a:gd name="T12" fmla="*/ 948 w 3454"/>
                <a:gd name="T13" fmla="*/ 2655 h 3443"/>
                <a:gd name="T14" fmla="*/ 2391 w 3454"/>
                <a:gd name="T15" fmla="*/ 2658 h 3443"/>
                <a:gd name="T16" fmla="*/ 2428 w 3454"/>
                <a:gd name="T17" fmla="*/ 2654 h 3443"/>
                <a:gd name="T18" fmla="*/ 2521 w 3454"/>
                <a:gd name="T19" fmla="*/ 2615 h 3443"/>
                <a:gd name="T20" fmla="*/ 2588 w 3454"/>
                <a:gd name="T21" fmla="*/ 2539 h 3443"/>
                <a:gd name="T22" fmla="*/ 2617 w 3454"/>
                <a:gd name="T23" fmla="*/ 2441 h 3443"/>
                <a:gd name="T24" fmla="*/ 2620 w 3454"/>
                <a:gd name="T25" fmla="*/ 1375 h 3443"/>
                <a:gd name="T26" fmla="*/ 2595 w 3454"/>
                <a:gd name="T27" fmla="*/ 1270 h 3443"/>
                <a:gd name="T28" fmla="*/ 2526 w 3454"/>
                <a:gd name="T29" fmla="*/ 1189 h 3443"/>
                <a:gd name="T30" fmla="*/ 2427 w 3454"/>
                <a:gd name="T31" fmla="*/ 1149 h 3443"/>
                <a:gd name="T32" fmla="*/ 1423 w 3454"/>
                <a:gd name="T33" fmla="*/ 950 h 3443"/>
                <a:gd name="T34" fmla="*/ 1832 w 3454"/>
                <a:gd name="T35" fmla="*/ 3 h 3443"/>
                <a:gd name="T36" fmla="*/ 2137 w 3454"/>
                <a:gd name="T37" fmla="*/ 49 h 3443"/>
                <a:gd name="T38" fmla="*/ 2422 w 3454"/>
                <a:gd name="T39" fmla="*/ 145 h 3443"/>
                <a:gd name="T40" fmla="*/ 2683 w 3454"/>
                <a:gd name="T41" fmla="*/ 287 h 3443"/>
                <a:gd name="T42" fmla="*/ 2913 w 3454"/>
                <a:gd name="T43" fmla="*/ 471 h 3443"/>
                <a:gd name="T44" fmla="*/ 3109 w 3454"/>
                <a:gd name="T45" fmla="*/ 689 h 3443"/>
                <a:gd name="T46" fmla="*/ 3266 w 3454"/>
                <a:gd name="T47" fmla="*/ 939 h 3443"/>
                <a:gd name="T48" fmla="*/ 3379 w 3454"/>
                <a:gd name="T49" fmla="*/ 1215 h 3443"/>
                <a:gd name="T50" fmla="*/ 3441 w 3454"/>
                <a:gd name="T51" fmla="*/ 1514 h 3443"/>
                <a:gd name="T52" fmla="*/ 3451 w 3454"/>
                <a:gd name="T53" fmla="*/ 1826 h 3443"/>
                <a:gd name="T54" fmla="*/ 3405 w 3454"/>
                <a:gd name="T55" fmla="*/ 2130 h 3443"/>
                <a:gd name="T56" fmla="*/ 3309 w 3454"/>
                <a:gd name="T57" fmla="*/ 2414 h 3443"/>
                <a:gd name="T58" fmla="*/ 3166 w 3454"/>
                <a:gd name="T59" fmla="*/ 2674 h 3443"/>
                <a:gd name="T60" fmla="*/ 2982 w 3454"/>
                <a:gd name="T61" fmla="*/ 2904 h 3443"/>
                <a:gd name="T62" fmla="*/ 2763 w 3454"/>
                <a:gd name="T63" fmla="*/ 3099 h 3443"/>
                <a:gd name="T64" fmla="*/ 2512 w 3454"/>
                <a:gd name="T65" fmla="*/ 3255 h 3443"/>
                <a:gd name="T66" fmla="*/ 2235 w 3454"/>
                <a:gd name="T67" fmla="*/ 3368 h 3443"/>
                <a:gd name="T68" fmla="*/ 1935 w 3454"/>
                <a:gd name="T69" fmla="*/ 3430 h 3443"/>
                <a:gd name="T70" fmla="*/ 1621 w 3454"/>
                <a:gd name="T71" fmla="*/ 3440 h 3443"/>
                <a:gd name="T72" fmla="*/ 1317 w 3454"/>
                <a:gd name="T73" fmla="*/ 3394 h 3443"/>
                <a:gd name="T74" fmla="*/ 1032 w 3454"/>
                <a:gd name="T75" fmla="*/ 3298 h 3443"/>
                <a:gd name="T76" fmla="*/ 771 w 3454"/>
                <a:gd name="T77" fmla="*/ 3156 h 3443"/>
                <a:gd name="T78" fmla="*/ 541 w 3454"/>
                <a:gd name="T79" fmla="*/ 2972 h 3443"/>
                <a:gd name="T80" fmla="*/ 345 w 3454"/>
                <a:gd name="T81" fmla="*/ 2754 h 3443"/>
                <a:gd name="T82" fmla="*/ 188 w 3454"/>
                <a:gd name="T83" fmla="*/ 2504 h 3443"/>
                <a:gd name="T84" fmla="*/ 75 w 3454"/>
                <a:gd name="T85" fmla="*/ 2228 h 3443"/>
                <a:gd name="T86" fmla="*/ 13 w 3454"/>
                <a:gd name="T87" fmla="*/ 1929 h 3443"/>
                <a:gd name="T88" fmla="*/ 3 w 3454"/>
                <a:gd name="T89" fmla="*/ 1616 h 3443"/>
                <a:gd name="T90" fmla="*/ 49 w 3454"/>
                <a:gd name="T91" fmla="*/ 1313 h 3443"/>
                <a:gd name="T92" fmla="*/ 145 w 3454"/>
                <a:gd name="T93" fmla="*/ 1029 h 3443"/>
                <a:gd name="T94" fmla="*/ 288 w 3454"/>
                <a:gd name="T95" fmla="*/ 769 h 3443"/>
                <a:gd name="T96" fmla="*/ 472 w 3454"/>
                <a:gd name="T97" fmla="*/ 539 h 3443"/>
                <a:gd name="T98" fmla="*/ 691 w 3454"/>
                <a:gd name="T99" fmla="*/ 344 h 3443"/>
                <a:gd name="T100" fmla="*/ 942 w 3454"/>
                <a:gd name="T101" fmla="*/ 188 h 3443"/>
                <a:gd name="T102" fmla="*/ 1219 w 3454"/>
                <a:gd name="T103" fmla="*/ 75 h 3443"/>
                <a:gd name="T104" fmla="*/ 1519 w 3454"/>
                <a:gd name="T105" fmla="*/ 13 h 3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54" h="3443">
                  <a:moveTo>
                    <a:pt x="986" y="950"/>
                  </a:moveTo>
                  <a:lnTo>
                    <a:pt x="949" y="953"/>
                  </a:lnTo>
                  <a:lnTo>
                    <a:pt x="914" y="962"/>
                  </a:lnTo>
                  <a:lnTo>
                    <a:pt x="880" y="976"/>
                  </a:lnTo>
                  <a:lnTo>
                    <a:pt x="850" y="994"/>
                  </a:lnTo>
                  <a:lnTo>
                    <a:pt x="824" y="1017"/>
                  </a:lnTo>
                  <a:lnTo>
                    <a:pt x="801" y="1044"/>
                  </a:lnTo>
                  <a:lnTo>
                    <a:pt x="782" y="1074"/>
                  </a:lnTo>
                  <a:lnTo>
                    <a:pt x="767" y="1107"/>
                  </a:lnTo>
                  <a:lnTo>
                    <a:pt x="759" y="1142"/>
                  </a:lnTo>
                  <a:lnTo>
                    <a:pt x="756" y="1179"/>
                  </a:lnTo>
                  <a:lnTo>
                    <a:pt x="756" y="2429"/>
                  </a:lnTo>
                  <a:lnTo>
                    <a:pt x="759" y="2466"/>
                  </a:lnTo>
                  <a:lnTo>
                    <a:pt x="767" y="2502"/>
                  </a:lnTo>
                  <a:lnTo>
                    <a:pt x="782" y="2534"/>
                  </a:lnTo>
                  <a:lnTo>
                    <a:pt x="801" y="2565"/>
                  </a:lnTo>
                  <a:lnTo>
                    <a:pt x="824" y="2592"/>
                  </a:lnTo>
                  <a:lnTo>
                    <a:pt x="850" y="2615"/>
                  </a:lnTo>
                  <a:lnTo>
                    <a:pt x="880" y="2633"/>
                  </a:lnTo>
                  <a:lnTo>
                    <a:pt x="914" y="2647"/>
                  </a:lnTo>
                  <a:lnTo>
                    <a:pt x="948" y="2655"/>
                  </a:lnTo>
                  <a:lnTo>
                    <a:pt x="986" y="2658"/>
                  </a:lnTo>
                  <a:lnTo>
                    <a:pt x="2284" y="2658"/>
                  </a:lnTo>
                  <a:lnTo>
                    <a:pt x="2391" y="2658"/>
                  </a:lnTo>
                  <a:lnTo>
                    <a:pt x="2392" y="2658"/>
                  </a:lnTo>
                  <a:lnTo>
                    <a:pt x="2394" y="2658"/>
                  </a:lnTo>
                  <a:lnTo>
                    <a:pt x="2428" y="2654"/>
                  </a:lnTo>
                  <a:lnTo>
                    <a:pt x="2462" y="2646"/>
                  </a:lnTo>
                  <a:lnTo>
                    <a:pt x="2493" y="2632"/>
                  </a:lnTo>
                  <a:lnTo>
                    <a:pt x="2521" y="2615"/>
                  </a:lnTo>
                  <a:lnTo>
                    <a:pt x="2548" y="2593"/>
                  </a:lnTo>
                  <a:lnTo>
                    <a:pt x="2570" y="2568"/>
                  </a:lnTo>
                  <a:lnTo>
                    <a:pt x="2588" y="2539"/>
                  </a:lnTo>
                  <a:lnTo>
                    <a:pt x="2602" y="2509"/>
                  </a:lnTo>
                  <a:lnTo>
                    <a:pt x="2611" y="2476"/>
                  </a:lnTo>
                  <a:lnTo>
                    <a:pt x="2617" y="2441"/>
                  </a:lnTo>
                  <a:lnTo>
                    <a:pt x="2826" y="1436"/>
                  </a:lnTo>
                  <a:lnTo>
                    <a:pt x="2620" y="1436"/>
                  </a:lnTo>
                  <a:lnTo>
                    <a:pt x="2620" y="1375"/>
                  </a:lnTo>
                  <a:lnTo>
                    <a:pt x="2618" y="1338"/>
                  </a:lnTo>
                  <a:lnTo>
                    <a:pt x="2608" y="1302"/>
                  </a:lnTo>
                  <a:lnTo>
                    <a:pt x="2595" y="1270"/>
                  </a:lnTo>
                  <a:lnTo>
                    <a:pt x="2576" y="1239"/>
                  </a:lnTo>
                  <a:lnTo>
                    <a:pt x="2553" y="1212"/>
                  </a:lnTo>
                  <a:lnTo>
                    <a:pt x="2526" y="1189"/>
                  </a:lnTo>
                  <a:lnTo>
                    <a:pt x="2496" y="1171"/>
                  </a:lnTo>
                  <a:lnTo>
                    <a:pt x="2463" y="1157"/>
                  </a:lnTo>
                  <a:lnTo>
                    <a:pt x="2427" y="1149"/>
                  </a:lnTo>
                  <a:lnTo>
                    <a:pt x="2391" y="1146"/>
                  </a:lnTo>
                  <a:lnTo>
                    <a:pt x="1639" y="1146"/>
                  </a:lnTo>
                  <a:lnTo>
                    <a:pt x="1423" y="950"/>
                  </a:lnTo>
                  <a:lnTo>
                    <a:pt x="986" y="950"/>
                  </a:lnTo>
                  <a:close/>
                  <a:moveTo>
                    <a:pt x="1726" y="0"/>
                  </a:moveTo>
                  <a:lnTo>
                    <a:pt x="1832" y="3"/>
                  </a:lnTo>
                  <a:lnTo>
                    <a:pt x="1935" y="13"/>
                  </a:lnTo>
                  <a:lnTo>
                    <a:pt x="2038" y="28"/>
                  </a:lnTo>
                  <a:lnTo>
                    <a:pt x="2137" y="49"/>
                  </a:lnTo>
                  <a:lnTo>
                    <a:pt x="2235" y="75"/>
                  </a:lnTo>
                  <a:lnTo>
                    <a:pt x="2330" y="107"/>
                  </a:lnTo>
                  <a:lnTo>
                    <a:pt x="2422" y="145"/>
                  </a:lnTo>
                  <a:lnTo>
                    <a:pt x="2512" y="188"/>
                  </a:lnTo>
                  <a:lnTo>
                    <a:pt x="2599" y="235"/>
                  </a:lnTo>
                  <a:lnTo>
                    <a:pt x="2683" y="287"/>
                  </a:lnTo>
                  <a:lnTo>
                    <a:pt x="2763" y="344"/>
                  </a:lnTo>
                  <a:lnTo>
                    <a:pt x="2840" y="405"/>
                  </a:lnTo>
                  <a:lnTo>
                    <a:pt x="2913" y="471"/>
                  </a:lnTo>
                  <a:lnTo>
                    <a:pt x="2982" y="539"/>
                  </a:lnTo>
                  <a:lnTo>
                    <a:pt x="3048" y="612"/>
                  </a:lnTo>
                  <a:lnTo>
                    <a:pt x="3109" y="689"/>
                  </a:lnTo>
                  <a:lnTo>
                    <a:pt x="3166" y="769"/>
                  </a:lnTo>
                  <a:lnTo>
                    <a:pt x="3219" y="852"/>
                  </a:lnTo>
                  <a:lnTo>
                    <a:pt x="3266" y="939"/>
                  </a:lnTo>
                  <a:lnTo>
                    <a:pt x="3309" y="1029"/>
                  </a:lnTo>
                  <a:lnTo>
                    <a:pt x="3346" y="1121"/>
                  </a:lnTo>
                  <a:lnTo>
                    <a:pt x="3379" y="1215"/>
                  </a:lnTo>
                  <a:lnTo>
                    <a:pt x="3405" y="1313"/>
                  </a:lnTo>
                  <a:lnTo>
                    <a:pt x="3426" y="1412"/>
                  </a:lnTo>
                  <a:lnTo>
                    <a:pt x="3441" y="1514"/>
                  </a:lnTo>
                  <a:lnTo>
                    <a:pt x="3451" y="1616"/>
                  </a:lnTo>
                  <a:lnTo>
                    <a:pt x="3454" y="1720"/>
                  </a:lnTo>
                  <a:lnTo>
                    <a:pt x="3451" y="1826"/>
                  </a:lnTo>
                  <a:lnTo>
                    <a:pt x="3441" y="1929"/>
                  </a:lnTo>
                  <a:lnTo>
                    <a:pt x="3426" y="2031"/>
                  </a:lnTo>
                  <a:lnTo>
                    <a:pt x="3405" y="2130"/>
                  </a:lnTo>
                  <a:lnTo>
                    <a:pt x="3379" y="2228"/>
                  </a:lnTo>
                  <a:lnTo>
                    <a:pt x="3346" y="2322"/>
                  </a:lnTo>
                  <a:lnTo>
                    <a:pt x="3309" y="2414"/>
                  </a:lnTo>
                  <a:lnTo>
                    <a:pt x="3266" y="2504"/>
                  </a:lnTo>
                  <a:lnTo>
                    <a:pt x="3219" y="2591"/>
                  </a:lnTo>
                  <a:lnTo>
                    <a:pt x="3166" y="2674"/>
                  </a:lnTo>
                  <a:lnTo>
                    <a:pt x="3109" y="2754"/>
                  </a:lnTo>
                  <a:lnTo>
                    <a:pt x="3048" y="2831"/>
                  </a:lnTo>
                  <a:lnTo>
                    <a:pt x="2982" y="2904"/>
                  </a:lnTo>
                  <a:lnTo>
                    <a:pt x="2913" y="2972"/>
                  </a:lnTo>
                  <a:lnTo>
                    <a:pt x="2840" y="3038"/>
                  </a:lnTo>
                  <a:lnTo>
                    <a:pt x="2763" y="3099"/>
                  </a:lnTo>
                  <a:lnTo>
                    <a:pt x="2683" y="3156"/>
                  </a:lnTo>
                  <a:lnTo>
                    <a:pt x="2599" y="3208"/>
                  </a:lnTo>
                  <a:lnTo>
                    <a:pt x="2512" y="3255"/>
                  </a:lnTo>
                  <a:lnTo>
                    <a:pt x="2422" y="3298"/>
                  </a:lnTo>
                  <a:lnTo>
                    <a:pt x="2330" y="3336"/>
                  </a:lnTo>
                  <a:lnTo>
                    <a:pt x="2235" y="3368"/>
                  </a:lnTo>
                  <a:lnTo>
                    <a:pt x="2137" y="3394"/>
                  </a:lnTo>
                  <a:lnTo>
                    <a:pt x="2038" y="3415"/>
                  </a:lnTo>
                  <a:lnTo>
                    <a:pt x="1935" y="3430"/>
                  </a:lnTo>
                  <a:lnTo>
                    <a:pt x="1832" y="3440"/>
                  </a:lnTo>
                  <a:lnTo>
                    <a:pt x="1726" y="3443"/>
                  </a:lnTo>
                  <a:lnTo>
                    <a:pt x="1621" y="3440"/>
                  </a:lnTo>
                  <a:lnTo>
                    <a:pt x="1519" y="3430"/>
                  </a:lnTo>
                  <a:lnTo>
                    <a:pt x="1416" y="3415"/>
                  </a:lnTo>
                  <a:lnTo>
                    <a:pt x="1317" y="3394"/>
                  </a:lnTo>
                  <a:lnTo>
                    <a:pt x="1219" y="3368"/>
                  </a:lnTo>
                  <a:lnTo>
                    <a:pt x="1124" y="3336"/>
                  </a:lnTo>
                  <a:lnTo>
                    <a:pt x="1032" y="3298"/>
                  </a:lnTo>
                  <a:lnTo>
                    <a:pt x="942" y="3255"/>
                  </a:lnTo>
                  <a:lnTo>
                    <a:pt x="855" y="3208"/>
                  </a:lnTo>
                  <a:lnTo>
                    <a:pt x="771" y="3156"/>
                  </a:lnTo>
                  <a:lnTo>
                    <a:pt x="691" y="3099"/>
                  </a:lnTo>
                  <a:lnTo>
                    <a:pt x="614" y="3038"/>
                  </a:lnTo>
                  <a:lnTo>
                    <a:pt x="541" y="2972"/>
                  </a:lnTo>
                  <a:lnTo>
                    <a:pt x="472" y="2904"/>
                  </a:lnTo>
                  <a:lnTo>
                    <a:pt x="406" y="2831"/>
                  </a:lnTo>
                  <a:lnTo>
                    <a:pt x="345" y="2754"/>
                  </a:lnTo>
                  <a:lnTo>
                    <a:pt x="288" y="2674"/>
                  </a:lnTo>
                  <a:lnTo>
                    <a:pt x="236" y="2591"/>
                  </a:lnTo>
                  <a:lnTo>
                    <a:pt x="188" y="2504"/>
                  </a:lnTo>
                  <a:lnTo>
                    <a:pt x="145" y="2414"/>
                  </a:lnTo>
                  <a:lnTo>
                    <a:pt x="108" y="2322"/>
                  </a:lnTo>
                  <a:lnTo>
                    <a:pt x="75" y="2228"/>
                  </a:lnTo>
                  <a:lnTo>
                    <a:pt x="49" y="2130"/>
                  </a:lnTo>
                  <a:lnTo>
                    <a:pt x="28" y="2031"/>
                  </a:lnTo>
                  <a:lnTo>
                    <a:pt x="13" y="1929"/>
                  </a:lnTo>
                  <a:lnTo>
                    <a:pt x="3" y="1826"/>
                  </a:lnTo>
                  <a:lnTo>
                    <a:pt x="0" y="1720"/>
                  </a:lnTo>
                  <a:lnTo>
                    <a:pt x="3" y="1616"/>
                  </a:lnTo>
                  <a:lnTo>
                    <a:pt x="13" y="1514"/>
                  </a:lnTo>
                  <a:lnTo>
                    <a:pt x="28" y="1412"/>
                  </a:lnTo>
                  <a:lnTo>
                    <a:pt x="49" y="1313"/>
                  </a:lnTo>
                  <a:lnTo>
                    <a:pt x="75" y="1215"/>
                  </a:lnTo>
                  <a:lnTo>
                    <a:pt x="108" y="1121"/>
                  </a:lnTo>
                  <a:lnTo>
                    <a:pt x="145" y="1029"/>
                  </a:lnTo>
                  <a:lnTo>
                    <a:pt x="188" y="939"/>
                  </a:lnTo>
                  <a:lnTo>
                    <a:pt x="236" y="852"/>
                  </a:lnTo>
                  <a:lnTo>
                    <a:pt x="288" y="769"/>
                  </a:lnTo>
                  <a:lnTo>
                    <a:pt x="345" y="689"/>
                  </a:lnTo>
                  <a:lnTo>
                    <a:pt x="406" y="612"/>
                  </a:lnTo>
                  <a:lnTo>
                    <a:pt x="472" y="539"/>
                  </a:lnTo>
                  <a:lnTo>
                    <a:pt x="541" y="471"/>
                  </a:lnTo>
                  <a:lnTo>
                    <a:pt x="614" y="405"/>
                  </a:lnTo>
                  <a:lnTo>
                    <a:pt x="691" y="344"/>
                  </a:lnTo>
                  <a:lnTo>
                    <a:pt x="771" y="287"/>
                  </a:lnTo>
                  <a:lnTo>
                    <a:pt x="855" y="235"/>
                  </a:lnTo>
                  <a:lnTo>
                    <a:pt x="942" y="188"/>
                  </a:lnTo>
                  <a:lnTo>
                    <a:pt x="1032" y="145"/>
                  </a:lnTo>
                  <a:lnTo>
                    <a:pt x="1124" y="107"/>
                  </a:lnTo>
                  <a:lnTo>
                    <a:pt x="1219" y="75"/>
                  </a:lnTo>
                  <a:lnTo>
                    <a:pt x="1317" y="49"/>
                  </a:lnTo>
                  <a:lnTo>
                    <a:pt x="1416" y="28"/>
                  </a:lnTo>
                  <a:lnTo>
                    <a:pt x="1519" y="13"/>
                  </a:lnTo>
                  <a:lnTo>
                    <a:pt x="1621" y="3"/>
                  </a:lnTo>
                  <a:lnTo>
                    <a:pt x="1726" y="0"/>
                  </a:lnTo>
                  <a:close/>
                </a:path>
              </a:pathLst>
            </a:custGeom>
            <a:solidFill>
              <a:srgbClr val="00D2A0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4" name="Group 1136"/>
          <p:cNvGrpSpPr>
            <a:grpSpLocks noChangeAspect="1"/>
          </p:cNvGrpSpPr>
          <p:nvPr/>
        </p:nvGrpSpPr>
        <p:grpSpPr bwMode="auto">
          <a:xfrm>
            <a:off x="1504219" y="1835448"/>
            <a:ext cx="305246" cy="368461"/>
            <a:chOff x="2712" y="795"/>
            <a:chExt cx="2255" cy="2722"/>
          </a:xfrm>
          <a:solidFill>
            <a:srgbClr val="007E66"/>
          </a:solidFill>
        </p:grpSpPr>
        <p:sp>
          <p:nvSpPr>
            <p:cNvPr id="144" name="Freeform 1138"/>
            <p:cNvSpPr/>
            <p:nvPr/>
          </p:nvSpPr>
          <p:spPr bwMode="auto">
            <a:xfrm>
              <a:off x="3897" y="2545"/>
              <a:ext cx="148" cy="243"/>
            </a:xfrm>
            <a:custGeom>
              <a:avLst/>
              <a:gdLst>
                <a:gd name="T0" fmla="*/ 0 w 298"/>
                <a:gd name="T1" fmla="*/ 0 h 487"/>
                <a:gd name="T2" fmla="*/ 63 w 298"/>
                <a:gd name="T3" fmla="*/ 17 h 487"/>
                <a:gd name="T4" fmla="*/ 124 w 298"/>
                <a:gd name="T5" fmla="*/ 38 h 487"/>
                <a:gd name="T6" fmla="*/ 184 w 298"/>
                <a:gd name="T7" fmla="*/ 65 h 487"/>
                <a:gd name="T8" fmla="*/ 210 w 298"/>
                <a:gd name="T9" fmla="*/ 80 h 487"/>
                <a:gd name="T10" fmla="*/ 235 w 298"/>
                <a:gd name="T11" fmla="*/ 96 h 487"/>
                <a:gd name="T12" fmla="*/ 257 w 298"/>
                <a:gd name="T13" fmla="*/ 118 h 487"/>
                <a:gd name="T14" fmla="*/ 273 w 298"/>
                <a:gd name="T15" fmla="*/ 139 h 487"/>
                <a:gd name="T16" fmla="*/ 285 w 298"/>
                <a:gd name="T17" fmla="*/ 164 h 487"/>
                <a:gd name="T18" fmla="*/ 293 w 298"/>
                <a:gd name="T19" fmla="*/ 191 h 487"/>
                <a:gd name="T20" fmla="*/ 298 w 298"/>
                <a:gd name="T21" fmla="*/ 229 h 487"/>
                <a:gd name="T22" fmla="*/ 296 w 298"/>
                <a:gd name="T23" fmla="*/ 268 h 487"/>
                <a:gd name="T24" fmla="*/ 288 w 298"/>
                <a:gd name="T25" fmla="*/ 306 h 487"/>
                <a:gd name="T26" fmla="*/ 271 w 298"/>
                <a:gd name="T27" fmla="*/ 343 h 487"/>
                <a:gd name="T28" fmla="*/ 250 w 298"/>
                <a:gd name="T29" fmla="*/ 376 h 487"/>
                <a:gd name="T30" fmla="*/ 222 w 298"/>
                <a:gd name="T31" fmla="*/ 404 h 487"/>
                <a:gd name="T32" fmla="*/ 189 w 298"/>
                <a:gd name="T33" fmla="*/ 427 h 487"/>
                <a:gd name="T34" fmla="*/ 154 w 298"/>
                <a:gd name="T35" fmla="*/ 445 h 487"/>
                <a:gd name="T36" fmla="*/ 116 w 298"/>
                <a:gd name="T37" fmla="*/ 460 h 487"/>
                <a:gd name="T38" fmla="*/ 78 w 298"/>
                <a:gd name="T39" fmla="*/ 472 h 487"/>
                <a:gd name="T40" fmla="*/ 38 w 298"/>
                <a:gd name="T41" fmla="*/ 480 h 487"/>
                <a:gd name="T42" fmla="*/ 0 w 298"/>
                <a:gd name="T43" fmla="*/ 487 h 487"/>
                <a:gd name="T44" fmla="*/ 0 w 298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487">
                  <a:moveTo>
                    <a:pt x="0" y="0"/>
                  </a:moveTo>
                  <a:lnTo>
                    <a:pt x="63" y="17"/>
                  </a:lnTo>
                  <a:lnTo>
                    <a:pt x="124" y="38"/>
                  </a:lnTo>
                  <a:lnTo>
                    <a:pt x="184" y="65"/>
                  </a:lnTo>
                  <a:lnTo>
                    <a:pt x="210" y="80"/>
                  </a:lnTo>
                  <a:lnTo>
                    <a:pt x="235" y="96"/>
                  </a:lnTo>
                  <a:lnTo>
                    <a:pt x="257" y="118"/>
                  </a:lnTo>
                  <a:lnTo>
                    <a:pt x="273" y="139"/>
                  </a:lnTo>
                  <a:lnTo>
                    <a:pt x="285" y="164"/>
                  </a:lnTo>
                  <a:lnTo>
                    <a:pt x="293" y="191"/>
                  </a:lnTo>
                  <a:lnTo>
                    <a:pt x="298" y="229"/>
                  </a:lnTo>
                  <a:lnTo>
                    <a:pt x="296" y="268"/>
                  </a:lnTo>
                  <a:lnTo>
                    <a:pt x="288" y="306"/>
                  </a:lnTo>
                  <a:lnTo>
                    <a:pt x="271" y="343"/>
                  </a:lnTo>
                  <a:lnTo>
                    <a:pt x="250" y="376"/>
                  </a:lnTo>
                  <a:lnTo>
                    <a:pt x="222" y="404"/>
                  </a:lnTo>
                  <a:lnTo>
                    <a:pt x="189" y="427"/>
                  </a:lnTo>
                  <a:lnTo>
                    <a:pt x="154" y="445"/>
                  </a:lnTo>
                  <a:lnTo>
                    <a:pt x="116" y="460"/>
                  </a:lnTo>
                  <a:lnTo>
                    <a:pt x="78" y="472"/>
                  </a:lnTo>
                  <a:lnTo>
                    <a:pt x="38" y="480"/>
                  </a:lnTo>
                  <a:lnTo>
                    <a:pt x="0" y="48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5" name="Freeform 1139"/>
            <p:cNvSpPr/>
            <p:nvPr/>
          </p:nvSpPr>
          <p:spPr bwMode="auto">
            <a:xfrm>
              <a:off x="3641" y="2153"/>
              <a:ext cx="122" cy="221"/>
            </a:xfrm>
            <a:custGeom>
              <a:avLst/>
              <a:gdLst>
                <a:gd name="T0" fmla="*/ 243 w 243"/>
                <a:gd name="T1" fmla="*/ 0 h 442"/>
                <a:gd name="T2" fmla="*/ 243 w 243"/>
                <a:gd name="T3" fmla="*/ 442 h 442"/>
                <a:gd name="T4" fmla="*/ 199 w 243"/>
                <a:gd name="T5" fmla="*/ 427 h 442"/>
                <a:gd name="T6" fmla="*/ 157 w 243"/>
                <a:gd name="T7" fmla="*/ 412 h 442"/>
                <a:gd name="T8" fmla="*/ 113 w 243"/>
                <a:gd name="T9" fmla="*/ 390 h 442"/>
                <a:gd name="T10" fmla="*/ 70 w 243"/>
                <a:gd name="T11" fmla="*/ 365 h 442"/>
                <a:gd name="T12" fmla="*/ 47 w 243"/>
                <a:gd name="T13" fmla="*/ 347 h 442"/>
                <a:gd name="T14" fmla="*/ 27 w 243"/>
                <a:gd name="T15" fmla="*/ 327 h 442"/>
                <a:gd name="T16" fmla="*/ 12 w 243"/>
                <a:gd name="T17" fmla="*/ 301 h 442"/>
                <a:gd name="T18" fmla="*/ 4 w 243"/>
                <a:gd name="T19" fmla="*/ 271 h 442"/>
                <a:gd name="T20" fmla="*/ 0 w 243"/>
                <a:gd name="T21" fmla="*/ 238 h 442"/>
                <a:gd name="T22" fmla="*/ 0 w 243"/>
                <a:gd name="T23" fmla="*/ 207 h 442"/>
                <a:gd name="T24" fmla="*/ 7 w 243"/>
                <a:gd name="T25" fmla="*/ 177 h 442"/>
                <a:gd name="T26" fmla="*/ 17 w 243"/>
                <a:gd name="T27" fmla="*/ 147 h 442"/>
                <a:gd name="T28" fmla="*/ 33 w 243"/>
                <a:gd name="T29" fmla="*/ 121 h 442"/>
                <a:gd name="T30" fmla="*/ 58 w 243"/>
                <a:gd name="T31" fmla="*/ 89 h 442"/>
                <a:gd name="T32" fmla="*/ 91 w 243"/>
                <a:gd name="T33" fmla="*/ 63 h 442"/>
                <a:gd name="T34" fmla="*/ 126 w 243"/>
                <a:gd name="T35" fmla="*/ 41 h 442"/>
                <a:gd name="T36" fmla="*/ 164 w 243"/>
                <a:gd name="T37" fmla="*/ 23 h 442"/>
                <a:gd name="T38" fmla="*/ 204 w 243"/>
                <a:gd name="T39" fmla="*/ 10 h 442"/>
                <a:gd name="T40" fmla="*/ 243 w 243"/>
                <a:gd name="T4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3" h="442">
                  <a:moveTo>
                    <a:pt x="243" y="0"/>
                  </a:moveTo>
                  <a:lnTo>
                    <a:pt x="243" y="442"/>
                  </a:lnTo>
                  <a:lnTo>
                    <a:pt x="199" y="427"/>
                  </a:lnTo>
                  <a:lnTo>
                    <a:pt x="157" y="412"/>
                  </a:lnTo>
                  <a:lnTo>
                    <a:pt x="113" y="390"/>
                  </a:lnTo>
                  <a:lnTo>
                    <a:pt x="70" y="365"/>
                  </a:lnTo>
                  <a:lnTo>
                    <a:pt x="47" y="347"/>
                  </a:lnTo>
                  <a:lnTo>
                    <a:pt x="27" y="327"/>
                  </a:lnTo>
                  <a:lnTo>
                    <a:pt x="12" y="301"/>
                  </a:lnTo>
                  <a:lnTo>
                    <a:pt x="4" y="271"/>
                  </a:lnTo>
                  <a:lnTo>
                    <a:pt x="0" y="238"/>
                  </a:lnTo>
                  <a:lnTo>
                    <a:pt x="0" y="207"/>
                  </a:lnTo>
                  <a:lnTo>
                    <a:pt x="7" y="177"/>
                  </a:lnTo>
                  <a:lnTo>
                    <a:pt x="17" y="147"/>
                  </a:lnTo>
                  <a:lnTo>
                    <a:pt x="33" y="121"/>
                  </a:lnTo>
                  <a:lnTo>
                    <a:pt x="58" y="89"/>
                  </a:lnTo>
                  <a:lnTo>
                    <a:pt x="91" y="63"/>
                  </a:lnTo>
                  <a:lnTo>
                    <a:pt x="126" y="41"/>
                  </a:lnTo>
                  <a:lnTo>
                    <a:pt x="164" y="23"/>
                  </a:lnTo>
                  <a:lnTo>
                    <a:pt x="204" y="10"/>
                  </a:lnTo>
                  <a:lnTo>
                    <a:pt x="2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6" name="Freeform 1140"/>
            <p:cNvSpPr>
              <a:spLocks noEditPoints="1"/>
            </p:cNvSpPr>
            <p:nvPr/>
          </p:nvSpPr>
          <p:spPr bwMode="auto">
            <a:xfrm>
              <a:off x="2712" y="795"/>
              <a:ext cx="2255" cy="2722"/>
            </a:xfrm>
            <a:custGeom>
              <a:avLst/>
              <a:gdLst>
                <a:gd name="T0" fmla="*/ 2105 w 4510"/>
                <a:gd name="T1" fmla="*/ 2268 h 5443"/>
                <a:gd name="T2" fmla="*/ 1792 w 4510"/>
                <a:gd name="T3" fmla="*/ 2563 h 5443"/>
                <a:gd name="T4" fmla="*/ 1592 w 4510"/>
                <a:gd name="T5" fmla="*/ 2900 h 5443"/>
                <a:gd name="T6" fmla="*/ 1683 w 4510"/>
                <a:gd name="T7" fmla="*/ 3220 h 5443"/>
                <a:gd name="T8" fmla="*/ 2040 w 4510"/>
                <a:gd name="T9" fmla="*/ 3420 h 5443"/>
                <a:gd name="T10" fmla="*/ 1898 w 4510"/>
                <a:gd name="T11" fmla="*/ 3837 h 5443"/>
                <a:gd name="T12" fmla="*/ 1781 w 4510"/>
                <a:gd name="T13" fmla="*/ 3635 h 5443"/>
                <a:gd name="T14" fmla="*/ 1592 w 4510"/>
                <a:gd name="T15" fmla="*/ 3688 h 5443"/>
                <a:gd name="T16" fmla="*/ 1632 w 4510"/>
                <a:gd name="T17" fmla="*/ 3916 h 5443"/>
                <a:gd name="T18" fmla="*/ 1971 w 4510"/>
                <a:gd name="T19" fmla="*/ 4206 h 5443"/>
                <a:gd name="T20" fmla="*/ 2153 w 4510"/>
                <a:gd name="T21" fmla="*/ 4502 h 5443"/>
                <a:gd name="T22" fmla="*/ 2343 w 4510"/>
                <a:gd name="T23" fmla="*/ 4476 h 5443"/>
                <a:gd name="T24" fmla="*/ 2568 w 4510"/>
                <a:gd name="T25" fmla="*/ 4214 h 5443"/>
                <a:gd name="T26" fmla="*/ 2900 w 4510"/>
                <a:gd name="T27" fmla="*/ 3920 h 5443"/>
                <a:gd name="T28" fmla="*/ 2877 w 4510"/>
                <a:gd name="T29" fmla="*/ 3511 h 5443"/>
                <a:gd name="T30" fmla="*/ 2887 w 4510"/>
                <a:gd name="T31" fmla="*/ 3529 h 5443"/>
                <a:gd name="T32" fmla="*/ 2869 w 4510"/>
                <a:gd name="T33" fmla="*/ 3496 h 5443"/>
                <a:gd name="T34" fmla="*/ 2870 w 4510"/>
                <a:gd name="T35" fmla="*/ 3498 h 5443"/>
                <a:gd name="T36" fmla="*/ 2735 w 4510"/>
                <a:gd name="T37" fmla="*/ 3362 h 5443"/>
                <a:gd name="T38" fmla="*/ 2369 w 4510"/>
                <a:gd name="T39" fmla="*/ 2715 h 5443"/>
                <a:gd name="T40" fmla="*/ 2627 w 4510"/>
                <a:gd name="T41" fmla="*/ 2874 h 5443"/>
                <a:gd name="T42" fmla="*/ 2740 w 4510"/>
                <a:gd name="T43" fmla="*/ 3021 h 5443"/>
                <a:gd name="T44" fmla="*/ 2907 w 4510"/>
                <a:gd name="T45" fmla="*/ 2925 h 5443"/>
                <a:gd name="T46" fmla="*/ 2812 w 4510"/>
                <a:gd name="T47" fmla="*/ 2669 h 5443"/>
                <a:gd name="T48" fmla="*/ 2421 w 4510"/>
                <a:gd name="T49" fmla="*/ 2452 h 5443"/>
                <a:gd name="T50" fmla="*/ 2292 w 4510"/>
                <a:gd name="T51" fmla="*/ 2176 h 5443"/>
                <a:gd name="T52" fmla="*/ 1528 w 4510"/>
                <a:gd name="T53" fmla="*/ 40 h 5443"/>
                <a:gd name="T54" fmla="*/ 1891 w 4510"/>
                <a:gd name="T55" fmla="*/ 185 h 5443"/>
                <a:gd name="T56" fmla="*/ 2263 w 4510"/>
                <a:gd name="T57" fmla="*/ 174 h 5443"/>
                <a:gd name="T58" fmla="*/ 2721 w 4510"/>
                <a:gd name="T59" fmla="*/ 50 h 5443"/>
                <a:gd name="T60" fmla="*/ 3079 w 4510"/>
                <a:gd name="T61" fmla="*/ 26 h 5443"/>
                <a:gd name="T62" fmla="*/ 3093 w 4510"/>
                <a:gd name="T63" fmla="*/ 260 h 5443"/>
                <a:gd name="T64" fmla="*/ 2931 w 4510"/>
                <a:gd name="T65" fmla="*/ 672 h 5443"/>
                <a:gd name="T66" fmla="*/ 2640 w 4510"/>
                <a:gd name="T67" fmla="*/ 1089 h 5443"/>
                <a:gd name="T68" fmla="*/ 2878 w 4510"/>
                <a:gd name="T69" fmla="*/ 1367 h 5443"/>
                <a:gd name="T70" fmla="*/ 3356 w 4510"/>
                <a:gd name="T71" fmla="*/ 1755 h 5443"/>
                <a:gd name="T72" fmla="*/ 3803 w 4510"/>
                <a:gd name="T73" fmla="*/ 2262 h 5443"/>
                <a:gd name="T74" fmla="*/ 4171 w 4510"/>
                <a:gd name="T75" fmla="*/ 2843 h 5443"/>
                <a:gd name="T76" fmla="*/ 4423 w 4510"/>
                <a:gd name="T77" fmla="*/ 3453 h 5443"/>
                <a:gd name="T78" fmla="*/ 4510 w 4510"/>
                <a:gd name="T79" fmla="*/ 4050 h 5443"/>
                <a:gd name="T80" fmla="*/ 4393 w 4510"/>
                <a:gd name="T81" fmla="*/ 4591 h 5443"/>
                <a:gd name="T82" fmla="*/ 4026 w 4510"/>
                <a:gd name="T83" fmla="*/ 5033 h 5443"/>
                <a:gd name="T84" fmla="*/ 3366 w 4510"/>
                <a:gd name="T85" fmla="*/ 5333 h 5443"/>
                <a:gd name="T86" fmla="*/ 2369 w 4510"/>
                <a:gd name="T87" fmla="*/ 5443 h 5443"/>
                <a:gd name="T88" fmla="*/ 1255 w 4510"/>
                <a:gd name="T89" fmla="*/ 5341 h 5443"/>
                <a:gd name="T90" fmla="*/ 536 w 4510"/>
                <a:gd name="T91" fmla="*/ 5038 h 5443"/>
                <a:gd name="T92" fmla="*/ 134 w 4510"/>
                <a:gd name="T93" fmla="*/ 4578 h 5443"/>
                <a:gd name="T94" fmla="*/ 0 w 4510"/>
                <a:gd name="T95" fmla="*/ 4011 h 5443"/>
                <a:gd name="T96" fmla="*/ 86 w 4510"/>
                <a:gd name="T97" fmla="*/ 3385 h 5443"/>
                <a:gd name="T98" fmla="*/ 341 w 4510"/>
                <a:gd name="T99" fmla="*/ 2750 h 5443"/>
                <a:gd name="T100" fmla="*/ 718 w 4510"/>
                <a:gd name="T101" fmla="*/ 2156 h 5443"/>
                <a:gd name="T102" fmla="*/ 1166 w 4510"/>
                <a:gd name="T103" fmla="*/ 1651 h 5443"/>
                <a:gd name="T104" fmla="*/ 1635 w 4510"/>
                <a:gd name="T105" fmla="*/ 1286 h 5443"/>
                <a:gd name="T106" fmla="*/ 1476 w 4510"/>
                <a:gd name="T107" fmla="*/ 953 h 5443"/>
                <a:gd name="T108" fmla="*/ 1209 w 4510"/>
                <a:gd name="T109" fmla="*/ 505 h 5443"/>
                <a:gd name="T110" fmla="*/ 1161 w 4510"/>
                <a:gd name="T111" fmla="*/ 134 h 5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10" h="5443">
                  <a:moveTo>
                    <a:pt x="2230" y="2164"/>
                  </a:moveTo>
                  <a:lnTo>
                    <a:pt x="2201" y="2167"/>
                  </a:lnTo>
                  <a:lnTo>
                    <a:pt x="2173" y="2179"/>
                  </a:lnTo>
                  <a:lnTo>
                    <a:pt x="2146" y="2197"/>
                  </a:lnTo>
                  <a:lnTo>
                    <a:pt x="2128" y="2219"/>
                  </a:lnTo>
                  <a:lnTo>
                    <a:pt x="2113" y="2242"/>
                  </a:lnTo>
                  <a:lnTo>
                    <a:pt x="2105" y="2268"/>
                  </a:lnTo>
                  <a:lnTo>
                    <a:pt x="2101" y="2297"/>
                  </a:lnTo>
                  <a:lnTo>
                    <a:pt x="2101" y="2445"/>
                  </a:lnTo>
                  <a:lnTo>
                    <a:pt x="2035" y="2457"/>
                  </a:lnTo>
                  <a:lnTo>
                    <a:pt x="1971" y="2475"/>
                  </a:lnTo>
                  <a:lnTo>
                    <a:pt x="1908" y="2498"/>
                  </a:lnTo>
                  <a:lnTo>
                    <a:pt x="1848" y="2528"/>
                  </a:lnTo>
                  <a:lnTo>
                    <a:pt x="1792" y="2563"/>
                  </a:lnTo>
                  <a:lnTo>
                    <a:pt x="1741" y="2606"/>
                  </a:lnTo>
                  <a:lnTo>
                    <a:pt x="1698" y="2651"/>
                  </a:lnTo>
                  <a:lnTo>
                    <a:pt x="1660" y="2702"/>
                  </a:lnTo>
                  <a:lnTo>
                    <a:pt x="1630" y="2756"/>
                  </a:lnTo>
                  <a:lnTo>
                    <a:pt x="1612" y="2803"/>
                  </a:lnTo>
                  <a:lnTo>
                    <a:pt x="1600" y="2851"/>
                  </a:lnTo>
                  <a:lnTo>
                    <a:pt x="1592" y="2900"/>
                  </a:lnTo>
                  <a:lnTo>
                    <a:pt x="1591" y="2950"/>
                  </a:lnTo>
                  <a:lnTo>
                    <a:pt x="1594" y="3000"/>
                  </a:lnTo>
                  <a:lnTo>
                    <a:pt x="1600" y="3048"/>
                  </a:lnTo>
                  <a:lnTo>
                    <a:pt x="1614" y="3096"/>
                  </a:lnTo>
                  <a:lnTo>
                    <a:pt x="1632" y="3142"/>
                  </a:lnTo>
                  <a:lnTo>
                    <a:pt x="1655" y="3183"/>
                  </a:lnTo>
                  <a:lnTo>
                    <a:pt x="1683" y="3220"/>
                  </a:lnTo>
                  <a:lnTo>
                    <a:pt x="1715" y="3254"/>
                  </a:lnTo>
                  <a:lnTo>
                    <a:pt x="1751" y="3284"/>
                  </a:lnTo>
                  <a:lnTo>
                    <a:pt x="1802" y="3321"/>
                  </a:lnTo>
                  <a:lnTo>
                    <a:pt x="1858" y="3352"/>
                  </a:lnTo>
                  <a:lnTo>
                    <a:pt x="1918" y="3379"/>
                  </a:lnTo>
                  <a:lnTo>
                    <a:pt x="1977" y="3400"/>
                  </a:lnTo>
                  <a:lnTo>
                    <a:pt x="2040" y="3420"/>
                  </a:lnTo>
                  <a:lnTo>
                    <a:pt x="2101" y="3436"/>
                  </a:lnTo>
                  <a:lnTo>
                    <a:pt x="2101" y="3966"/>
                  </a:lnTo>
                  <a:lnTo>
                    <a:pt x="2055" y="3951"/>
                  </a:lnTo>
                  <a:lnTo>
                    <a:pt x="2010" y="3930"/>
                  </a:lnTo>
                  <a:lnTo>
                    <a:pt x="1969" y="3905"/>
                  </a:lnTo>
                  <a:lnTo>
                    <a:pt x="1931" y="3873"/>
                  </a:lnTo>
                  <a:lnTo>
                    <a:pt x="1898" y="3837"/>
                  </a:lnTo>
                  <a:lnTo>
                    <a:pt x="1872" y="3797"/>
                  </a:lnTo>
                  <a:lnTo>
                    <a:pt x="1852" y="3754"/>
                  </a:lnTo>
                  <a:lnTo>
                    <a:pt x="1843" y="3731"/>
                  </a:lnTo>
                  <a:lnTo>
                    <a:pt x="1837" y="3708"/>
                  </a:lnTo>
                  <a:lnTo>
                    <a:pt x="1824" y="3680"/>
                  </a:lnTo>
                  <a:lnTo>
                    <a:pt x="1805" y="3655"/>
                  </a:lnTo>
                  <a:lnTo>
                    <a:pt x="1781" y="3635"/>
                  </a:lnTo>
                  <a:lnTo>
                    <a:pt x="1753" y="3622"/>
                  </a:lnTo>
                  <a:lnTo>
                    <a:pt x="1723" y="3617"/>
                  </a:lnTo>
                  <a:lnTo>
                    <a:pt x="1690" y="3617"/>
                  </a:lnTo>
                  <a:lnTo>
                    <a:pt x="1660" y="3625"/>
                  </a:lnTo>
                  <a:lnTo>
                    <a:pt x="1634" y="3640"/>
                  </a:lnTo>
                  <a:lnTo>
                    <a:pt x="1610" y="3662"/>
                  </a:lnTo>
                  <a:lnTo>
                    <a:pt x="1592" y="3688"/>
                  </a:lnTo>
                  <a:lnTo>
                    <a:pt x="1582" y="3711"/>
                  </a:lnTo>
                  <a:lnTo>
                    <a:pt x="1577" y="3738"/>
                  </a:lnTo>
                  <a:lnTo>
                    <a:pt x="1577" y="3762"/>
                  </a:lnTo>
                  <a:lnTo>
                    <a:pt x="1581" y="3786"/>
                  </a:lnTo>
                  <a:lnTo>
                    <a:pt x="1587" y="3809"/>
                  </a:lnTo>
                  <a:lnTo>
                    <a:pt x="1604" y="3857"/>
                  </a:lnTo>
                  <a:lnTo>
                    <a:pt x="1632" y="3916"/>
                  </a:lnTo>
                  <a:lnTo>
                    <a:pt x="1665" y="3973"/>
                  </a:lnTo>
                  <a:lnTo>
                    <a:pt x="1705" y="4024"/>
                  </a:lnTo>
                  <a:lnTo>
                    <a:pt x="1751" y="4070"/>
                  </a:lnTo>
                  <a:lnTo>
                    <a:pt x="1801" y="4113"/>
                  </a:lnTo>
                  <a:lnTo>
                    <a:pt x="1853" y="4148"/>
                  </a:lnTo>
                  <a:lnTo>
                    <a:pt x="1911" y="4179"/>
                  </a:lnTo>
                  <a:lnTo>
                    <a:pt x="1971" y="4206"/>
                  </a:lnTo>
                  <a:lnTo>
                    <a:pt x="2032" y="4226"/>
                  </a:lnTo>
                  <a:lnTo>
                    <a:pt x="2101" y="4241"/>
                  </a:lnTo>
                  <a:lnTo>
                    <a:pt x="2101" y="4396"/>
                  </a:lnTo>
                  <a:lnTo>
                    <a:pt x="2105" y="4428"/>
                  </a:lnTo>
                  <a:lnTo>
                    <a:pt x="2115" y="4456"/>
                  </a:lnTo>
                  <a:lnTo>
                    <a:pt x="2131" y="4481"/>
                  </a:lnTo>
                  <a:lnTo>
                    <a:pt x="2153" y="4502"/>
                  </a:lnTo>
                  <a:lnTo>
                    <a:pt x="2179" y="4519"/>
                  </a:lnTo>
                  <a:lnTo>
                    <a:pt x="2209" y="4528"/>
                  </a:lnTo>
                  <a:lnTo>
                    <a:pt x="2239" y="4530"/>
                  </a:lnTo>
                  <a:lnTo>
                    <a:pt x="2270" y="4525"/>
                  </a:lnTo>
                  <a:lnTo>
                    <a:pt x="2298" y="4515"/>
                  </a:lnTo>
                  <a:lnTo>
                    <a:pt x="2323" y="4497"/>
                  </a:lnTo>
                  <a:lnTo>
                    <a:pt x="2343" y="4476"/>
                  </a:lnTo>
                  <a:lnTo>
                    <a:pt x="2356" y="4452"/>
                  </a:lnTo>
                  <a:lnTo>
                    <a:pt x="2366" y="4424"/>
                  </a:lnTo>
                  <a:lnTo>
                    <a:pt x="2369" y="4396"/>
                  </a:lnTo>
                  <a:lnTo>
                    <a:pt x="2369" y="4254"/>
                  </a:lnTo>
                  <a:lnTo>
                    <a:pt x="2435" y="4246"/>
                  </a:lnTo>
                  <a:lnTo>
                    <a:pt x="2503" y="4234"/>
                  </a:lnTo>
                  <a:lnTo>
                    <a:pt x="2568" y="4214"/>
                  </a:lnTo>
                  <a:lnTo>
                    <a:pt x="2630" y="4189"/>
                  </a:lnTo>
                  <a:lnTo>
                    <a:pt x="2690" y="4160"/>
                  </a:lnTo>
                  <a:lnTo>
                    <a:pt x="2746" y="4120"/>
                  </a:lnTo>
                  <a:lnTo>
                    <a:pt x="2794" y="4078"/>
                  </a:lnTo>
                  <a:lnTo>
                    <a:pt x="2837" y="4030"/>
                  </a:lnTo>
                  <a:lnTo>
                    <a:pt x="2872" y="3978"/>
                  </a:lnTo>
                  <a:lnTo>
                    <a:pt x="2900" y="3920"/>
                  </a:lnTo>
                  <a:lnTo>
                    <a:pt x="2920" y="3858"/>
                  </a:lnTo>
                  <a:lnTo>
                    <a:pt x="2931" y="3796"/>
                  </a:lnTo>
                  <a:lnTo>
                    <a:pt x="2935" y="3738"/>
                  </a:lnTo>
                  <a:lnTo>
                    <a:pt x="2930" y="3678"/>
                  </a:lnTo>
                  <a:lnTo>
                    <a:pt x="2920" y="3620"/>
                  </a:lnTo>
                  <a:lnTo>
                    <a:pt x="2902" y="3564"/>
                  </a:lnTo>
                  <a:lnTo>
                    <a:pt x="2877" y="3511"/>
                  </a:lnTo>
                  <a:lnTo>
                    <a:pt x="2878" y="3514"/>
                  </a:lnTo>
                  <a:lnTo>
                    <a:pt x="2882" y="3518"/>
                  </a:lnTo>
                  <a:lnTo>
                    <a:pt x="2883" y="3521"/>
                  </a:lnTo>
                  <a:lnTo>
                    <a:pt x="2885" y="3524"/>
                  </a:lnTo>
                  <a:lnTo>
                    <a:pt x="2887" y="3527"/>
                  </a:lnTo>
                  <a:lnTo>
                    <a:pt x="2887" y="3527"/>
                  </a:lnTo>
                  <a:lnTo>
                    <a:pt x="2887" y="3529"/>
                  </a:lnTo>
                  <a:lnTo>
                    <a:pt x="2887" y="3527"/>
                  </a:lnTo>
                  <a:lnTo>
                    <a:pt x="2885" y="3526"/>
                  </a:lnTo>
                  <a:lnTo>
                    <a:pt x="2883" y="3523"/>
                  </a:lnTo>
                  <a:lnTo>
                    <a:pt x="2880" y="3516"/>
                  </a:lnTo>
                  <a:lnTo>
                    <a:pt x="2877" y="3509"/>
                  </a:lnTo>
                  <a:lnTo>
                    <a:pt x="2872" y="3503"/>
                  </a:lnTo>
                  <a:lnTo>
                    <a:pt x="2869" y="3496"/>
                  </a:lnTo>
                  <a:lnTo>
                    <a:pt x="2867" y="3493"/>
                  </a:lnTo>
                  <a:lnTo>
                    <a:pt x="2865" y="3491"/>
                  </a:lnTo>
                  <a:lnTo>
                    <a:pt x="2865" y="3489"/>
                  </a:lnTo>
                  <a:lnTo>
                    <a:pt x="2865" y="3491"/>
                  </a:lnTo>
                  <a:lnTo>
                    <a:pt x="2867" y="3491"/>
                  </a:lnTo>
                  <a:lnTo>
                    <a:pt x="2869" y="3494"/>
                  </a:lnTo>
                  <a:lnTo>
                    <a:pt x="2870" y="3498"/>
                  </a:lnTo>
                  <a:lnTo>
                    <a:pt x="2872" y="3501"/>
                  </a:lnTo>
                  <a:lnTo>
                    <a:pt x="2874" y="3504"/>
                  </a:lnTo>
                  <a:lnTo>
                    <a:pt x="2877" y="3509"/>
                  </a:lnTo>
                  <a:lnTo>
                    <a:pt x="2847" y="3466"/>
                  </a:lnTo>
                  <a:lnTo>
                    <a:pt x="2814" y="3427"/>
                  </a:lnTo>
                  <a:lnTo>
                    <a:pt x="2776" y="3392"/>
                  </a:lnTo>
                  <a:lnTo>
                    <a:pt x="2735" y="3362"/>
                  </a:lnTo>
                  <a:lnTo>
                    <a:pt x="2692" y="3334"/>
                  </a:lnTo>
                  <a:lnTo>
                    <a:pt x="2645" y="3311"/>
                  </a:lnTo>
                  <a:lnTo>
                    <a:pt x="2597" y="3291"/>
                  </a:lnTo>
                  <a:lnTo>
                    <a:pt x="2523" y="3264"/>
                  </a:lnTo>
                  <a:lnTo>
                    <a:pt x="2445" y="3241"/>
                  </a:lnTo>
                  <a:lnTo>
                    <a:pt x="2369" y="3223"/>
                  </a:lnTo>
                  <a:lnTo>
                    <a:pt x="2369" y="2715"/>
                  </a:lnTo>
                  <a:lnTo>
                    <a:pt x="2417" y="2727"/>
                  </a:lnTo>
                  <a:lnTo>
                    <a:pt x="2465" y="2742"/>
                  </a:lnTo>
                  <a:lnTo>
                    <a:pt x="2510" y="2761"/>
                  </a:lnTo>
                  <a:lnTo>
                    <a:pt x="2553" y="2788"/>
                  </a:lnTo>
                  <a:lnTo>
                    <a:pt x="2587" y="2818"/>
                  </a:lnTo>
                  <a:lnTo>
                    <a:pt x="2616" y="2854"/>
                  </a:lnTo>
                  <a:lnTo>
                    <a:pt x="2627" y="2874"/>
                  </a:lnTo>
                  <a:lnTo>
                    <a:pt x="2637" y="2895"/>
                  </a:lnTo>
                  <a:lnTo>
                    <a:pt x="2645" y="2919"/>
                  </a:lnTo>
                  <a:lnTo>
                    <a:pt x="2652" y="2940"/>
                  </a:lnTo>
                  <a:lnTo>
                    <a:pt x="2667" y="2968"/>
                  </a:lnTo>
                  <a:lnTo>
                    <a:pt x="2687" y="2991"/>
                  </a:lnTo>
                  <a:lnTo>
                    <a:pt x="2711" y="3010"/>
                  </a:lnTo>
                  <a:lnTo>
                    <a:pt x="2740" y="3021"/>
                  </a:lnTo>
                  <a:lnTo>
                    <a:pt x="2771" y="3026"/>
                  </a:lnTo>
                  <a:lnTo>
                    <a:pt x="2802" y="3025"/>
                  </a:lnTo>
                  <a:lnTo>
                    <a:pt x="2832" y="3015"/>
                  </a:lnTo>
                  <a:lnTo>
                    <a:pt x="2859" y="2998"/>
                  </a:lnTo>
                  <a:lnTo>
                    <a:pt x="2880" y="2977"/>
                  </a:lnTo>
                  <a:lnTo>
                    <a:pt x="2898" y="2948"/>
                  </a:lnTo>
                  <a:lnTo>
                    <a:pt x="2907" y="2925"/>
                  </a:lnTo>
                  <a:lnTo>
                    <a:pt x="2910" y="2899"/>
                  </a:lnTo>
                  <a:lnTo>
                    <a:pt x="2908" y="2872"/>
                  </a:lnTo>
                  <a:lnTo>
                    <a:pt x="2903" y="2849"/>
                  </a:lnTo>
                  <a:lnTo>
                    <a:pt x="2897" y="2824"/>
                  </a:lnTo>
                  <a:lnTo>
                    <a:pt x="2877" y="2776"/>
                  </a:lnTo>
                  <a:lnTo>
                    <a:pt x="2849" y="2720"/>
                  </a:lnTo>
                  <a:lnTo>
                    <a:pt x="2812" y="2669"/>
                  </a:lnTo>
                  <a:lnTo>
                    <a:pt x="2771" y="2622"/>
                  </a:lnTo>
                  <a:lnTo>
                    <a:pt x="2721" y="2579"/>
                  </a:lnTo>
                  <a:lnTo>
                    <a:pt x="2667" y="2541"/>
                  </a:lnTo>
                  <a:lnTo>
                    <a:pt x="2609" y="2512"/>
                  </a:lnTo>
                  <a:lnTo>
                    <a:pt x="2548" y="2487"/>
                  </a:lnTo>
                  <a:lnTo>
                    <a:pt x="2485" y="2467"/>
                  </a:lnTo>
                  <a:lnTo>
                    <a:pt x="2421" y="2452"/>
                  </a:lnTo>
                  <a:lnTo>
                    <a:pt x="2369" y="2444"/>
                  </a:lnTo>
                  <a:lnTo>
                    <a:pt x="2369" y="2297"/>
                  </a:lnTo>
                  <a:lnTo>
                    <a:pt x="2366" y="2267"/>
                  </a:lnTo>
                  <a:lnTo>
                    <a:pt x="2354" y="2239"/>
                  </a:lnTo>
                  <a:lnTo>
                    <a:pt x="2338" y="2212"/>
                  </a:lnTo>
                  <a:lnTo>
                    <a:pt x="2316" y="2192"/>
                  </a:lnTo>
                  <a:lnTo>
                    <a:pt x="2292" y="2176"/>
                  </a:lnTo>
                  <a:lnTo>
                    <a:pt x="2262" y="2166"/>
                  </a:lnTo>
                  <a:lnTo>
                    <a:pt x="2230" y="2164"/>
                  </a:lnTo>
                  <a:close/>
                  <a:moveTo>
                    <a:pt x="1346" y="0"/>
                  </a:moveTo>
                  <a:lnTo>
                    <a:pt x="1389" y="2"/>
                  </a:lnTo>
                  <a:lnTo>
                    <a:pt x="1433" y="10"/>
                  </a:lnTo>
                  <a:lnTo>
                    <a:pt x="1480" y="23"/>
                  </a:lnTo>
                  <a:lnTo>
                    <a:pt x="1528" y="40"/>
                  </a:lnTo>
                  <a:lnTo>
                    <a:pt x="1577" y="58"/>
                  </a:lnTo>
                  <a:lnTo>
                    <a:pt x="1627" y="79"/>
                  </a:lnTo>
                  <a:lnTo>
                    <a:pt x="1680" y="103"/>
                  </a:lnTo>
                  <a:lnTo>
                    <a:pt x="1731" y="126"/>
                  </a:lnTo>
                  <a:lnTo>
                    <a:pt x="1784" y="147"/>
                  </a:lnTo>
                  <a:lnTo>
                    <a:pt x="1837" y="167"/>
                  </a:lnTo>
                  <a:lnTo>
                    <a:pt x="1891" y="185"/>
                  </a:lnTo>
                  <a:lnTo>
                    <a:pt x="1944" y="199"/>
                  </a:lnTo>
                  <a:lnTo>
                    <a:pt x="1999" y="207"/>
                  </a:lnTo>
                  <a:lnTo>
                    <a:pt x="2052" y="212"/>
                  </a:lnTo>
                  <a:lnTo>
                    <a:pt x="2106" y="208"/>
                  </a:lnTo>
                  <a:lnTo>
                    <a:pt x="2153" y="200"/>
                  </a:lnTo>
                  <a:lnTo>
                    <a:pt x="2206" y="189"/>
                  </a:lnTo>
                  <a:lnTo>
                    <a:pt x="2263" y="174"/>
                  </a:lnTo>
                  <a:lnTo>
                    <a:pt x="2323" y="157"/>
                  </a:lnTo>
                  <a:lnTo>
                    <a:pt x="2387" y="139"/>
                  </a:lnTo>
                  <a:lnTo>
                    <a:pt x="2452" y="121"/>
                  </a:lnTo>
                  <a:lnTo>
                    <a:pt x="2520" y="103"/>
                  </a:lnTo>
                  <a:lnTo>
                    <a:pt x="2587" y="83"/>
                  </a:lnTo>
                  <a:lnTo>
                    <a:pt x="2655" y="66"/>
                  </a:lnTo>
                  <a:lnTo>
                    <a:pt x="2721" y="50"/>
                  </a:lnTo>
                  <a:lnTo>
                    <a:pt x="2786" y="35"/>
                  </a:lnTo>
                  <a:lnTo>
                    <a:pt x="2849" y="25"/>
                  </a:lnTo>
                  <a:lnTo>
                    <a:pt x="2908" y="17"/>
                  </a:lnTo>
                  <a:lnTo>
                    <a:pt x="2964" y="13"/>
                  </a:lnTo>
                  <a:lnTo>
                    <a:pt x="3016" y="13"/>
                  </a:lnTo>
                  <a:lnTo>
                    <a:pt x="3060" y="18"/>
                  </a:lnTo>
                  <a:lnTo>
                    <a:pt x="3079" y="26"/>
                  </a:lnTo>
                  <a:lnTo>
                    <a:pt x="3093" y="43"/>
                  </a:lnTo>
                  <a:lnTo>
                    <a:pt x="3103" y="65"/>
                  </a:lnTo>
                  <a:lnTo>
                    <a:pt x="3110" y="93"/>
                  </a:lnTo>
                  <a:lnTo>
                    <a:pt x="3112" y="127"/>
                  </a:lnTo>
                  <a:lnTo>
                    <a:pt x="3108" y="167"/>
                  </a:lnTo>
                  <a:lnTo>
                    <a:pt x="3103" y="210"/>
                  </a:lnTo>
                  <a:lnTo>
                    <a:pt x="3093" y="260"/>
                  </a:lnTo>
                  <a:lnTo>
                    <a:pt x="3080" y="311"/>
                  </a:lnTo>
                  <a:lnTo>
                    <a:pt x="3062" y="366"/>
                  </a:lnTo>
                  <a:lnTo>
                    <a:pt x="3042" y="424"/>
                  </a:lnTo>
                  <a:lnTo>
                    <a:pt x="3019" y="485"/>
                  </a:lnTo>
                  <a:lnTo>
                    <a:pt x="2993" y="546"/>
                  </a:lnTo>
                  <a:lnTo>
                    <a:pt x="2963" y="609"/>
                  </a:lnTo>
                  <a:lnTo>
                    <a:pt x="2931" y="672"/>
                  </a:lnTo>
                  <a:lnTo>
                    <a:pt x="2897" y="736"/>
                  </a:lnTo>
                  <a:lnTo>
                    <a:pt x="2860" y="799"/>
                  </a:lnTo>
                  <a:lnTo>
                    <a:pt x="2821" y="860"/>
                  </a:lnTo>
                  <a:lnTo>
                    <a:pt x="2778" y="922"/>
                  </a:lnTo>
                  <a:lnTo>
                    <a:pt x="2735" y="979"/>
                  </a:lnTo>
                  <a:lnTo>
                    <a:pt x="2688" y="1036"/>
                  </a:lnTo>
                  <a:lnTo>
                    <a:pt x="2640" y="1089"/>
                  </a:lnTo>
                  <a:lnTo>
                    <a:pt x="2591" y="1138"/>
                  </a:lnTo>
                  <a:lnTo>
                    <a:pt x="2540" y="1185"/>
                  </a:lnTo>
                  <a:lnTo>
                    <a:pt x="2606" y="1214"/>
                  </a:lnTo>
                  <a:lnTo>
                    <a:pt x="2673" y="1246"/>
                  </a:lnTo>
                  <a:lnTo>
                    <a:pt x="2741" y="1284"/>
                  </a:lnTo>
                  <a:lnTo>
                    <a:pt x="2809" y="1324"/>
                  </a:lnTo>
                  <a:lnTo>
                    <a:pt x="2878" y="1367"/>
                  </a:lnTo>
                  <a:lnTo>
                    <a:pt x="2946" y="1413"/>
                  </a:lnTo>
                  <a:lnTo>
                    <a:pt x="3016" y="1463"/>
                  </a:lnTo>
                  <a:lnTo>
                    <a:pt x="3084" y="1516"/>
                  </a:lnTo>
                  <a:lnTo>
                    <a:pt x="3153" y="1572"/>
                  </a:lnTo>
                  <a:lnTo>
                    <a:pt x="3221" y="1631"/>
                  </a:lnTo>
                  <a:lnTo>
                    <a:pt x="3289" y="1693"/>
                  </a:lnTo>
                  <a:lnTo>
                    <a:pt x="3356" y="1755"/>
                  </a:lnTo>
                  <a:lnTo>
                    <a:pt x="3422" y="1822"/>
                  </a:lnTo>
                  <a:lnTo>
                    <a:pt x="3489" y="1891"/>
                  </a:lnTo>
                  <a:lnTo>
                    <a:pt x="3553" y="1961"/>
                  </a:lnTo>
                  <a:lnTo>
                    <a:pt x="3618" y="2033"/>
                  </a:lnTo>
                  <a:lnTo>
                    <a:pt x="3680" y="2108"/>
                  </a:lnTo>
                  <a:lnTo>
                    <a:pt x="3742" y="2184"/>
                  </a:lnTo>
                  <a:lnTo>
                    <a:pt x="3803" y="2262"/>
                  </a:lnTo>
                  <a:lnTo>
                    <a:pt x="3861" y="2341"/>
                  </a:lnTo>
                  <a:lnTo>
                    <a:pt x="3917" y="2422"/>
                  </a:lnTo>
                  <a:lnTo>
                    <a:pt x="3973" y="2505"/>
                  </a:lnTo>
                  <a:lnTo>
                    <a:pt x="4026" y="2588"/>
                  </a:lnTo>
                  <a:lnTo>
                    <a:pt x="4077" y="2672"/>
                  </a:lnTo>
                  <a:lnTo>
                    <a:pt x="4125" y="2756"/>
                  </a:lnTo>
                  <a:lnTo>
                    <a:pt x="4171" y="2843"/>
                  </a:lnTo>
                  <a:lnTo>
                    <a:pt x="4216" y="2929"/>
                  </a:lnTo>
                  <a:lnTo>
                    <a:pt x="4257" y="3016"/>
                  </a:lnTo>
                  <a:lnTo>
                    <a:pt x="4297" y="3102"/>
                  </a:lnTo>
                  <a:lnTo>
                    <a:pt x="4333" y="3190"/>
                  </a:lnTo>
                  <a:lnTo>
                    <a:pt x="4367" y="3278"/>
                  </a:lnTo>
                  <a:lnTo>
                    <a:pt x="4396" y="3365"/>
                  </a:lnTo>
                  <a:lnTo>
                    <a:pt x="4423" y="3453"/>
                  </a:lnTo>
                  <a:lnTo>
                    <a:pt x="4446" y="3541"/>
                  </a:lnTo>
                  <a:lnTo>
                    <a:pt x="4467" y="3627"/>
                  </a:lnTo>
                  <a:lnTo>
                    <a:pt x="4484" y="3713"/>
                  </a:lnTo>
                  <a:lnTo>
                    <a:pt x="4495" y="3799"/>
                  </a:lnTo>
                  <a:lnTo>
                    <a:pt x="4505" y="3883"/>
                  </a:lnTo>
                  <a:lnTo>
                    <a:pt x="4510" y="3968"/>
                  </a:lnTo>
                  <a:lnTo>
                    <a:pt x="4510" y="4050"/>
                  </a:lnTo>
                  <a:lnTo>
                    <a:pt x="4509" y="4133"/>
                  </a:lnTo>
                  <a:lnTo>
                    <a:pt x="4500" y="4212"/>
                  </a:lnTo>
                  <a:lnTo>
                    <a:pt x="4489" y="4292"/>
                  </a:lnTo>
                  <a:lnTo>
                    <a:pt x="4472" y="4370"/>
                  </a:lnTo>
                  <a:lnTo>
                    <a:pt x="4451" y="4446"/>
                  </a:lnTo>
                  <a:lnTo>
                    <a:pt x="4424" y="4520"/>
                  </a:lnTo>
                  <a:lnTo>
                    <a:pt x="4393" y="4591"/>
                  </a:lnTo>
                  <a:lnTo>
                    <a:pt x="4357" y="4663"/>
                  </a:lnTo>
                  <a:lnTo>
                    <a:pt x="4315" y="4730"/>
                  </a:lnTo>
                  <a:lnTo>
                    <a:pt x="4269" y="4797"/>
                  </a:lnTo>
                  <a:lnTo>
                    <a:pt x="4216" y="4859"/>
                  </a:lnTo>
                  <a:lnTo>
                    <a:pt x="4158" y="4921"/>
                  </a:lnTo>
                  <a:lnTo>
                    <a:pt x="4095" y="4979"/>
                  </a:lnTo>
                  <a:lnTo>
                    <a:pt x="4026" y="5033"/>
                  </a:lnTo>
                  <a:lnTo>
                    <a:pt x="3950" y="5086"/>
                  </a:lnTo>
                  <a:lnTo>
                    <a:pt x="3869" y="5136"/>
                  </a:lnTo>
                  <a:lnTo>
                    <a:pt x="3781" y="5182"/>
                  </a:lnTo>
                  <a:lnTo>
                    <a:pt x="3687" y="5225"/>
                  </a:lnTo>
                  <a:lnTo>
                    <a:pt x="3586" y="5263"/>
                  </a:lnTo>
                  <a:lnTo>
                    <a:pt x="3480" y="5300"/>
                  </a:lnTo>
                  <a:lnTo>
                    <a:pt x="3366" y="5333"/>
                  </a:lnTo>
                  <a:lnTo>
                    <a:pt x="3246" y="5361"/>
                  </a:lnTo>
                  <a:lnTo>
                    <a:pt x="3117" y="5386"/>
                  </a:lnTo>
                  <a:lnTo>
                    <a:pt x="2983" y="5405"/>
                  </a:lnTo>
                  <a:lnTo>
                    <a:pt x="2840" y="5422"/>
                  </a:lnTo>
                  <a:lnTo>
                    <a:pt x="2692" y="5434"/>
                  </a:lnTo>
                  <a:lnTo>
                    <a:pt x="2535" y="5442"/>
                  </a:lnTo>
                  <a:lnTo>
                    <a:pt x="2369" y="5443"/>
                  </a:lnTo>
                  <a:lnTo>
                    <a:pt x="2197" y="5442"/>
                  </a:lnTo>
                  <a:lnTo>
                    <a:pt x="2017" y="5435"/>
                  </a:lnTo>
                  <a:lnTo>
                    <a:pt x="1829" y="5424"/>
                  </a:lnTo>
                  <a:lnTo>
                    <a:pt x="1673" y="5410"/>
                  </a:lnTo>
                  <a:lnTo>
                    <a:pt x="1526" y="5392"/>
                  </a:lnTo>
                  <a:lnTo>
                    <a:pt x="1387" y="5369"/>
                  </a:lnTo>
                  <a:lnTo>
                    <a:pt x="1255" y="5341"/>
                  </a:lnTo>
                  <a:lnTo>
                    <a:pt x="1131" y="5309"/>
                  </a:lnTo>
                  <a:lnTo>
                    <a:pt x="1015" y="5273"/>
                  </a:lnTo>
                  <a:lnTo>
                    <a:pt x="904" y="5233"/>
                  </a:lnTo>
                  <a:lnTo>
                    <a:pt x="802" y="5190"/>
                  </a:lnTo>
                  <a:lnTo>
                    <a:pt x="706" y="5142"/>
                  </a:lnTo>
                  <a:lnTo>
                    <a:pt x="618" y="5093"/>
                  </a:lnTo>
                  <a:lnTo>
                    <a:pt x="536" y="5038"/>
                  </a:lnTo>
                  <a:lnTo>
                    <a:pt x="460" y="4982"/>
                  </a:lnTo>
                  <a:lnTo>
                    <a:pt x="390" y="4921"/>
                  </a:lnTo>
                  <a:lnTo>
                    <a:pt x="327" y="4858"/>
                  </a:lnTo>
                  <a:lnTo>
                    <a:pt x="269" y="4792"/>
                  </a:lnTo>
                  <a:lnTo>
                    <a:pt x="218" y="4724"/>
                  </a:lnTo>
                  <a:lnTo>
                    <a:pt x="174" y="4653"/>
                  </a:lnTo>
                  <a:lnTo>
                    <a:pt x="134" y="4578"/>
                  </a:lnTo>
                  <a:lnTo>
                    <a:pt x="99" y="4504"/>
                  </a:lnTo>
                  <a:lnTo>
                    <a:pt x="69" y="4426"/>
                  </a:lnTo>
                  <a:lnTo>
                    <a:pt x="46" y="4345"/>
                  </a:lnTo>
                  <a:lnTo>
                    <a:pt x="26" y="4264"/>
                  </a:lnTo>
                  <a:lnTo>
                    <a:pt x="13" y="4181"/>
                  </a:lnTo>
                  <a:lnTo>
                    <a:pt x="5" y="4097"/>
                  </a:lnTo>
                  <a:lnTo>
                    <a:pt x="0" y="4011"/>
                  </a:lnTo>
                  <a:lnTo>
                    <a:pt x="0" y="3925"/>
                  </a:lnTo>
                  <a:lnTo>
                    <a:pt x="3" y="3835"/>
                  </a:lnTo>
                  <a:lnTo>
                    <a:pt x="13" y="3748"/>
                  </a:lnTo>
                  <a:lnTo>
                    <a:pt x="25" y="3657"/>
                  </a:lnTo>
                  <a:lnTo>
                    <a:pt x="41" y="3567"/>
                  </a:lnTo>
                  <a:lnTo>
                    <a:pt x="61" y="3476"/>
                  </a:lnTo>
                  <a:lnTo>
                    <a:pt x="86" y="3385"/>
                  </a:lnTo>
                  <a:lnTo>
                    <a:pt x="112" y="3294"/>
                  </a:lnTo>
                  <a:lnTo>
                    <a:pt x="144" y="3203"/>
                  </a:lnTo>
                  <a:lnTo>
                    <a:pt x="177" y="3111"/>
                  </a:lnTo>
                  <a:lnTo>
                    <a:pt x="215" y="3020"/>
                  </a:lnTo>
                  <a:lnTo>
                    <a:pt x="255" y="2930"/>
                  </a:lnTo>
                  <a:lnTo>
                    <a:pt x="296" y="2839"/>
                  </a:lnTo>
                  <a:lnTo>
                    <a:pt x="341" y="2750"/>
                  </a:lnTo>
                  <a:lnTo>
                    <a:pt x="389" y="2662"/>
                  </a:lnTo>
                  <a:lnTo>
                    <a:pt x="438" y="2574"/>
                  </a:lnTo>
                  <a:lnTo>
                    <a:pt x="491" y="2487"/>
                  </a:lnTo>
                  <a:lnTo>
                    <a:pt x="546" y="2402"/>
                  </a:lnTo>
                  <a:lnTo>
                    <a:pt x="600" y="2318"/>
                  </a:lnTo>
                  <a:lnTo>
                    <a:pt x="658" y="2237"/>
                  </a:lnTo>
                  <a:lnTo>
                    <a:pt x="718" y="2156"/>
                  </a:lnTo>
                  <a:lnTo>
                    <a:pt x="779" y="2076"/>
                  </a:lnTo>
                  <a:lnTo>
                    <a:pt x="840" y="2000"/>
                  </a:lnTo>
                  <a:lnTo>
                    <a:pt x="904" y="1926"/>
                  </a:lnTo>
                  <a:lnTo>
                    <a:pt x="969" y="1853"/>
                  </a:lnTo>
                  <a:lnTo>
                    <a:pt x="1033" y="1784"/>
                  </a:lnTo>
                  <a:lnTo>
                    <a:pt x="1099" y="1716"/>
                  </a:lnTo>
                  <a:lnTo>
                    <a:pt x="1166" y="1651"/>
                  </a:lnTo>
                  <a:lnTo>
                    <a:pt x="1232" y="1588"/>
                  </a:lnTo>
                  <a:lnTo>
                    <a:pt x="1300" y="1530"/>
                  </a:lnTo>
                  <a:lnTo>
                    <a:pt x="1367" y="1474"/>
                  </a:lnTo>
                  <a:lnTo>
                    <a:pt x="1435" y="1421"/>
                  </a:lnTo>
                  <a:lnTo>
                    <a:pt x="1501" y="1373"/>
                  </a:lnTo>
                  <a:lnTo>
                    <a:pt x="1569" y="1327"/>
                  </a:lnTo>
                  <a:lnTo>
                    <a:pt x="1635" y="1286"/>
                  </a:lnTo>
                  <a:lnTo>
                    <a:pt x="1701" y="1248"/>
                  </a:lnTo>
                  <a:lnTo>
                    <a:pt x="1766" y="1214"/>
                  </a:lnTo>
                  <a:lnTo>
                    <a:pt x="1703" y="1170"/>
                  </a:lnTo>
                  <a:lnTo>
                    <a:pt x="1642" y="1122"/>
                  </a:lnTo>
                  <a:lnTo>
                    <a:pt x="1584" y="1069"/>
                  </a:lnTo>
                  <a:lnTo>
                    <a:pt x="1529" y="1013"/>
                  </a:lnTo>
                  <a:lnTo>
                    <a:pt x="1476" y="953"/>
                  </a:lnTo>
                  <a:lnTo>
                    <a:pt x="1427" y="892"/>
                  </a:lnTo>
                  <a:lnTo>
                    <a:pt x="1382" y="829"/>
                  </a:lnTo>
                  <a:lnTo>
                    <a:pt x="1339" y="764"/>
                  </a:lnTo>
                  <a:lnTo>
                    <a:pt x="1301" y="698"/>
                  </a:lnTo>
                  <a:lnTo>
                    <a:pt x="1266" y="634"/>
                  </a:lnTo>
                  <a:lnTo>
                    <a:pt x="1235" y="569"/>
                  </a:lnTo>
                  <a:lnTo>
                    <a:pt x="1209" y="505"/>
                  </a:lnTo>
                  <a:lnTo>
                    <a:pt x="1187" y="443"/>
                  </a:lnTo>
                  <a:lnTo>
                    <a:pt x="1171" y="382"/>
                  </a:lnTo>
                  <a:lnTo>
                    <a:pt x="1157" y="326"/>
                  </a:lnTo>
                  <a:lnTo>
                    <a:pt x="1151" y="271"/>
                  </a:lnTo>
                  <a:lnTo>
                    <a:pt x="1149" y="222"/>
                  </a:lnTo>
                  <a:lnTo>
                    <a:pt x="1152" y="175"/>
                  </a:lnTo>
                  <a:lnTo>
                    <a:pt x="1161" y="134"/>
                  </a:lnTo>
                  <a:lnTo>
                    <a:pt x="1176" y="99"/>
                  </a:lnTo>
                  <a:lnTo>
                    <a:pt x="1197" y="69"/>
                  </a:lnTo>
                  <a:lnTo>
                    <a:pt x="1230" y="38"/>
                  </a:lnTo>
                  <a:lnTo>
                    <a:pt x="1266" y="18"/>
                  </a:lnTo>
                  <a:lnTo>
                    <a:pt x="1306" y="5"/>
                  </a:lnTo>
                  <a:lnTo>
                    <a:pt x="13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7" name="Freeform 1141"/>
            <p:cNvSpPr/>
            <p:nvPr/>
          </p:nvSpPr>
          <p:spPr bwMode="auto">
            <a:xfrm>
              <a:off x="4031" y="2718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2 h 3"/>
                <a:gd name="T4" fmla="*/ 0 w 2"/>
                <a:gd name="T5" fmla="*/ 3 h 3"/>
                <a:gd name="T6" fmla="*/ 2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2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5" name="Group 147"/>
          <p:cNvGrpSpPr/>
          <p:nvPr/>
        </p:nvGrpSpPr>
        <p:grpSpPr>
          <a:xfrm>
            <a:off x="3401510" y="1825522"/>
            <a:ext cx="389781" cy="364099"/>
            <a:chOff x="2295326" y="533400"/>
            <a:chExt cx="1184476" cy="1106433"/>
          </a:xfrm>
          <a:solidFill>
            <a:srgbClr val="00A27B"/>
          </a:solidFill>
        </p:grpSpPr>
        <p:sp>
          <p:nvSpPr>
            <p:cNvPr id="149" name="Freeform 1402"/>
            <p:cNvSpPr/>
            <p:nvPr/>
          </p:nvSpPr>
          <p:spPr bwMode="auto">
            <a:xfrm>
              <a:off x="3046795" y="686966"/>
              <a:ext cx="187553" cy="378881"/>
            </a:xfrm>
            <a:custGeom>
              <a:avLst/>
              <a:gdLst>
                <a:gd name="T0" fmla="*/ 147 w 594"/>
                <a:gd name="T1" fmla="*/ 0 h 1206"/>
                <a:gd name="T2" fmla="*/ 173 w 594"/>
                <a:gd name="T3" fmla="*/ 3 h 1206"/>
                <a:gd name="T4" fmla="*/ 199 w 594"/>
                <a:gd name="T5" fmla="*/ 12 h 1206"/>
                <a:gd name="T6" fmla="*/ 219 w 594"/>
                <a:gd name="T7" fmla="*/ 27 h 1206"/>
                <a:gd name="T8" fmla="*/ 235 w 594"/>
                <a:gd name="T9" fmla="*/ 46 h 1206"/>
                <a:gd name="T10" fmla="*/ 246 w 594"/>
                <a:gd name="T11" fmla="*/ 69 h 1206"/>
                <a:gd name="T12" fmla="*/ 252 w 594"/>
                <a:gd name="T13" fmla="*/ 96 h 1206"/>
                <a:gd name="T14" fmla="*/ 290 w 594"/>
                <a:gd name="T15" fmla="*/ 676 h 1206"/>
                <a:gd name="T16" fmla="*/ 292 w 594"/>
                <a:gd name="T17" fmla="*/ 694 h 1206"/>
                <a:gd name="T18" fmla="*/ 299 w 594"/>
                <a:gd name="T19" fmla="*/ 710 h 1206"/>
                <a:gd name="T20" fmla="*/ 308 w 594"/>
                <a:gd name="T21" fmla="*/ 724 h 1206"/>
                <a:gd name="T22" fmla="*/ 567 w 594"/>
                <a:gd name="T23" fmla="*/ 1033 h 1206"/>
                <a:gd name="T24" fmla="*/ 568 w 594"/>
                <a:gd name="T25" fmla="*/ 1034 h 1206"/>
                <a:gd name="T26" fmla="*/ 570 w 594"/>
                <a:gd name="T27" fmla="*/ 1035 h 1206"/>
                <a:gd name="T28" fmla="*/ 571 w 594"/>
                <a:gd name="T29" fmla="*/ 1037 h 1206"/>
                <a:gd name="T30" fmla="*/ 572 w 594"/>
                <a:gd name="T31" fmla="*/ 1038 h 1206"/>
                <a:gd name="T32" fmla="*/ 583 w 594"/>
                <a:gd name="T33" fmla="*/ 1057 h 1206"/>
                <a:gd name="T34" fmla="*/ 590 w 594"/>
                <a:gd name="T35" fmla="*/ 1077 h 1206"/>
                <a:gd name="T36" fmla="*/ 594 w 594"/>
                <a:gd name="T37" fmla="*/ 1097 h 1206"/>
                <a:gd name="T38" fmla="*/ 592 w 594"/>
                <a:gd name="T39" fmla="*/ 1119 h 1206"/>
                <a:gd name="T40" fmla="*/ 587 w 594"/>
                <a:gd name="T41" fmla="*/ 1140 h 1206"/>
                <a:gd name="T42" fmla="*/ 576 w 594"/>
                <a:gd name="T43" fmla="*/ 1158 h 1206"/>
                <a:gd name="T44" fmla="*/ 563 w 594"/>
                <a:gd name="T45" fmla="*/ 1176 h 1206"/>
                <a:gd name="T46" fmla="*/ 544 w 594"/>
                <a:gd name="T47" fmla="*/ 1190 h 1206"/>
                <a:gd name="T48" fmla="*/ 525 w 594"/>
                <a:gd name="T49" fmla="*/ 1200 h 1206"/>
                <a:gd name="T50" fmla="*/ 503 w 594"/>
                <a:gd name="T51" fmla="*/ 1206 h 1206"/>
                <a:gd name="T52" fmla="*/ 482 w 594"/>
                <a:gd name="T53" fmla="*/ 1206 h 1206"/>
                <a:gd name="T54" fmla="*/ 460 w 594"/>
                <a:gd name="T55" fmla="*/ 1202 h 1206"/>
                <a:gd name="T56" fmla="*/ 439 w 594"/>
                <a:gd name="T57" fmla="*/ 1194 h 1206"/>
                <a:gd name="T58" fmla="*/ 420 w 594"/>
                <a:gd name="T59" fmla="*/ 1181 h 1206"/>
                <a:gd name="T60" fmla="*/ 63 w 594"/>
                <a:gd name="T61" fmla="*/ 881 h 1206"/>
                <a:gd name="T62" fmla="*/ 43 w 594"/>
                <a:gd name="T63" fmla="*/ 864 h 1206"/>
                <a:gd name="T64" fmla="*/ 24 w 594"/>
                <a:gd name="T65" fmla="*/ 841 h 1206"/>
                <a:gd name="T66" fmla="*/ 10 w 594"/>
                <a:gd name="T67" fmla="*/ 815 h 1206"/>
                <a:gd name="T68" fmla="*/ 2 w 594"/>
                <a:gd name="T69" fmla="*/ 786 h 1206"/>
                <a:gd name="T70" fmla="*/ 0 w 594"/>
                <a:gd name="T71" fmla="*/ 758 h 1206"/>
                <a:gd name="T72" fmla="*/ 0 w 594"/>
                <a:gd name="T73" fmla="*/ 751 h 1206"/>
                <a:gd name="T74" fmla="*/ 0 w 594"/>
                <a:gd name="T75" fmla="*/ 747 h 1206"/>
                <a:gd name="T76" fmla="*/ 0 w 594"/>
                <a:gd name="T77" fmla="*/ 743 h 1206"/>
                <a:gd name="T78" fmla="*/ 1 w 594"/>
                <a:gd name="T79" fmla="*/ 738 h 1206"/>
                <a:gd name="T80" fmla="*/ 42 w 594"/>
                <a:gd name="T81" fmla="*/ 100 h 1206"/>
                <a:gd name="T82" fmla="*/ 43 w 594"/>
                <a:gd name="T83" fmla="*/ 97 h 1206"/>
                <a:gd name="T84" fmla="*/ 43 w 594"/>
                <a:gd name="T85" fmla="*/ 93 h 1206"/>
                <a:gd name="T86" fmla="*/ 43 w 594"/>
                <a:gd name="T87" fmla="*/ 92 h 1206"/>
                <a:gd name="T88" fmla="*/ 49 w 594"/>
                <a:gd name="T89" fmla="*/ 67 h 1206"/>
                <a:gd name="T90" fmla="*/ 60 w 594"/>
                <a:gd name="T91" fmla="*/ 45 h 1206"/>
                <a:gd name="T92" fmla="*/ 77 w 594"/>
                <a:gd name="T93" fmla="*/ 27 h 1206"/>
                <a:gd name="T94" fmla="*/ 98 w 594"/>
                <a:gd name="T95" fmla="*/ 12 h 1206"/>
                <a:gd name="T96" fmla="*/ 121 w 594"/>
                <a:gd name="T97" fmla="*/ 3 h 1206"/>
                <a:gd name="T98" fmla="*/ 147 w 594"/>
                <a:gd name="T99" fmla="*/ 0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94" h="1206">
                  <a:moveTo>
                    <a:pt x="147" y="0"/>
                  </a:moveTo>
                  <a:lnTo>
                    <a:pt x="173" y="3"/>
                  </a:lnTo>
                  <a:lnTo>
                    <a:pt x="199" y="12"/>
                  </a:lnTo>
                  <a:lnTo>
                    <a:pt x="219" y="27"/>
                  </a:lnTo>
                  <a:lnTo>
                    <a:pt x="235" y="46"/>
                  </a:lnTo>
                  <a:lnTo>
                    <a:pt x="246" y="69"/>
                  </a:lnTo>
                  <a:lnTo>
                    <a:pt x="252" y="96"/>
                  </a:lnTo>
                  <a:lnTo>
                    <a:pt x="290" y="676"/>
                  </a:lnTo>
                  <a:lnTo>
                    <a:pt x="292" y="694"/>
                  </a:lnTo>
                  <a:lnTo>
                    <a:pt x="299" y="710"/>
                  </a:lnTo>
                  <a:lnTo>
                    <a:pt x="308" y="724"/>
                  </a:lnTo>
                  <a:lnTo>
                    <a:pt x="567" y="1033"/>
                  </a:lnTo>
                  <a:lnTo>
                    <a:pt x="568" y="1034"/>
                  </a:lnTo>
                  <a:lnTo>
                    <a:pt x="570" y="1035"/>
                  </a:lnTo>
                  <a:lnTo>
                    <a:pt x="571" y="1037"/>
                  </a:lnTo>
                  <a:lnTo>
                    <a:pt x="572" y="1038"/>
                  </a:lnTo>
                  <a:lnTo>
                    <a:pt x="583" y="1057"/>
                  </a:lnTo>
                  <a:lnTo>
                    <a:pt x="590" y="1077"/>
                  </a:lnTo>
                  <a:lnTo>
                    <a:pt x="594" y="1097"/>
                  </a:lnTo>
                  <a:lnTo>
                    <a:pt x="592" y="1119"/>
                  </a:lnTo>
                  <a:lnTo>
                    <a:pt x="587" y="1140"/>
                  </a:lnTo>
                  <a:lnTo>
                    <a:pt x="576" y="1158"/>
                  </a:lnTo>
                  <a:lnTo>
                    <a:pt x="563" y="1176"/>
                  </a:lnTo>
                  <a:lnTo>
                    <a:pt x="544" y="1190"/>
                  </a:lnTo>
                  <a:lnTo>
                    <a:pt x="525" y="1200"/>
                  </a:lnTo>
                  <a:lnTo>
                    <a:pt x="503" y="1206"/>
                  </a:lnTo>
                  <a:lnTo>
                    <a:pt x="482" y="1206"/>
                  </a:lnTo>
                  <a:lnTo>
                    <a:pt x="460" y="1202"/>
                  </a:lnTo>
                  <a:lnTo>
                    <a:pt x="439" y="1194"/>
                  </a:lnTo>
                  <a:lnTo>
                    <a:pt x="420" y="1181"/>
                  </a:lnTo>
                  <a:lnTo>
                    <a:pt x="63" y="881"/>
                  </a:lnTo>
                  <a:lnTo>
                    <a:pt x="43" y="864"/>
                  </a:lnTo>
                  <a:lnTo>
                    <a:pt x="24" y="841"/>
                  </a:lnTo>
                  <a:lnTo>
                    <a:pt x="10" y="815"/>
                  </a:lnTo>
                  <a:lnTo>
                    <a:pt x="2" y="786"/>
                  </a:lnTo>
                  <a:lnTo>
                    <a:pt x="0" y="758"/>
                  </a:lnTo>
                  <a:lnTo>
                    <a:pt x="0" y="751"/>
                  </a:lnTo>
                  <a:lnTo>
                    <a:pt x="0" y="747"/>
                  </a:lnTo>
                  <a:lnTo>
                    <a:pt x="0" y="743"/>
                  </a:lnTo>
                  <a:lnTo>
                    <a:pt x="1" y="738"/>
                  </a:lnTo>
                  <a:lnTo>
                    <a:pt x="42" y="100"/>
                  </a:lnTo>
                  <a:lnTo>
                    <a:pt x="43" y="97"/>
                  </a:lnTo>
                  <a:lnTo>
                    <a:pt x="43" y="93"/>
                  </a:lnTo>
                  <a:lnTo>
                    <a:pt x="43" y="92"/>
                  </a:lnTo>
                  <a:lnTo>
                    <a:pt x="49" y="67"/>
                  </a:lnTo>
                  <a:lnTo>
                    <a:pt x="60" y="45"/>
                  </a:lnTo>
                  <a:lnTo>
                    <a:pt x="77" y="27"/>
                  </a:lnTo>
                  <a:lnTo>
                    <a:pt x="98" y="12"/>
                  </a:lnTo>
                  <a:lnTo>
                    <a:pt x="121" y="3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0" name="Freeform 1403"/>
            <p:cNvSpPr/>
            <p:nvPr/>
          </p:nvSpPr>
          <p:spPr bwMode="auto">
            <a:xfrm>
              <a:off x="2733368" y="533400"/>
              <a:ext cx="746434" cy="765314"/>
            </a:xfrm>
            <a:custGeom>
              <a:avLst/>
              <a:gdLst>
                <a:gd name="T0" fmla="*/ 1246 w 2374"/>
                <a:gd name="T1" fmla="*/ 3 h 2432"/>
                <a:gd name="T2" fmla="*/ 1421 w 2374"/>
                <a:gd name="T3" fmla="*/ 29 h 2432"/>
                <a:gd name="T4" fmla="*/ 1588 w 2374"/>
                <a:gd name="T5" fmla="*/ 80 h 2432"/>
                <a:gd name="T6" fmla="*/ 1745 w 2374"/>
                <a:gd name="T7" fmla="*/ 152 h 2432"/>
                <a:gd name="T8" fmla="*/ 1887 w 2374"/>
                <a:gd name="T9" fmla="*/ 245 h 2432"/>
                <a:gd name="T10" fmla="*/ 2016 w 2374"/>
                <a:gd name="T11" fmla="*/ 357 h 2432"/>
                <a:gd name="T12" fmla="*/ 2128 w 2374"/>
                <a:gd name="T13" fmla="*/ 486 h 2432"/>
                <a:gd name="T14" fmla="*/ 2221 w 2374"/>
                <a:gd name="T15" fmla="*/ 630 h 2432"/>
                <a:gd name="T16" fmla="*/ 2294 w 2374"/>
                <a:gd name="T17" fmla="*/ 785 h 2432"/>
                <a:gd name="T18" fmla="*/ 2344 w 2374"/>
                <a:gd name="T19" fmla="*/ 953 h 2432"/>
                <a:gd name="T20" fmla="*/ 2370 w 2374"/>
                <a:gd name="T21" fmla="*/ 1129 h 2432"/>
                <a:gd name="T22" fmla="*/ 2370 w 2374"/>
                <a:gd name="T23" fmla="*/ 1313 h 2432"/>
                <a:gd name="T24" fmla="*/ 2343 w 2374"/>
                <a:gd name="T25" fmla="*/ 1493 h 2432"/>
                <a:gd name="T26" fmla="*/ 2292 w 2374"/>
                <a:gd name="T27" fmla="*/ 1663 h 2432"/>
                <a:gd name="T28" fmla="*/ 2215 w 2374"/>
                <a:gd name="T29" fmla="*/ 1821 h 2432"/>
                <a:gd name="T30" fmla="*/ 2119 w 2374"/>
                <a:gd name="T31" fmla="*/ 1966 h 2432"/>
                <a:gd name="T32" fmla="*/ 2003 w 2374"/>
                <a:gd name="T33" fmla="*/ 2095 h 2432"/>
                <a:gd name="T34" fmla="*/ 1870 w 2374"/>
                <a:gd name="T35" fmla="*/ 2208 h 2432"/>
                <a:gd name="T36" fmla="*/ 1722 w 2374"/>
                <a:gd name="T37" fmla="*/ 2300 h 2432"/>
                <a:gd name="T38" fmla="*/ 1561 w 2374"/>
                <a:gd name="T39" fmla="*/ 2371 h 2432"/>
                <a:gd name="T40" fmla="*/ 1388 w 2374"/>
                <a:gd name="T41" fmla="*/ 2418 h 2432"/>
                <a:gd name="T42" fmla="*/ 1303 w 2374"/>
                <a:gd name="T43" fmla="*/ 2364 h 2432"/>
                <a:gd name="T44" fmla="*/ 1302 w 2374"/>
                <a:gd name="T45" fmla="*/ 2204 h 2432"/>
                <a:gd name="T46" fmla="*/ 1369 w 2374"/>
                <a:gd name="T47" fmla="*/ 2100 h 2432"/>
                <a:gd name="T48" fmla="*/ 1513 w 2374"/>
                <a:gd name="T49" fmla="*/ 2052 h 2432"/>
                <a:gd name="T50" fmla="*/ 1644 w 2374"/>
                <a:gd name="T51" fmla="*/ 1982 h 2432"/>
                <a:gd name="T52" fmla="*/ 1762 w 2374"/>
                <a:gd name="T53" fmla="*/ 1892 h 2432"/>
                <a:gd name="T54" fmla="*/ 1863 w 2374"/>
                <a:gd name="T55" fmla="*/ 1783 h 2432"/>
                <a:gd name="T56" fmla="*/ 1946 w 2374"/>
                <a:gd name="T57" fmla="*/ 1660 h 2432"/>
                <a:gd name="T58" fmla="*/ 2007 w 2374"/>
                <a:gd name="T59" fmla="*/ 1524 h 2432"/>
                <a:gd name="T60" fmla="*/ 2046 w 2374"/>
                <a:gd name="T61" fmla="*/ 1376 h 2432"/>
                <a:gd name="T62" fmla="*/ 2060 w 2374"/>
                <a:gd name="T63" fmla="*/ 1220 h 2432"/>
                <a:gd name="T64" fmla="*/ 2046 w 2374"/>
                <a:gd name="T65" fmla="*/ 1065 h 2432"/>
                <a:gd name="T66" fmla="*/ 2008 w 2374"/>
                <a:gd name="T67" fmla="*/ 920 h 2432"/>
                <a:gd name="T68" fmla="*/ 1948 w 2374"/>
                <a:gd name="T69" fmla="*/ 784 h 2432"/>
                <a:gd name="T70" fmla="*/ 1867 w 2374"/>
                <a:gd name="T71" fmla="*/ 662 h 2432"/>
                <a:gd name="T72" fmla="*/ 1767 w 2374"/>
                <a:gd name="T73" fmla="*/ 554 h 2432"/>
                <a:gd name="T74" fmla="*/ 1652 w 2374"/>
                <a:gd name="T75" fmla="*/ 464 h 2432"/>
                <a:gd name="T76" fmla="*/ 1523 w 2374"/>
                <a:gd name="T77" fmla="*/ 393 h 2432"/>
                <a:gd name="T78" fmla="*/ 1383 w 2374"/>
                <a:gd name="T79" fmla="*/ 343 h 2432"/>
                <a:gd name="T80" fmla="*/ 1232 w 2374"/>
                <a:gd name="T81" fmla="*/ 317 h 2432"/>
                <a:gd name="T82" fmla="*/ 1073 w 2374"/>
                <a:gd name="T83" fmla="*/ 317 h 2432"/>
                <a:gd name="T84" fmla="*/ 916 w 2374"/>
                <a:gd name="T85" fmla="*/ 346 h 2432"/>
                <a:gd name="T86" fmla="*/ 769 w 2374"/>
                <a:gd name="T87" fmla="*/ 400 h 2432"/>
                <a:gd name="T88" fmla="*/ 637 w 2374"/>
                <a:gd name="T89" fmla="*/ 478 h 2432"/>
                <a:gd name="T90" fmla="*/ 519 w 2374"/>
                <a:gd name="T91" fmla="*/ 576 h 2432"/>
                <a:gd name="T92" fmla="*/ 419 w 2374"/>
                <a:gd name="T93" fmla="*/ 692 h 2432"/>
                <a:gd name="T94" fmla="*/ 340 w 2374"/>
                <a:gd name="T95" fmla="*/ 825 h 2432"/>
                <a:gd name="T96" fmla="*/ 234 w 2374"/>
                <a:gd name="T97" fmla="*/ 873 h 2432"/>
                <a:gd name="T98" fmla="*/ 80 w 2374"/>
                <a:gd name="T99" fmla="*/ 838 h 2432"/>
                <a:gd name="T100" fmla="*/ 32 w 2374"/>
                <a:gd name="T101" fmla="*/ 743 h 2432"/>
                <a:gd name="T102" fmla="*/ 113 w 2374"/>
                <a:gd name="T103" fmla="*/ 586 h 2432"/>
                <a:gd name="T104" fmla="*/ 216 w 2374"/>
                <a:gd name="T105" fmla="*/ 443 h 2432"/>
                <a:gd name="T106" fmla="*/ 337 w 2374"/>
                <a:gd name="T107" fmla="*/ 316 h 2432"/>
                <a:gd name="T108" fmla="*/ 474 w 2374"/>
                <a:gd name="T109" fmla="*/ 208 h 2432"/>
                <a:gd name="T110" fmla="*/ 627 w 2374"/>
                <a:gd name="T111" fmla="*/ 120 h 2432"/>
                <a:gd name="T112" fmla="*/ 792 w 2374"/>
                <a:gd name="T113" fmla="*/ 54 h 2432"/>
                <a:gd name="T114" fmla="*/ 969 w 2374"/>
                <a:gd name="T115" fmla="*/ 13 h 2432"/>
                <a:gd name="T116" fmla="*/ 1154 w 2374"/>
                <a:gd name="T117" fmla="*/ 0 h 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74" h="2432">
                  <a:moveTo>
                    <a:pt x="1154" y="0"/>
                  </a:moveTo>
                  <a:lnTo>
                    <a:pt x="1246" y="3"/>
                  </a:lnTo>
                  <a:lnTo>
                    <a:pt x="1335" y="12"/>
                  </a:lnTo>
                  <a:lnTo>
                    <a:pt x="1421" y="29"/>
                  </a:lnTo>
                  <a:lnTo>
                    <a:pt x="1506" y="51"/>
                  </a:lnTo>
                  <a:lnTo>
                    <a:pt x="1588" y="80"/>
                  </a:lnTo>
                  <a:lnTo>
                    <a:pt x="1668" y="113"/>
                  </a:lnTo>
                  <a:lnTo>
                    <a:pt x="1745" y="152"/>
                  </a:lnTo>
                  <a:lnTo>
                    <a:pt x="1818" y="196"/>
                  </a:lnTo>
                  <a:lnTo>
                    <a:pt x="1887" y="245"/>
                  </a:lnTo>
                  <a:lnTo>
                    <a:pt x="1954" y="299"/>
                  </a:lnTo>
                  <a:lnTo>
                    <a:pt x="2016" y="357"/>
                  </a:lnTo>
                  <a:lnTo>
                    <a:pt x="2075" y="419"/>
                  </a:lnTo>
                  <a:lnTo>
                    <a:pt x="2128" y="486"/>
                  </a:lnTo>
                  <a:lnTo>
                    <a:pt x="2177" y="555"/>
                  </a:lnTo>
                  <a:lnTo>
                    <a:pt x="2221" y="630"/>
                  </a:lnTo>
                  <a:lnTo>
                    <a:pt x="2261" y="706"/>
                  </a:lnTo>
                  <a:lnTo>
                    <a:pt x="2294" y="785"/>
                  </a:lnTo>
                  <a:lnTo>
                    <a:pt x="2322" y="867"/>
                  </a:lnTo>
                  <a:lnTo>
                    <a:pt x="2344" y="953"/>
                  </a:lnTo>
                  <a:lnTo>
                    <a:pt x="2361" y="1040"/>
                  </a:lnTo>
                  <a:lnTo>
                    <a:pt x="2370" y="1129"/>
                  </a:lnTo>
                  <a:lnTo>
                    <a:pt x="2374" y="1220"/>
                  </a:lnTo>
                  <a:lnTo>
                    <a:pt x="2370" y="1313"/>
                  </a:lnTo>
                  <a:lnTo>
                    <a:pt x="2360" y="1404"/>
                  </a:lnTo>
                  <a:lnTo>
                    <a:pt x="2343" y="1493"/>
                  </a:lnTo>
                  <a:lnTo>
                    <a:pt x="2320" y="1579"/>
                  </a:lnTo>
                  <a:lnTo>
                    <a:pt x="2292" y="1663"/>
                  </a:lnTo>
                  <a:lnTo>
                    <a:pt x="2256" y="1743"/>
                  </a:lnTo>
                  <a:lnTo>
                    <a:pt x="2215" y="1821"/>
                  </a:lnTo>
                  <a:lnTo>
                    <a:pt x="2169" y="1895"/>
                  </a:lnTo>
                  <a:lnTo>
                    <a:pt x="2119" y="1966"/>
                  </a:lnTo>
                  <a:lnTo>
                    <a:pt x="2063" y="2034"/>
                  </a:lnTo>
                  <a:lnTo>
                    <a:pt x="2003" y="2095"/>
                  </a:lnTo>
                  <a:lnTo>
                    <a:pt x="1939" y="2154"/>
                  </a:lnTo>
                  <a:lnTo>
                    <a:pt x="1870" y="2208"/>
                  </a:lnTo>
                  <a:lnTo>
                    <a:pt x="1797" y="2257"/>
                  </a:lnTo>
                  <a:lnTo>
                    <a:pt x="1722" y="2300"/>
                  </a:lnTo>
                  <a:lnTo>
                    <a:pt x="1643" y="2338"/>
                  </a:lnTo>
                  <a:lnTo>
                    <a:pt x="1561" y="2371"/>
                  </a:lnTo>
                  <a:lnTo>
                    <a:pt x="1475" y="2397"/>
                  </a:lnTo>
                  <a:lnTo>
                    <a:pt x="1388" y="2418"/>
                  </a:lnTo>
                  <a:lnTo>
                    <a:pt x="1298" y="2432"/>
                  </a:lnTo>
                  <a:lnTo>
                    <a:pt x="1303" y="2364"/>
                  </a:lnTo>
                  <a:lnTo>
                    <a:pt x="1305" y="2294"/>
                  </a:lnTo>
                  <a:lnTo>
                    <a:pt x="1302" y="2204"/>
                  </a:lnTo>
                  <a:lnTo>
                    <a:pt x="1294" y="2116"/>
                  </a:lnTo>
                  <a:lnTo>
                    <a:pt x="1369" y="2100"/>
                  </a:lnTo>
                  <a:lnTo>
                    <a:pt x="1442" y="2079"/>
                  </a:lnTo>
                  <a:lnTo>
                    <a:pt x="1513" y="2052"/>
                  </a:lnTo>
                  <a:lnTo>
                    <a:pt x="1580" y="2020"/>
                  </a:lnTo>
                  <a:lnTo>
                    <a:pt x="1644" y="1982"/>
                  </a:lnTo>
                  <a:lnTo>
                    <a:pt x="1705" y="1939"/>
                  </a:lnTo>
                  <a:lnTo>
                    <a:pt x="1762" y="1892"/>
                  </a:lnTo>
                  <a:lnTo>
                    <a:pt x="1814" y="1839"/>
                  </a:lnTo>
                  <a:lnTo>
                    <a:pt x="1863" y="1783"/>
                  </a:lnTo>
                  <a:lnTo>
                    <a:pt x="1907" y="1724"/>
                  </a:lnTo>
                  <a:lnTo>
                    <a:pt x="1946" y="1660"/>
                  </a:lnTo>
                  <a:lnTo>
                    <a:pt x="1979" y="1593"/>
                  </a:lnTo>
                  <a:lnTo>
                    <a:pt x="2007" y="1524"/>
                  </a:lnTo>
                  <a:lnTo>
                    <a:pt x="2030" y="1451"/>
                  </a:lnTo>
                  <a:lnTo>
                    <a:pt x="2046" y="1376"/>
                  </a:lnTo>
                  <a:lnTo>
                    <a:pt x="2056" y="1298"/>
                  </a:lnTo>
                  <a:lnTo>
                    <a:pt x="2060" y="1220"/>
                  </a:lnTo>
                  <a:lnTo>
                    <a:pt x="2056" y="1142"/>
                  </a:lnTo>
                  <a:lnTo>
                    <a:pt x="2046" y="1065"/>
                  </a:lnTo>
                  <a:lnTo>
                    <a:pt x="2030" y="992"/>
                  </a:lnTo>
                  <a:lnTo>
                    <a:pt x="2008" y="920"/>
                  </a:lnTo>
                  <a:lnTo>
                    <a:pt x="1981" y="850"/>
                  </a:lnTo>
                  <a:lnTo>
                    <a:pt x="1948" y="784"/>
                  </a:lnTo>
                  <a:lnTo>
                    <a:pt x="1910" y="721"/>
                  </a:lnTo>
                  <a:lnTo>
                    <a:pt x="1867" y="662"/>
                  </a:lnTo>
                  <a:lnTo>
                    <a:pt x="1820" y="606"/>
                  </a:lnTo>
                  <a:lnTo>
                    <a:pt x="1767" y="554"/>
                  </a:lnTo>
                  <a:lnTo>
                    <a:pt x="1711" y="506"/>
                  </a:lnTo>
                  <a:lnTo>
                    <a:pt x="1652" y="464"/>
                  </a:lnTo>
                  <a:lnTo>
                    <a:pt x="1589" y="425"/>
                  </a:lnTo>
                  <a:lnTo>
                    <a:pt x="1523" y="393"/>
                  </a:lnTo>
                  <a:lnTo>
                    <a:pt x="1455" y="364"/>
                  </a:lnTo>
                  <a:lnTo>
                    <a:pt x="1383" y="343"/>
                  </a:lnTo>
                  <a:lnTo>
                    <a:pt x="1308" y="327"/>
                  </a:lnTo>
                  <a:lnTo>
                    <a:pt x="1232" y="317"/>
                  </a:lnTo>
                  <a:lnTo>
                    <a:pt x="1154" y="314"/>
                  </a:lnTo>
                  <a:lnTo>
                    <a:pt x="1073" y="317"/>
                  </a:lnTo>
                  <a:lnTo>
                    <a:pt x="993" y="328"/>
                  </a:lnTo>
                  <a:lnTo>
                    <a:pt x="916" y="346"/>
                  </a:lnTo>
                  <a:lnTo>
                    <a:pt x="841" y="370"/>
                  </a:lnTo>
                  <a:lnTo>
                    <a:pt x="769" y="400"/>
                  </a:lnTo>
                  <a:lnTo>
                    <a:pt x="701" y="436"/>
                  </a:lnTo>
                  <a:lnTo>
                    <a:pt x="637" y="478"/>
                  </a:lnTo>
                  <a:lnTo>
                    <a:pt x="575" y="524"/>
                  </a:lnTo>
                  <a:lnTo>
                    <a:pt x="519" y="576"/>
                  </a:lnTo>
                  <a:lnTo>
                    <a:pt x="467" y="632"/>
                  </a:lnTo>
                  <a:lnTo>
                    <a:pt x="419" y="692"/>
                  </a:lnTo>
                  <a:lnTo>
                    <a:pt x="377" y="757"/>
                  </a:lnTo>
                  <a:lnTo>
                    <a:pt x="340" y="825"/>
                  </a:lnTo>
                  <a:lnTo>
                    <a:pt x="309" y="896"/>
                  </a:lnTo>
                  <a:lnTo>
                    <a:pt x="234" y="873"/>
                  </a:lnTo>
                  <a:lnTo>
                    <a:pt x="157" y="853"/>
                  </a:lnTo>
                  <a:lnTo>
                    <a:pt x="80" y="838"/>
                  </a:lnTo>
                  <a:lnTo>
                    <a:pt x="0" y="826"/>
                  </a:lnTo>
                  <a:lnTo>
                    <a:pt x="32" y="743"/>
                  </a:lnTo>
                  <a:lnTo>
                    <a:pt x="70" y="663"/>
                  </a:lnTo>
                  <a:lnTo>
                    <a:pt x="113" y="586"/>
                  </a:lnTo>
                  <a:lnTo>
                    <a:pt x="162" y="512"/>
                  </a:lnTo>
                  <a:lnTo>
                    <a:pt x="216" y="443"/>
                  </a:lnTo>
                  <a:lnTo>
                    <a:pt x="274" y="377"/>
                  </a:lnTo>
                  <a:lnTo>
                    <a:pt x="337" y="316"/>
                  </a:lnTo>
                  <a:lnTo>
                    <a:pt x="403" y="259"/>
                  </a:lnTo>
                  <a:lnTo>
                    <a:pt x="474" y="208"/>
                  </a:lnTo>
                  <a:lnTo>
                    <a:pt x="549" y="161"/>
                  </a:lnTo>
                  <a:lnTo>
                    <a:pt x="627" y="120"/>
                  </a:lnTo>
                  <a:lnTo>
                    <a:pt x="709" y="84"/>
                  </a:lnTo>
                  <a:lnTo>
                    <a:pt x="792" y="54"/>
                  </a:lnTo>
                  <a:lnTo>
                    <a:pt x="880" y="30"/>
                  </a:lnTo>
                  <a:lnTo>
                    <a:pt x="969" y="13"/>
                  </a:lnTo>
                  <a:lnTo>
                    <a:pt x="1061" y="3"/>
                  </a:lnTo>
                  <a:lnTo>
                    <a:pt x="11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1" name="Freeform 1404"/>
            <p:cNvSpPr>
              <a:spLocks noEditPoints="1"/>
            </p:cNvSpPr>
            <p:nvPr/>
          </p:nvSpPr>
          <p:spPr bwMode="auto">
            <a:xfrm>
              <a:off x="2295326" y="870742"/>
              <a:ext cx="767832" cy="769091"/>
            </a:xfrm>
            <a:custGeom>
              <a:avLst/>
              <a:gdLst>
                <a:gd name="T0" fmla="*/ 1036 w 2439"/>
                <a:gd name="T1" fmla="*/ 724 h 2445"/>
                <a:gd name="T2" fmla="*/ 846 w 2439"/>
                <a:gd name="T3" fmla="*/ 845 h 2445"/>
                <a:gd name="T4" fmla="*/ 724 w 2439"/>
                <a:gd name="T5" fmla="*/ 1034 h 2445"/>
                <a:gd name="T6" fmla="*/ 691 w 2439"/>
                <a:gd name="T7" fmla="*/ 1248 h 2445"/>
                <a:gd name="T8" fmla="*/ 746 w 2439"/>
                <a:gd name="T9" fmla="*/ 1459 h 2445"/>
                <a:gd name="T10" fmla="*/ 887 w 2439"/>
                <a:gd name="T11" fmla="*/ 1636 h 2445"/>
                <a:gd name="T12" fmla="*/ 1085 w 2439"/>
                <a:gd name="T13" fmla="*/ 1736 h 2445"/>
                <a:gd name="T14" fmla="*/ 1301 w 2439"/>
                <a:gd name="T15" fmla="*/ 1748 h 2445"/>
                <a:gd name="T16" fmla="*/ 1506 w 2439"/>
                <a:gd name="T17" fmla="*/ 1671 h 2445"/>
                <a:gd name="T18" fmla="*/ 1667 w 2439"/>
                <a:gd name="T19" fmla="*/ 1511 h 2445"/>
                <a:gd name="T20" fmla="*/ 1745 w 2439"/>
                <a:gd name="T21" fmla="*/ 1306 h 2445"/>
                <a:gd name="T22" fmla="*/ 1734 w 2439"/>
                <a:gd name="T23" fmla="*/ 1089 h 2445"/>
                <a:gd name="T24" fmla="*/ 1636 w 2439"/>
                <a:gd name="T25" fmla="*/ 891 h 2445"/>
                <a:gd name="T26" fmla="*/ 1460 w 2439"/>
                <a:gd name="T27" fmla="*/ 748 h 2445"/>
                <a:gd name="T28" fmla="*/ 1249 w 2439"/>
                <a:gd name="T29" fmla="*/ 692 h 2445"/>
                <a:gd name="T30" fmla="*/ 1327 w 2439"/>
                <a:gd name="T31" fmla="*/ 4 h 2445"/>
                <a:gd name="T32" fmla="*/ 1395 w 2439"/>
                <a:gd name="T33" fmla="*/ 60 h 2445"/>
                <a:gd name="T34" fmla="*/ 1482 w 2439"/>
                <a:gd name="T35" fmla="*/ 280 h 2445"/>
                <a:gd name="T36" fmla="*/ 1771 w 2439"/>
                <a:gd name="T37" fmla="*/ 416 h 2445"/>
                <a:gd name="T38" fmla="*/ 1945 w 2439"/>
                <a:gd name="T39" fmla="*/ 276 h 2445"/>
                <a:gd name="T40" fmla="*/ 2028 w 2439"/>
                <a:gd name="T41" fmla="*/ 305 h 2445"/>
                <a:gd name="T42" fmla="*/ 2171 w 2439"/>
                <a:gd name="T43" fmla="*/ 480 h 2445"/>
                <a:gd name="T44" fmla="*/ 2140 w 2439"/>
                <a:gd name="T45" fmla="*/ 564 h 2445"/>
                <a:gd name="T46" fmla="*/ 2124 w 2439"/>
                <a:gd name="T47" fmla="*/ 853 h 2445"/>
                <a:gd name="T48" fmla="*/ 2337 w 2439"/>
                <a:gd name="T49" fmla="*/ 1043 h 2445"/>
                <a:gd name="T50" fmla="*/ 2417 w 2439"/>
                <a:gd name="T51" fmla="*/ 1082 h 2445"/>
                <a:gd name="T52" fmla="*/ 2439 w 2439"/>
                <a:gd name="T53" fmla="*/ 1307 h 2445"/>
                <a:gd name="T54" fmla="*/ 2400 w 2439"/>
                <a:gd name="T55" fmla="*/ 1387 h 2445"/>
                <a:gd name="T56" fmla="*/ 2179 w 2439"/>
                <a:gd name="T57" fmla="*/ 1409 h 2445"/>
                <a:gd name="T58" fmla="*/ 2095 w 2439"/>
                <a:gd name="T59" fmla="*/ 1660 h 2445"/>
                <a:gd name="T60" fmla="*/ 2151 w 2439"/>
                <a:gd name="T61" fmla="*/ 1905 h 2445"/>
                <a:gd name="T62" fmla="*/ 2160 w 2439"/>
                <a:gd name="T63" fmla="*/ 1993 h 2445"/>
                <a:gd name="T64" fmla="*/ 2004 w 2439"/>
                <a:gd name="T65" fmla="*/ 2160 h 2445"/>
                <a:gd name="T66" fmla="*/ 1917 w 2439"/>
                <a:gd name="T67" fmla="*/ 2169 h 2445"/>
                <a:gd name="T68" fmla="*/ 1712 w 2439"/>
                <a:gd name="T69" fmla="*/ 2072 h 2445"/>
                <a:gd name="T70" fmla="*/ 1465 w 2439"/>
                <a:gd name="T71" fmla="*/ 2175 h 2445"/>
                <a:gd name="T72" fmla="*/ 1388 w 2439"/>
                <a:gd name="T73" fmla="*/ 2388 h 2445"/>
                <a:gd name="T74" fmla="*/ 1320 w 2439"/>
                <a:gd name="T75" fmla="*/ 2442 h 2445"/>
                <a:gd name="T76" fmla="*/ 1092 w 2439"/>
                <a:gd name="T77" fmla="*/ 2433 h 2445"/>
                <a:gd name="T78" fmla="*/ 1037 w 2439"/>
                <a:gd name="T79" fmla="*/ 2365 h 2445"/>
                <a:gd name="T80" fmla="*/ 907 w 2439"/>
                <a:gd name="T81" fmla="*/ 2154 h 2445"/>
                <a:gd name="T82" fmla="*/ 666 w 2439"/>
                <a:gd name="T83" fmla="*/ 2034 h 2445"/>
                <a:gd name="T84" fmla="*/ 496 w 2439"/>
                <a:gd name="T85" fmla="*/ 2169 h 2445"/>
                <a:gd name="T86" fmla="*/ 411 w 2439"/>
                <a:gd name="T87" fmla="*/ 2139 h 2445"/>
                <a:gd name="T88" fmla="*/ 269 w 2439"/>
                <a:gd name="T89" fmla="*/ 1964 h 2445"/>
                <a:gd name="T90" fmla="*/ 299 w 2439"/>
                <a:gd name="T91" fmla="*/ 1880 h 2445"/>
                <a:gd name="T92" fmla="*/ 311 w 2439"/>
                <a:gd name="T93" fmla="*/ 1595 h 2445"/>
                <a:gd name="T94" fmla="*/ 103 w 2439"/>
                <a:gd name="T95" fmla="*/ 1402 h 2445"/>
                <a:gd name="T96" fmla="*/ 23 w 2439"/>
                <a:gd name="T97" fmla="*/ 1363 h 2445"/>
                <a:gd name="T98" fmla="*/ 1 w 2439"/>
                <a:gd name="T99" fmla="*/ 1139 h 2445"/>
                <a:gd name="T100" fmla="*/ 40 w 2439"/>
                <a:gd name="T101" fmla="*/ 1059 h 2445"/>
                <a:gd name="T102" fmla="*/ 257 w 2439"/>
                <a:gd name="T103" fmla="*/ 1037 h 2445"/>
                <a:gd name="T104" fmla="*/ 343 w 2439"/>
                <a:gd name="T105" fmla="*/ 786 h 2445"/>
                <a:gd name="T106" fmla="*/ 289 w 2439"/>
                <a:gd name="T107" fmla="*/ 541 h 2445"/>
                <a:gd name="T108" fmla="*/ 280 w 2439"/>
                <a:gd name="T109" fmla="*/ 453 h 2445"/>
                <a:gd name="T110" fmla="*/ 436 w 2439"/>
                <a:gd name="T111" fmla="*/ 286 h 2445"/>
                <a:gd name="T112" fmla="*/ 523 w 2439"/>
                <a:gd name="T113" fmla="*/ 276 h 2445"/>
                <a:gd name="T114" fmla="*/ 730 w 2439"/>
                <a:gd name="T115" fmla="*/ 374 h 2445"/>
                <a:gd name="T116" fmla="*/ 976 w 2439"/>
                <a:gd name="T117" fmla="*/ 275 h 2445"/>
                <a:gd name="T118" fmla="*/ 1052 w 2439"/>
                <a:gd name="T119" fmla="*/ 58 h 2445"/>
                <a:gd name="T120" fmla="*/ 1121 w 2439"/>
                <a:gd name="T121" fmla="*/ 4 h 2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39" h="2445">
                  <a:moveTo>
                    <a:pt x="1195" y="691"/>
                  </a:moveTo>
                  <a:lnTo>
                    <a:pt x="1141" y="696"/>
                  </a:lnTo>
                  <a:lnTo>
                    <a:pt x="1088" y="708"/>
                  </a:lnTo>
                  <a:lnTo>
                    <a:pt x="1036" y="724"/>
                  </a:lnTo>
                  <a:lnTo>
                    <a:pt x="984" y="746"/>
                  </a:lnTo>
                  <a:lnTo>
                    <a:pt x="936" y="773"/>
                  </a:lnTo>
                  <a:lnTo>
                    <a:pt x="889" y="806"/>
                  </a:lnTo>
                  <a:lnTo>
                    <a:pt x="846" y="845"/>
                  </a:lnTo>
                  <a:lnTo>
                    <a:pt x="807" y="889"/>
                  </a:lnTo>
                  <a:lnTo>
                    <a:pt x="774" y="934"/>
                  </a:lnTo>
                  <a:lnTo>
                    <a:pt x="747" y="982"/>
                  </a:lnTo>
                  <a:lnTo>
                    <a:pt x="724" y="1034"/>
                  </a:lnTo>
                  <a:lnTo>
                    <a:pt x="708" y="1085"/>
                  </a:lnTo>
                  <a:lnTo>
                    <a:pt x="697" y="1139"/>
                  </a:lnTo>
                  <a:lnTo>
                    <a:pt x="691" y="1194"/>
                  </a:lnTo>
                  <a:lnTo>
                    <a:pt x="691" y="1248"/>
                  </a:lnTo>
                  <a:lnTo>
                    <a:pt x="695" y="1302"/>
                  </a:lnTo>
                  <a:lnTo>
                    <a:pt x="707" y="1355"/>
                  </a:lnTo>
                  <a:lnTo>
                    <a:pt x="723" y="1408"/>
                  </a:lnTo>
                  <a:lnTo>
                    <a:pt x="746" y="1459"/>
                  </a:lnTo>
                  <a:lnTo>
                    <a:pt x="773" y="1507"/>
                  </a:lnTo>
                  <a:lnTo>
                    <a:pt x="806" y="1554"/>
                  </a:lnTo>
                  <a:lnTo>
                    <a:pt x="844" y="1597"/>
                  </a:lnTo>
                  <a:lnTo>
                    <a:pt x="887" y="1636"/>
                  </a:lnTo>
                  <a:lnTo>
                    <a:pt x="933" y="1669"/>
                  </a:lnTo>
                  <a:lnTo>
                    <a:pt x="982" y="1697"/>
                  </a:lnTo>
                  <a:lnTo>
                    <a:pt x="1032" y="1720"/>
                  </a:lnTo>
                  <a:lnTo>
                    <a:pt x="1085" y="1736"/>
                  </a:lnTo>
                  <a:lnTo>
                    <a:pt x="1137" y="1747"/>
                  </a:lnTo>
                  <a:lnTo>
                    <a:pt x="1192" y="1753"/>
                  </a:lnTo>
                  <a:lnTo>
                    <a:pt x="1246" y="1753"/>
                  </a:lnTo>
                  <a:lnTo>
                    <a:pt x="1301" y="1748"/>
                  </a:lnTo>
                  <a:lnTo>
                    <a:pt x="1354" y="1737"/>
                  </a:lnTo>
                  <a:lnTo>
                    <a:pt x="1407" y="1721"/>
                  </a:lnTo>
                  <a:lnTo>
                    <a:pt x="1457" y="1698"/>
                  </a:lnTo>
                  <a:lnTo>
                    <a:pt x="1506" y="1671"/>
                  </a:lnTo>
                  <a:lnTo>
                    <a:pt x="1552" y="1637"/>
                  </a:lnTo>
                  <a:lnTo>
                    <a:pt x="1595" y="1600"/>
                  </a:lnTo>
                  <a:lnTo>
                    <a:pt x="1634" y="1556"/>
                  </a:lnTo>
                  <a:lnTo>
                    <a:pt x="1667" y="1511"/>
                  </a:lnTo>
                  <a:lnTo>
                    <a:pt x="1694" y="1461"/>
                  </a:lnTo>
                  <a:lnTo>
                    <a:pt x="1717" y="1411"/>
                  </a:lnTo>
                  <a:lnTo>
                    <a:pt x="1733" y="1358"/>
                  </a:lnTo>
                  <a:lnTo>
                    <a:pt x="1745" y="1306"/>
                  </a:lnTo>
                  <a:lnTo>
                    <a:pt x="1750" y="1251"/>
                  </a:lnTo>
                  <a:lnTo>
                    <a:pt x="1750" y="1197"/>
                  </a:lnTo>
                  <a:lnTo>
                    <a:pt x="1746" y="1142"/>
                  </a:lnTo>
                  <a:lnTo>
                    <a:pt x="1734" y="1089"/>
                  </a:lnTo>
                  <a:lnTo>
                    <a:pt x="1718" y="1037"/>
                  </a:lnTo>
                  <a:lnTo>
                    <a:pt x="1697" y="986"/>
                  </a:lnTo>
                  <a:lnTo>
                    <a:pt x="1669" y="937"/>
                  </a:lnTo>
                  <a:lnTo>
                    <a:pt x="1636" y="891"/>
                  </a:lnTo>
                  <a:lnTo>
                    <a:pt x="1597" y="847"/>
                  </a:lnTo>
                  <a:lnTo>
                    <a:pt x="1554" y="808"/>
                  </a:lnTo>
                  <a:lnTo>
                    <a:pt x="1508" y="775"/>
                  </a:lnTo>
                  <a:lnTo>
                    <a:pt x="1460" y="748"/>
                  </a:lnTo>
                  <a:lnTo>
                    <a:pt x="1409" y="725"/>
                  </a:lnTo>
                  <a:lnTo>
                    <a:pt x="1358" y="708"/>
                  </a:lnTo>
                  <a:lnTo>
                    <a:pt x="1304" y="698"/>
                  </a:lnTo>
                  <a:lnTo>
                    <a:pt x="1249" y="692"/>
                  </a:lnTo>
                  <a:lnTo>
                    <a:pt x="1195" y="691"/>
                  </a:lnTo>
                  <a:close/>
                  <a:moveTo>
                    <a:pt x="1145" y="0"/>
                  </a:moveTo>
                  <a:lnTo>
                    <a:pt x="1304" y="1"/>
                  </a:lnTo>
                  <a:lnTo>
                    <a:pt x="1327" y="4"/>
                  </a:lnTo>
                  <a:lnTo>
                    <a:pt x="1348" y="12"/>
                  </a:lnTo>
                  <a:lnTo>
                    <a:pt x="1368" y="24"/>
                  </a:lnTo>
                  <a:lnTo>
                    <a:pt x="1384" y="40"/>
                  </a:lnTo>
                  <a:lnTo>
                    <a:pt x="1395" y="60"/>
                  </a:lnTo>
                  <a:lnTo>
                    <a:pt x="1403" y="81"/>
                  </a:lnTo>
                  <a:lnTo>
                    <a:pt x="1407" y="105"/>
                  </a:lnTo>
                  <a:lnTo>
                    <a:pt x="1406" y="262"/>
                  </a:lnTo>
                  <a:lnTo>
                    <a:pt x="1482" y="280"/>
                  </a:lnTo>
                  <a:lnTo>
                    <a:pt x="1557" y="305"/>
                  </a:lnTo>
                  <a:lnTo>
                    <a:pt x="1631" y="336"/>
                  </a:lnTo>
                  <a:lnTo>
                    <a:pt x="1702" y="373"/>
                  </a:lnTo>
                  <a:lnTo>
                    <a:pt x="1771" y="416"/>
                  </a:lnTo>
                  <a:lnTo>
                    <a:pt x="1883" y="304"/>
                  </a:lnTo>
                  <a:lnTo>
                    <a:pt x="1901" y="291"/>
                  </a:lnTo>
                  <a:lnTo>
                    <a:pt x="1922" y="280"/>
                  </a:lnTo>
                  <a:lnTo>
                    <a:pt x="1945" y="276"/>
                  </a:lnTo>
                  <a:lnTo>
                    <a:pt x="1967" y="276"/>
                  </a:lnTo>
                  <a:lnTo>
                    <a:pt x="1989" y="280"/>
                  </a:lnTo>
                  <a:lnTo>
                    <a:pt x="2010" y="291"/>
                  </a:lnTo>
                  <a:lnTo>
                    <a:pt x="2028" y="305"/>
                  </a:lnTo>
                  <a:lnTo>
                    <a:pt x="2141" y="419"/>
                  </a:lnTo>
                  <a:lnTo>
                    <a:pt x="2156" y="437"/>
                  </a:lnTo>
                  <a:lnTo>
                    <a:pt x="2165" y="457"/>
                  </a:lnTo>
                  <a:lnTo>
                    <a:pt x="2171" y="480"/>
                  </a:lnTo>
                  <a:lnTo>
                    <a:pt x="2169" y="502"/>
                  </a:lnTo>
                  <a:lnTo>
                    <a:pt x="2165" y="525"/>
                  </a:lnTo>
                  <a:lnTo>
                    <a:pt x="2155" y="546"/>
                  </a:lnTo>
                  <a:lnTo>
                    <a:pt x="2140" y="564"/>
                  </a:lnTo>
                  <a:lnTo>
                    <a:pt x="2028" y="676"/>
                  </a:lnTo>
                  <a:lnTo>
                    <a:pt x="2064" y="733"/>
                  </a:lnTo>
                  <a:lnTo>
                    <a:pt x="2096" y="791"/>
                  </a:lnTo>
                  <a:lnTo>
                    <a:pt x="2124" y="853"/>
                  </a:lnTo>
                  <a:lnTo>
                    <a:pt x="2147" y="915"/>
                  </a:lnTo>
                  <a:lnTo>
                    <a:pt x="2165" y="978"/>
                  </a:lnTo>
                  <a:lnTo>
                    <a:pt x="2180" y="1042"/>
                  </a:lnTo>
                  <a:lnTo>
                    <a:pt x="2337" y="1043"/>
                  </a:lnTo>
                  <a:lnTo>
                    <a:pt x="2360" y="1045"/>
                  </a:lnTo>
                  <a:lnTo>
                    <a:pt x="2382" y="1053"/>
                  </a:lnTo>
                  <a:lnTo>
                    <a:pt x="2401" y="1066"/>
                  </a:lnTo>
                  <a:lnTo>
                    <a:pt x="2417" y="1082"/>
                  </a:lnTo>
                  <a:lnTo>
                    <a:pt x="2430" y="1101"/>
                  </a:lnTo>
                  <a:lnTo>
                    <a:pt x="2437" y="1123"/>
                  </a:lnTo>
                  <a:lnTo>
                    <a:pt x="2439" y="1148"/>
                  </a:lnTo>
                  <a:lnTo>
                    <a:pt x="2439" y="1307"/>
                  </a:lnTo>
                  <a:lnTo>
                    <a:pt x="2435" y="1331"/>
                  </a:lnTo>
                  <a:lnTo>
                    <a:pt x="2428" y="1352"/>
                  </a:lnTo>
                  <a:lnTo>
                    <a:pt x="2416" y="1371"/>
                  </a:lnTo>
                  <a:lnTo>
                    <a:pt x="2400" y="1387"/>
                  </a:lnTo>
                  <a:lnTo>
                    <a:pt x="2381" y="1400"/>
                  </a:lnTo>
                  <a:lnTo>
                    <a:pt x="2359" y="1406"/>
                  </a:lnTo>
                  <a:lnTo>
                    <a:pt x="2335" y="1410"/>
                  </a:lnTo>
                  <a:lnTo>
                    <a:pt x="2179" y="1409"/>
                  </a:lnTo>
                  <a:lnTo>
                    <a:pt x="2165" y="1473"/>
                  </a:lnTo>
                  <a:lnTo>
                    <a:pt x="2145" y="1537"/>
                  </a:lnTo>
                  <a:lnTo>
                    <a:pt x="2123" y="1600"/>
                  </a:lnTo>
                  <a:lnTo>
                    <a:pt x="2095" y="1660"/>
                  </a:lnTo>
                  <a:lnTo>
                    <a:pt x="2063" y="1720"/>
                  </a:lnTo>
                  <a:lnTo>
                    <a:pt x="2027" y="1777"/>
                  </a:lnTo>
                  <a:lnTo>
                    <a:pt x="2136" y="1887"/>
                  </a:lnTo>
                  <a:lnTo>
                    <a:pt x="2151" y="1905"/>
                  </a:lnTo>
                  <a:lnTo>
                    <a:pt x="2160" y="1926"/>
                  </a:lnTo>
                  <a:lnTo>
                    <a:pt x="2165" y="1948"/>
                  </a:lnTo>
                  <a:lnTo>
                    <a:pt x="2165" y="1971"/>
                  </a:lnTo>
                  <a:lnTo>
                    <a:pt x="2160" y="1993"/>
                  </a:lnTo>
                  <a:lnTo>
                    <a:pt x="2150" y="2014"/>
                  </a:lnTo>
                  <a:lnTo>
                    <a:pt x="2135" y="2033"/>
                  </a:lnTo>
                  <a:lnTo>
                    <a:pt x="2023" y="2145"/>
                  </a:lnTo>
                  <a:lnTo>
                    <a:pt x="2004" y="2160"/>
                  </a:lnTo>
                  <a:lnTo>
                    <a:pt x="1983" y="2169"/>
                  </a:lnTo>
                  <a:lnTo>
                    <a:pt x="1962" y="2175"/>
                  </a:lnTo>
                  <a:lnTo>
                    <a:pt x="1939" y="2174"/>
                  </a:lnTo>
                  <a:lnTo>
                    <a:pt x="1917" y="2169"/>
                  </a:lnTo>
                  <a:lnTo>
                    <a:pt x="1895" y="2159"/>
                  </a:lnTo>
                  <a:lnTo>
                    <a:pt x="1877" y="2144"/>
                  </a:lnTo>
                  <a:lnTo>
                    <a:pt x="1770" y="2035"/>
                  </a:lnTo>
                  <a:lnTo>
                    <a:pt x="1712" y="2072"/>
                  </a:lnTo>
                  <a:lnTo>
                    <a:pt x="1652" y="2105"/>
                  </a:lnTo>
                  <a:lnTo>
                    <a:pt x="1591" y="2133"/>
                  </a:lnTo>
                  <a:lnTo>
                    <a:pt x="1529" y="2155"/>
                  </a:lnTo>
                  <a:lnTo>
                    <a:pt x="1465" y="2175"/>
                  </a:lnTo>
                  <a:lnTo>
                    <a:pt x="1400" y="2190"/>
                  </a:lnTo>
                  <a:lnTo>
                    <a:pt x="1399" y="2342"/>
                  </a:lnTo>
                  <a:lnTo>
                    <a:pt x="1396" y="2366"/>
                  </a:lnTo>
                  <a:lnTo>
                    <a:pt x="1388" y="2388"/>
                  </a:lnTo>
                  <a:lnTo>
                    <a:pt x="1377" y="2407"/>
                  </a:lnTo>
                  <a:lnTo>
                    <a:pt x="1361" y="2422"/>
                  </a:lnTo>
                  <a:lnTo>
                    <a:pt x="1342" y="2434"/>
                  </a:lnTo>
                  <a:lnTo>
                    <a:pt x="1320" y="2442"/>
                  </a:lnTo>
                  <a:lnTo>
                    <a:pt x="1296" y="2445"/>
                  </a:lnTo>
                  <a:lnTo>
                    <a:pt x="1137" y="2444"/>
                  </a:lnTo>
                  <a:lnTo>
                    <a:pt x="1113" y="2441"/>
                  </a:lnTo>
                  <a:lnTo>
                    <a:pt x="1092" y="2433"/>
                  </a:lnTo>
                  <a:lnTo>
                    <a:pt x="1073" y="2422"/>
                  </a:lnTo>
                  <a:lnTo>
                    <a:pt x="1057" y="2405"/>
                  </a:lnTo>
                  <a:lnTo>
                    <a:pt x="1045" y="2386"/>
                  </a:lnTo>
                  <a:lnTo>
                    <a:pt x="1037" y="2365"/>
                  </a:lnTo>
                  <a:lnTo>
                    <a:pt x="1034" y="2341"/>
                  </a:lnTo>
                  <a:lnTo>
                    <a:pt x="1036" y="2189"/>
                  </a:lnTo>
                  <a:lnTo>
                    <a:pt x="971" y="2174"/>
                  </a:lnTo>
                  <a:lnTo>
                    <a:pt x="907" y="2154"/>
                  </a:lnTo>
                  <a:lnTo>
                    <a:pt x="844" y="2131"/>
                  </a:lnTo>
                  <a:lnTo>
                    <a:pt x="782" y="2103"/>
                  </a:lnTo>
                  <a:lnTo>
                    <a:pt x="723" y="2071"/>
                  </a:lnTo>
                  <a:lnTo>
                    <a:pt x="666" y="2034"/>
                  </a:lnTo>
                  <a:lnTo>
                    <a:pt x="557" y="2139"/>
                  </a:lnTo>
                  <a:lnTo>
                    <a:pt x="538" y="2154"/>
                  </a:lnTo>
                  <a:lnTo>
                    <a:pt x="517" y="2163"/>
                  </a:lnTo>
                  <a:lnTo>
                    <a:pt x="496" y="2169"/>
                  </a:lnTo>
                  <a:lnTo>
                    <a:pt x="473" y="2169"/>
                  </a:lnTo>
                  <a:lnTo>
                    <a:pt x="450" y="2163"/>
                  </a:lnTo>
                  <a:lnTo>
                    <a:pt x="429" y="2154"/>
                  </a:lnTo>
                  <a:lnTo>
                    <a:pt x="411" y="2139"/>
                  </a:lnTo>
                  <a:lnTo>
                    <a:pt x="298" y="2026"/>
                  </a:lnTo>
                  <a:lnTo>
                    <a:pt x="283" y="2008"/>
                  </a:lnTo>
                  <a:lnTo>
                    <a:pt x="274" y="1987"/>
                  </a:lnTo>
                  <a:lnTo>
                    <a:pt x="269" y="1964"/>
                  </a:lnTo>
                  <a:lnTo>
                    <a:pt x="269" y="1942"/>
                  </a:lnTo>
                  <a:lnTo>
                    <a:pt x="274" y="1920"/>
                  </a:lnTo>
                  <a:lnTo>
                    <a:pt x="284" y="1899"/>
                  </a:lnTo>
                  <a:lnTo>
                    <a:pt x="299" y="1880"/>
                  </a:lnTo>
                  <a:lnTo>
                    <a:pt x="406" y="1774"/>
                  </a:lnTo>
                  <a:lnTo>
                    <a:pt x="370" y="1716"/>
                  </a:lnTo>
                  <a:lnTo>
                    <a:pt x="338" y="1656"/>
                  </a:lnTo>
                  <a:lnTo>
                    <a:pt x="311" y="1595"/>
                  </a:lnTo>
                  <a:lnTo>
                    <a:pt x="288" y="1531"/>
                  </a:lnTo>
                  <a:lnTo>
                    <a:pt x="268" y="1467"/>
                  </a:lnTo>
                  <a:lnTo>
                    <a:pt x="255" y="1403"/>
                  </a:lnTo>
                  <a:lnTo>
                    <a:pt x="103" y="1402"/>
                  </a:lnTo>
                  <a:lnTo>
                    <a:pt x="79" y="1398"/>
                  </a:lnTo>
                  <a:lnTo>
                    <a:pt x="57" y="1392"/>
                  </a:lnTo>
                  <a:lnTo>
                    <a:pt x="38" y="1379"/>
                  </a:lnTo>
                  <a:lnTo>
                    <a:pt x="23" y="1363"/>
                  </a:lnTo>
                  <a:lnTo>
                    <a:pt x="10" y="1344"/>
                  </a:lnTo>
                  <a:lnTo>
                    <a:pt x="2" y="1322"/>
                  </a:lnTo>
                  <a:lnTo>
                    <a:pt x="0" y="1298"/>
                  </a:lnTo>
                  <a:lnTo>
                    <a:pt x="1" y="1139"/>
                  </a:lnTo>
                  <a:lnTo>
                    <a:pt x="3" y="1116"/>
                  </a:lnTo>
                  <a:lnTo>
                    <a:pt x="11" y="1094"/>
                  </a:lnTo>
                  <a:lnTo>
                    <a:pt x="24" y="1075"/>
                  </a:lnTo>
                  <a:lnTo>
                    <a:pt x="40" y="1059"/>
                  </a:lnTo>
                  <a:lnTo>
                    <a:pt x="58" y="1047"/>
                  </a:lnTo>
                  <a:lnTo>
                    <a:pt x="80" y="1039"/>
                  </a:lnTo>
                  <a:lnTo>
                    <a:pt x="104" y="1037"/>
                  </a:lnTo>
                  <a:lnTo>
                    <a:pt x="257" y="1037"/>
                  </a:lnTo>
                  <a:lnTo>
                    <a:pt x="272" y="973"/>
                  </a:lnTo>
                  <a:lnTo>
                    <a:pt x="291" y="909"/>
                  </a:lnTo>
                  <a:lnTo>
                    <a:pt x="314" y="846"/>
                  </a:lnTo>
                  <a:lnTo>
                    <a:pt x="343" y="786"/>
                  </a:lnTo>
                  <a:lnTo>
                    <a:pt x="375" y="726"/>
                  </a:lnTo>
                  <a:lnTo>
                    <a:pt x="412" y="668"/>
                  </a:lnTo>
                  <a:lnTo>
                    <a:pt x="304" y="559"/>
                  </a:lnTo>
                  <a:lnTo>
                    <a:pt x="289" y="541"/>
                  </a:lnTo>
                  <a:lnTo>
                    <a:pt x="280" y="520"/>
                  </a:lnTo>
                  <a:lnTo>
                    <a:pt x="274" y="497"/>
                  </a:lnTo>
                  <a:lnTo>
                    <a:pt x="275" y="476"/>
                  </a:lnTo>
                  <a:lnTo>
                    <a:pt x="280" y="453"/>
                  </a:lnTo>
                  <a:lnTo>
                    <a:pt x="290" y="432"/>
                  </a:lnTo>
                  <a:lnTo>
                    <a:pt x="305" y="414"/>
                  </a:lnTo>
                  <a:lnTo>
                    <a:pt x="417" y="301"/>
                  </a:lnTo>
                  <a:lnTo>
                    <a:pt x="436" y="286"/>
                  </a:lnTo>
                  <a:lnTo>
                    <a:pt x="457" y="276"/>
                  </a:lnTo>
                  <a:lnTo>
                    <a:pt x="478" y="271"/>
                  </a:lnTo>
                  <a:lnTo>
                    <a:pt x="501" y="271"/>
                  </a:lnTo>
                  <a:lnTo>
                    <a:pt x="523" y="276"/>
                  </a:lnTo>
                  <a:lnTo>
                    <a:pt x="545" y="286"/>
                  </a:lnTo>
                  <a:lnTo>
                    <a:pt x="563" y="301"/>
                  </a:lnTo>
                  <a:lnTo>
                    <a:pt x="673" y="411"/>
                  </a:lnTo>
                  <a:lnTo>
                    <a:pt x="730" y="374"/>
                  </a:lnTo>
                  <a:lnTo>
                    <a:pt x="789" y="343"/>
                  </a:lnTo>
                  <a:lnTo>
                    <a:pt x="851" y="316"/>
                  </a:lnTo>
                  <a:lnTo>
                    <a:pt x="912" y="293"/>
                  </a:lnTo>
                  <a:lnTo>
                    <a:pt x="976" y="275"/>
                  </a:lnTo>
                  <a:lnTo>
                    <a:pt x="1041" y="260"/>
                  </a:lnTo>
                  <a:lnTo>
                    <a:pt x="1041" y="103"/>
                  </a:lnTo>
                  <a:lnTo>
                    <a:pt x="1045" y="80"/>
                  </a:lnTo>
                  <a:lnTo>
                    <a:pt x="1052" y="58"/>
                  </a:lnTo>
                  <a:lnTo>
                    <a:pt x="1064" y="39"/>
                  </a:lnTo>
                  <a:lnTo>
                    <a:pt x="1080" y="23"/>
                  </a:lnTo>
                  <a:lnTo>
                    <a:pt x="1100" y="10"/>
                  </a:lnTo>
                  <a:lnTo>
                    <a:pt x="1121" y="4"/>
                  </a:lnTo>
                  <a:lnTo>
                    <a:pt x="11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828682" y="4784272"/>
            <a:ext cx="173365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44" name="矩形 43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47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967" y="2786064"/>
            <a:ext cx="4302272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714626"/>
            <a:ext cx="1791685" cy="21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TextBox 40"/>
          <p:cNvSpPr txBox="1"/>
          <p:nvPr/>
        </p:nvSpPr>
        <p:spPr>
          <a:xfrm>
            <a:off x="1912168" y="2428874"/>
            <a:ext cx="1442085" cy="275590"/>
          </a:xfrm>
          <a:prstGeom prst="rect">
            <a:avLst/>
          </a:prstGeom>
          <a:solidFill>
            <a:srgbClr val="007E66"/>
          </a:solidFill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rgbClr val="FFFFFF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抗原</a:t>
            </a:r>
            <a:r>
              <a:rPr lang="en-US" altLang="zh-CN" sz="1200" b="1" dirty="0" smtClean="0">
                <a:solidFill>
                  <a:srgbClr val="FFFFFF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</a:t>
            </a:r>
            <a:r>
              <a:rPr lang="en-US" altLang="zh-CN" sz="1200" b="1" dirty="0" err="1" smtClean="0">
                <a:solidFill>
                  <a:srgbClr val="FFFFFF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IgG</a:t>
            </a:r>
            <a:r>
              <a:rPr lang="zh-CN" altLang="en-US" sz="1200" b="1" dirty="0" smtClean="0">
                <a:solidFill>
                  <a:srgbClr val="FFFFFF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结合检测</a:t>
            </a:r>
            <a:endParaRPr lang="zh-CN" altLang="en-US" sz="1200" b="1" dirty="0">
              <a:solidFill>
                <a:srgbClr val="FFFFFF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357950" y="2428874"/>
            <a:ext cx="1261884" cy="276999"/>
          </a:xfrm>
          <a:prstGeom prst="rect">
            <a:avLst/>
          </a:prstGeom>
          <a:solidFill>
            <a:srgbClr val="007E66"/>
          </a:solidFill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rgbClr val="FFFFFF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竞争抑制率检测</a:t>
            </a:r>
            <a:endParaRPr lang="zh-CN" altLang="en-US" sz="1200" b="1" dirty="0" smtClean="0">
              <a:solidFill>
                <a:srgbClr val="FFFFFF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0" y="571486"/>
            <a:ext cx="178752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zh-CN" altLang="en-US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修饰性抗体筛选</a:t>
            </a:r>
            <a:endParaRPr lang="zh-CN" altLang="en-US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21542" t="10723" r="39682" b="50980"/>
          <a:stretch>
            <a:fillRect/>
          </a:stretch>
        </p:blipFill>
        <p:spPr bwMode="auto">
          <a:xfrm>
            <a:off x="1000100" y="1714494"/>
            <a:ext cx="321471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 l="21541" t="10722" r="39683" b="50981"/>
          <a:stretch>
            <a:fillRect/>
          </a:stretch>
        </p:blipFill>
        <p:spPr bwMode="auto">
          <a:xfrm>
            <a:off x="4572000" y="1714494"/>
            <a:ext cx="321471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1802183" y="139705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Poppins" panose="02000000000000000000" pitchFamily="2" charset="0"/>
                <a:ea typeface="思源黑体 CN Normal" panose="020B0400000000000000" pitchFamily="34" charset="-122"/>
              </a:rPr>
              <a:t>磷酸化多肽筛选</a:t>
            </a:r>
            <a:endParaRPr lang="zh-CN" altLang="en-US" sz="1400" dirty="0" smtClean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02645" y="1397059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Poppins" panose="02000000000000000000" pitchFamily="2" charset="0"/>
                <a:ea typeface="思源黑体 CN Normal" panose="020B0400000000000000" pitchFamily="34" charset="-122"/>
              </a:rPr>
              <a:t>非磷酸化多肽筛选</a:t>
            </a:r>
            <a:endParaRPr lang="zh-CN" altLang="en-US" sz="1400" dirty="0" smtClean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00100" y="4000510"/>
          <a:ext cx="6784388" cy="38131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112902"/>
                <a:gridCol w="1854837"/>
                <a:gridCol w="1607767"/>
                <a:gridCol w="2208882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</a:rPr>
                        <a:t>靶点</a:t>
                      </a:r>
                      <a:endParaRPr lang="zh-CN" altLang="en-US" sz="120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</a:rPr>
                        <a:t>导入细胞数</a:t>
                      </a:r>
                      <a:endParaRPr lang="zh-CN" altLang="en-US" sz="120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磷酸化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+</a:t>
                      </a:r>
                      <a:endParaRPr lang="en-US" altLang="zh-CN" sz="120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磷酸化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+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非磷酸化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-</a:t>
                      </a:r>
                      <a:endParaRPr lang="en-US" altLang="zh-CN" sz="120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err="1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sinoA</a:t>
                      </a:r>
                      <a:endParaRPr lang="en-US" altLang="zh-CN" sz="1200" b="0" i="0" u="none" strike="noStrike" dirty="0" err="1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12400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109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63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42844" y="1000431"/>
            <a:ext cx="8001056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latin typeface="Poppins" panose="02000000000000000000" pitchFamily="2" charset="0"/>
                <a:ea typeface="思源黑体 CN Normal" panose="020B0400000000000000" pitchFamily="34" charset="-122"/>
              </a:rPr>
              <a:t>蛋白修饰指的是蛋白质经过翻译后进行的基团修饰，常见的有乙酰化、泛素化、甲基化、磷酸化等</a:t>
            </a:r>
            <a:endParaRPr lang="zh-CN" altLang="en-US" sz="1400" dirty="0" smtClean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218" name="Picture 2" descr="https://ars.els-cdn.com/content/image/1-s2.0-S2590098622000203-gr1_lr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384" y="1857687"/>
            <a:ext cx="2500297" cy="2274819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14282" y="714362"/>
            <a:ext cx="172656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CD47</a:t>
            </a:r>
            <a:r>
              <a:rPr lang="zh-CN" altLang="en-US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抗体筛选</a:t>
            </a:r>
            <a:endParaRPr lang="zh-CN" altLang="en-US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38" name="Picture 4" descr="E:\义翘工作文件\设计\0802 8月11日讲座课件修图\配图\000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1475" y="3357568"/>
            <a:ext cx="380999" cy="211281"/>
          </a:xfrm>
          <a:prstGeom prst="rect">
            <a:avLst/>
          </a:prstGeom>
          <a:noFill/>
        </p:spPr>
      </p:pic>
      <p:pic>
        <p:nvPicPr>
          <p:cNvPr id="7170" name="Picture 2" descr="E:\义翘工作文件\设计\0802 8月11日讲座课件修图\配图\25-1.pn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5417" y="2500312"/>
            <a:ext cx="1236398" cy="1496961"/>
          </a:xfrm>
          <a:prstGeom prst="rect">
            <a:avLst/>
          </a:prstGeom>
          <a:noFill/>
        </p:spPr>
      </p:pic>
      <p:pic>
        <p:nvPicPr>
          <p:cNvPr id="7171" name="Picture 3" descr="E:\义翘工作文件\设计\0802 8月11日讲座课件修图\配图\25-2.pn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71630" y="1857370"/>
            <a:ext cx="2209804" cy="1665749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>
            <p:custDataLst>
              <p:tags r:id="rId9"/>
            </p:custDataLst>
          </p:nvPr>
        </p:nvSpPr>
        <p:spPr>
          <a:xfrm>
            <a:off x="2928292" y="1999612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CD47 binding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Domain of SIRP</a:t>
            </a:r>
            <a:r>
              <a:rPr lang="el-GR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α 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19" name="TextBox 18"/>
          <p:cNvSpPr txBox="1"/>
          <p:nvPr>
            <p:custDataLst>
              <p:tags r:id="rId10"/>
            </p:custDataLst>
          </p:nvPr>
        </p:nvSpPr>
        <p:spPr>
          <a:xfrm>
            <a:off x="4357052" y="2130980"/>
            <a:ext cx="262445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Blocks the </a:t>
            </a:r>
            <a:r>
              <a:rPr lang="en-US" altLang="zh-CN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DON’T EAT ME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signal from CD47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but does not bind to red blood cells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1" name="TextBox 20"/>
          <p:cNvSpPr txBox="1"/>
          <p:nvPr>
            <p:custDataLst>
              <p:tags r:id="rId11"/>
            </p:custDataLst>
          </p:nvPr>
        </p:nvSpPr>
        <p:spPr>
          <a:xfrm>
            <a:off x="4518665" y="3214692"/>
            <a:ext cx="218694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Delivers an </a:t>
            </a:r>
            <a:r>
              <a:rPr lang="en-US" altLang="zh-CN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EAT ME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signal to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Macrophages through </a:t>
            </a:r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Fc</a:t>
            </a:r>
            <a:r>
              <a:rPr lang="el-GR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γ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Rs: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Differentiated from lgG4 antibodies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2" name="TextBox 21"/>
          <p:cNvSpPr txBox="1"/>
          <p:nvPr>
            <p:custDataLst>
              <p:tags r:id="rId12"/>
            </p:custDataLst>
          </p:nvPr>
        </p:nvSpPr>
        <p:spPr>
          <a:xfrm>
            <a:off x="6659785" y="3693198"/>
            <a:ext cx="2340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 dirty="0" smtClean="0">
                <a:solidFill>
                  <a:srgbClr val="007E66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SIRP</a:t>
            </a:r>
            <a:r>
              <a:rPr lang="el-GR" altLang="zh-CN" sz="900" b="1" dirty="0" smtClean="0">
                <a:solidFill>
                  <a:srgbClr val="007E66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α</a:t>
            </a:r>
            <a:r>
              <a:rPr lang="en-US" altLang="zh-CN" sz="900" b="1" dirty="0" err="1" smtClean="0">
                <a:solidFill>
                  <a:srgbClr val="007E66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Fc</a:t>
            </a:r>
            <a:r>
              <a:rPr lang="en-US" altLang="zh-CN" sz="900" b="1" dirty="0" smtClean="0">
                <a:solidFill>
                  <a:srgbClr val="007E66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triggers activation of </a:t>
            </a:r>
            <a:r>
              <a:rPr lang="en-US" altLang="zh-CN" sz="900" b="1" dirty="0" err="1" smtClean="0">
                <a:solidFill>
                  <a:srgbClr val="007E66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Fc</a:t>
            </a:r>
            <a:r>
              <a:rPr lang="el-GR" altLang="zh-CN" sz="900" b="1" dirty="0" smtClean="0">
                <a:solidFill>
                  <a:srgbClr val="007E66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γ</a:t>
            </a:r>
            <a:r>
              <a:rPr lang="en-US" altLang="zh-CN" sz="900" b="1" dirty="0" smtClean="0">
                <a:solidFill>
                  <a:srgbClr val="007E66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Rs</a:t>
            </a:r>
            <a:endParaRPr lang="en-US" altLang="zh-CN" sz="900" b="1" dirty="0" smtClean="0">
              <a:solidFill>
                <a:srgbClr val="007E66"/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  <a:p>
            <a:r>
              <a:rPr lang="en-US" altLang="zh-CN" sz="900" b="1" dirty="0" smtClean="0">
                <a:solidFill>
                  <a:srgbClr val="007E66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on macrophages </a:t>
            </a:r>
            <a:endParaRPr lang="en-US" altLang="zh-CN" sz="900" b="1" dirty="0" smtClean="0">
              <a:solidFill>
                <a:srgbClr val="007E66"/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3" name="TextBox 22"/>
          <p:cNvSpPr txBox="1"/>
          <p:nvPr>
            <p:custDataLst>
              <p:tags r:id="rId13"/>
            </p:custDataLst>
          </p:nvPr>
        </p:nvSpPr>
        <p:spPr>
          <a:xfrm>
            <a:off x="3602666" y="3651573"/>
            <a:ext cx="10326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Human lgG1 </a:t>
            </a:r>
            <a:r>
              <a:rPr lang="en-US" altLang="zh-CN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Fc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86076" y="2973904"/>
            <a:ext cx="37863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Fc</a:t>
            </a:r>
            <a:r>
              <a:rPr lang="el-GR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γ</a:t>
            </a:r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R</a:t>
            </a:r>
            <a:endParaRPr lang="en-US" altLang="zh-CN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19704" y="2796988"/>
            <a:ext cx="5116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SIRP</a:t>
            </a:r>
            <a:r>
              <a:rPr lang="el-GR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α</a:t>
            </a:r>
            <a:r>
              <a:rPr lang="en-US" altLang="zh-CN" sz="7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Fc</a:t>
            </a:r>
            <a:endParaRPr lang="en-US" altLang="zh-CN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69936" y="2634034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CD47</a:t>
            </a:r>
            <a:endParaRPr lang="en-US" altLang="zh-CN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pic>
        <p:nvPicPr>
          <p:cNvPr id="7172" name="Picture 4" descr="E:\义翘工作文件\设计\0802 8月11日讲座课件修图\配图\0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9862" y="2214560"/>
            <a:ext cx="380999" cy="211281"/>
          </a:xfrm>
          <a:prstGeom prst="rect">
            <a:avLst/>
          </a:prstGeom>
          <a:noFill/>
        </p:spPr>
      </p:pic>
      <p:cxnSp>
        <p:nvCxnSpPr>
          <p:cNvPr id="5" name="直接连接符 4"/>
          <p:cNvCxnSpPr/>
          <p:nvPr/>
        </p:nvCxnSpPr>
        <p:spPr>
          <a:xfrm rot="5400000">
            <a:off x="7815082" y="2915882"/>
            <a:ext cx="180000" cy="1588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rot="5400000">
            <a:off x="8030190" y="2729594"/>
            <a:ext cx="180000" cy="1588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rot="5400000">
            <a:off x="8201308" y="2589518"/>
            <a:ext cx="180000" cy="1588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976692" y="2671660"/>
            <a:ext cx="144000" cy="71438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5400000">
            <a:off x="3286105" y="2433684"/>
            <a:ext cx="180000" cy="1588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379927" y="2524340"/>
            <a:ext cx="180000" cy="128905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3184157" y="2524340"/>
            <a:ext cx="180000" cy="14478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3477864" y="3761798"/>
            <a:ext cx="206375" cy="3175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/>
          <p:cNvSpPr/>
          <p:nvPr/>
        </p:nvSpPr>
        <p:spPr>
          <a:xfrm>
            <a:off x="2698115" y="1810385"/>
            <a:ext cx="6327140" cy="2376000"/>
          </a:xfrm>
          <a:prstGeom prst="rect">
            <a:avLst/>
          </a:prstGeom>
          <a:noFill/>
          <a:ln w="12700">
            <a:solidFill>
              <a:srgbClr val="00A27B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/>
          <a:srcRect t="6029" b="3253"/>
          <a:stretch>
            <a:fillRect/>
          </a:stretch>
        </p:blipFill>
        <p:spPr bwMode="auto">
          <a:xfrm>
            <a:off x="1797321" y="1566539"/>
            <a:ext cx="234598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0527" y="3167106"/>
            <a:ext cx="1377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3205" y="3167106"/>
            <a:ext cx="1377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7849" y="3167106"/>
            <a:ext cx="1377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55171" y="3167106"/>
            <a:ext cx="1377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7" name="表格 16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83651" y="1486982"/>
          <a:ext cx="1656184" cy="1425720"/>
        </p:xfrm>
        <a:graphic>
          <a:graphicData uri="http://schemas.openxmlformats.org/drawingml/2006/table">
            <a:tbl>
              <a:tblPr/>
              <a:tblGrid>
                <a:gridCol w="936104"/>
                <a:gridCol w="720080"/>
              </a:tblGrid>
              <a:tr h="1425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1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Sample</a:t>
                      </a:r>
                      <a:r>
                        <a:rPr lang="en-US" altLang="zh-CN" sz="700" b="1" i="0" u="none" strike="noStrike" baseline="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ID</a:t>
                      </a:r>
                      <a:endParaRPr lang="zh-CN" altLang="en-US" sz="7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IC50(</a:t>
                      </a:r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ug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/</a:t>
                      </a:r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mL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)</a:t>
                      </a:r>
                      <a:endParaRPr lang="en-US" sz="7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</a:tr>
              <a:tr h="142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CD47-M0002-1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0.273 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CD47-M0065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0.074 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CD47-M0137-1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0.198 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CD47-M0091-1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0.183 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CD47-M0075-1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0.155 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CD47-M0120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0.103 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CD47-M0126-2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0.134 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</a:t>
                      </a:r>
                      <a:r>
                        <a:rPr lang="en-US" altLang="zh-CN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ontrol-1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0.033 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7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</a:t>
                      </a:r>
                      <a:r>
                        <a:rPr lang="en-US" altLang="zh-CN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ontrol-2</a:t>
                      </a:r>
                      <a:endParaRPr lang="en-US" sz="7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0.204 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83651" y="3474742"/>
          <a:ext cx="2722849" cy="1113232"/>
        </p:xfrm>
        <a:graphic>
          <a:graphicData uri="http://schemas.openxmlformats.org/drawingml/2006/table">
            <a:tbl>
              <a:tblPr/>
              <a:tblGrid>
                <a:gridCol w="899808"/>
                <a:gridCol w="631053"/>
                <a:gridCol w="631053"/>
                <a:gridCol w="560935"/>
              </a:tblGrid>
              <a:tr h="1328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Sample ID </a:t>
                      </a:r>
                      <a:endParaRPr lang="en-US" sz="7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KD (M) </a:t>
                      </a:r>
                      <a:endParaRPr lang="en-US" sz="7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kon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(1/Ms) </a:t>
                      </a:r>
                      <a:endParaRPr lang="en-US" sz="7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kdis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(1/s) </a:t>
                      </a:r>
                      <a:endParaRPr lang="en-US" sz="7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80"/>
                    </a:solidFill>
                  </a:tcPr>
                </a:tc>
              </a:tr>
              <a:tr h="1225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Control-1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5.97E-10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2.62E+05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1.56E-04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225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Control-2 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1.92E-09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2.50E+05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4.81E-04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22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CD47-M0002-1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3.68E-10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7.42E+05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2.73E-04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22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CD47-M0065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1.11E-09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5.45E+05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6.08E-04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225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CD47-M0091-1</a:t>
                      </a:r>
                      <a:endParaRPr lang="en-US" sz="7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4.52E-10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3.87E+05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1.75E-04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225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CD47-M0075-1</a:t>
                      </a:r>
                      <a:endParaRPr lang="en-US" sz="7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1.44E-09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4.41E+05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6.34E-03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225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CD47-M0120</a:t>
                      </a:r>
                      <a:endParaRPr lang="en-US" sz="7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1.60E-09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5.75E+05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9.18E-04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225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CD47-M0126-2</a:t>
                      </a:r>
                      <a:endParaRPr lang="en-US" sz="7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6.90E-10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4.40E+05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3.04E-04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矩形 18"/>
          <p:cNvSpPr/>
          <p:nvPr/>
        </p:nvSpPr>
        <p:spPr>
          <a:xfrm>
            <a:off x="3496066" y="3023825"/>
            <a:ext cx="56297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" b="1" dirty="0" smtClean="0">
                <a:latin typeface="Poppins" panose="02000000000000000000" pitchFamily="2" charset="0"/>
                <a:cs typeface="Poppins" panose="02000000000000000000" pitchFamily="2" charset="0"/>
              </a:rPr>
              <a:t>Control-1</a:t>
            </a:r>
            <a:endParaRPr lang="zh-CN" altLang="en-US" sz="600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822920" y="3023825"/>
            <a:ext cx="57419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" b="1" dirty="0" smtClean="0">
                <a:latin typeface="Poppins" panose="02000000000000000000" pitchFamily="2" charset="0"/>
                <a:cs typeface="Poppins" panose="02000000000000000000" pitchFamily="2" charset="0"/>
              </a:rPr>
              <a:t>Control-2</a:t>
            </a:r>
            <a:endParaRPr lang="zh-CN" altLang="en-US" sz="600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232404" y="3023825"/>
            <a:ext cx="52610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b="1" dirty="0" smtClean="0">
                <a:solidFill>
                  <a:srgbClr val="00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M0002-1</a:t>
            </a:r>
            <a:endParaRPr lang="zh-CN" altLang="en-US" sz="600" b="1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73574" y="3023825"/>
            <a:ext cx="45557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b="1" dirty="0" smtClean="0">
                <a:solidFill>
                  <a:srgbClr val="00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M0065</a:t>
            </a:r>
            <a:endParaRPr lang="zh-CN" altLang="en-US" sz="600" b="1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15216" y="4017761"/>
            <a:ext cx="51488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b="1" dirty="0" smtClean="0">
                <a:solidFill>
                  <a:srgbClr val="00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M0091-1</a:t>
            </a:r>
            <a:endParaRPr lang="zh-CN" altLang="en-US" sz="600" b="1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848281" y="4017761"/>
            <a:ext cx="52610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b="1" dirty="0" smtClean="0">
                <a:solidFill>
                  <a:srgbClr val="00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M0075-1</a:t>
            </a:r>
            <a:endParaRPr lang="zh-CN" altLang="en-US" sz="600" b="1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271656" y="4017761"/>
            <a:ext cx="43152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b="1" dirty="0" smtClean="0">
                <a:solidFill>
                  <a:srgbClr val="00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M0120</a:t>
            </a:r>
            <a:endParaRPr lang="zh-CN" altLang="en-US" sz="600" b="1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562185" y="4017761"/>
            <a:ext cx="51969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b="1" dirty="0" smtClean="0">
                <a:solidFill>
                  <a:srgbClr val="000000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M0126-2</a:t>
            </a:r>
            <a:endParaRPr lang="zh-CN" altLang="en-US" sz="600" b="1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83205" y="4176276"/>
            <a:ext cx="1377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0527" y="4176276"/>
            <a:ext cx="1377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7849" y="4176276"/>
            <a:ext cx="1377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55171" y="4176276"/>
            <a:ext cx="1377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TextBox 30"/>
          <p:cNvSpPr txBox="1"/>
          <p:nvPr/>
        </p:nvSpPr>
        <p:spPr>
          <a:xfrm>
            <a:off x="79375" y="1139541"/>
            <a:ext cx="1224280" cy="260350"/>
          </a:xfrm>
          <a:prstGeom prst="rect">
            <a:avLst/>
          </a:prstGeom>
          <a:solidFill>
            <a:srgbClr val="007E66"/>
          </a:solidFill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solidFill>
                  <a:schemeClr val="bg1"/>
                </a:solidFill>
                <a:latin typeface="Poppins" panose="02000000000000000000"/>
                <a:cs typeface="Poppins" panose="02000000000000000000" pitchFamily="2" charset="0"/>
              </a:rPr>
              <a:t>Blocking</a:t>
            </a:r>
            <a:endParaRPr lang="zh-CN" altLang="en-US" sz="1100" b="1" dirty="0">
              <a:solidFill>
                <a:schemeClr val="bg1"/>
              </a:solidFill>
              <a:latin typeface="Poppins" panose="02000000000000000000"/>
              <a:cs typeface="Poppins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120" y="3150334"/>
            <a:ext cx="1111250" cy="260350"/>
          </a:xfrm>
          <a:prstGeom prst="rect">
            <a:avLst/>
          </a:prstGeom>
          <a:solidFill>
            <a:srgbClr val="007E66"/>
          </a:solidFill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solidFill>
                  <a:schemeClr val="bg1"/>
                </a:solidFill>
                <a:latin typeface="Poppins" panose="02000000000000000000"/>
                <a:cs typeface="Poppins" panose="02000000000000000000" pitchFamily="2" charset="0"/>
              </a:rPr>
              <a:t>Affinity</a:t>
            </a:r>
            <a:endParaRPr lang="zh-CN" altLang="en-US" sz="1100" b="1" dirty="0">
              <a:solidFill>
                <a:schemeClr val="bg1"/>
              </a:solidFill>
              <a:latin typeface="Poppins" panose="02000000000000000000"/>
              <a:cs typeface="Poppins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04462" y="1185311"/>
            <a:ext cx="1805872" cy="261610"/>
          </a:xfrm>
          <a:prstGeom prst="rect">
            <a:avLst/>
          </a:prstGeom>
          <a:solidFill>
            <a:srgbClr val="007E66"/>
          </a:solidFill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solidFill>
                  <a:schemeClr val="bg1"/>
                </a:solidFill>
                <a:latin typeface="Poppins" panose="02000000000000000000"/>
                <a:cs typeface="Poppins" panose="02000000000000000000" pitchFamily="2" charset="0"/>
              </a:rPr>
              <a:t>Binding with Cells</a:t>
            </a:r>
            <a:endParaRPr lang="zh-CN" altLang="en-US" sz="1100" b="1" dirty="0">
              <a:solidFill>
                <a:schemeClr val="bg1"/>
              </a:solidFill>
              <a:latin typeface="Poppins" panose="02000000000000000000"/>
              <a:cs typeface="Poppins" panose="02000000000000000000" pitchFamily="2" charset="0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323529" y="603290"/>
          <a:ext cx="8534752" cy="35829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40646"/>
                <a:gridCol w="1567744"/>
                <a:gridCol w="1358916"/>
                <a:gridCol w="1866990"/>
                <a:gridCol w="866817"/>
                <a:gridCol w="1933639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Target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Cell</a:t>
                      </a:r>
                      <a:r>
                        <a:rPr lang="en-US" altLang="zh-CN" sz="1050" b="0" i="0" u="none" strike="noStrike" baseline="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 on Beacon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PCR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ELISA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Blocking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Weak</a:t>
                      </a:r>
                      <a:r>
                        <a:rPr lang="en-US" altLang="zh-CN" sz="1050" b="0" i="0" u="none" strike="noStrike" baseline="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 Binding with RBC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CD47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331</a:t>
                      </a:r>
                      <a:endParaRPr lang="en-US" altLang="zh-CN" sz="105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255, 77.04%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108</a:t>
                      </a:r>
                      <a:endParaRPr lang="en-US" altLang="zh-CN" sz="105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73</a:t>
                      </a:r>
                      <a:endParaRPr lang="en-US" altLang="zh-CN" sz="105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</a:t>
                      </a:r>
                      <a:endParaRPr lang="en-US" altLang="zh-CN" sz="105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4175619" y="1535966"/>
            <a:ext cx="2357454" cy="1251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6659716" y="1563140"/>
            <a:ext cx="2309990" cy="121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本框 7"/>
          <p:cNvSpPr txBox="1"/>
          <p:nvPr/>
        </p:nvSpPr>
        <p:spPr>
          <a:xfrm>
            <a:off x="4793176" y="1575212"/>
            <a:ext cx="85915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>
                <a:latin typeface="Poppins" panose="02000000000000000000" pitchFamily="2" charset="0"/>
                <a:cs typeface="Poppins" panose="02000000000000000000" pitchFamily="2" charset="0"/>
              </a:rPr>
              <a:t>Jurkat</a:t>
            </a:r>
            <a:endParaRPr lang="en-US" altLang="zh-CN" sz="800" b="1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57636" y="1575212"/>
            <a:ext cx="85915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>
                <a:latin typeface="Poppins" panose="02000000000000000000" pitchFamily="2" charset="0"/>
                <a:cs typeface="Poppins" panose="02000000000000000000" pitchFamily="2" charset="0"/>
              </a:rPr>
              <a:t>RBC</a:t>
            </a:r>
            <a:endParaRPr lang="en-US" altLang="zh-CN" sz="800" b="1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14282" y="714362"/>
            <a:ext cx="19977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猴痘</a:t>
            </a: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A29</a:t>
            </a:r>
            <a:r>
              <a:rPr lang="zh-CN" altLang="en-US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抗体筛选</a:t>
            </a:r>
            <a:endParaRPr lang="zh-CN" altLang="en-US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475656" y="1203598"/>
          <a:ext cx="5075572" cy="35829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12968"/>
                <a:gridCol w="1854837"/>
                <a:gridCol w="1607767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</a:rPr>
                        <a:t>靶点</a:t>
                      </a:r>
                      <a:endParaRPr lang="zh-CN" altLang="en-US" sz="105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</a:rPr>
                        <a:t>导入细胞数</a:t>
                      </a:r>
                      <a:endParaRPr lang="zh-CN" altLang="en-US" sz="105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抗原</a:t>
                      </a:r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+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A29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11390</a:t>
                      </a:r>
                      <a:endParaRPr lang="en-US" altLang="zh-CN" sz="105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321</a:t>
                      </a:r>
                      <a:endParaRPr lang="en-US" altLang="zh-CN" sz="105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marL="7776" marR="7776" marT="7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5" name="图片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2348683"/>
            <a:ext cx="714375" cy="191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矩形 16"/>
          <p:cNvSpPr/>
          <p:nvPr/>
        </p:nvSpPr>
        <p:spPr>
          <a:xfrm>
            <a:off x="4303083" y="2000246"/>
            <a:ext cx="174307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rgbClr val="007E66"/>
                </a:solidFill>
                <a:latin typeface="Poppins" panose="02000000000000000000"/>
              </a:rPr>
              <a:t>Western Blot Assay</a:t>
            </a:r>
            <a:endParaRPr lang="en-US" altLang="en-US" sz="1200" b="1" dirty="0" smtClean="0">
              <a:solidFill>
                <a:srgbClr val="007E66"/>
              </a:solidFill>
              <a:latin typeface="Poppins" panose="0200000000000000000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29454" y="2000246"/>
            <a:ext cx="112649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rgbClr val="007E66"/>
                </a:solidFill>
                <a:latin typeface="Poppins" panose="02000000000000000000"/>
              </a:rPr>
              <a:t>ELISA Assay</a:t>
            </a:r>
            <a:endParaRPr lang="en-US" altLang="en-US" sz="1200" b="1" dirty="0" smtClean="0">
              <a:solidFill>
                <a:srgbClr val="007E66"/>
              </a:solidFill>
              <a:latin typeface="Poppins" panose="0200000000000000000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84740" y="4309949"/>
            <a:ext cx="135966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Poppins" panose="02000000000000000000" pitchFamily="2" charset="0"/>
                <a:cs typeface="Poppins" panose="02000000000000000000" pitchFamily="2" charset="0"/>
              </a:rPr>
              <a:t>The EC50=23.98 </a:t>
            </a:r>
            <a:r>
              <a:rPr lang="en-US" sz="800" dirty="0" err="1" smtClean="0">
                <a:latin typeface="Poppins" panose="02000000000000000000" pitchFamily="2" charset="0"/>
                <a:cs typeface="Poppins" panose="02000000000000000000" pitchFamily="2" charset="0"/>
              </a:rPr>
              <a:t>ng</a:t>
            </a:r>
            <a:r>
              <a:rPr lang="en-US" sz="800" dirty="0" smtClean="0">
                <a:latin typeface="Poppins" panose="02000000000000000000" pitchFamily="2" charset="0"/>
                <a:cs typeface="Poppins" panose="02000000000000000000" pitchFamily="2" charset="0"/>
              </a:rPr>
              <a:t>/ml</a:t>
            </a:r>
            <a:endParaRPr lang="zh-CN" altLang="en-US" sz="800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pic>
        <p:nvPicPr>
          <p:cNvPr id="6147" name="Picture 3" descr="E:\义翘工作文件\设计\0802 8月11日讲座课件修图\配图\27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2475993"/>
            <a:ext cx="2357454" cy="1810269"/>
          </a:xfrm>
          <a:prstGeom prst="rect">
            <a:avLst/>
          </a:prstGeom>
          <a:noFill/>
        </p:spPr>
      </p:pic>
      <p:pic>
        <p:nvPicPr>
          <p:cNvPr id="6" name="Picture 2" descr="E:\义翘工作文件\设计\0802 8月11日讲座课件修图\配图\27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285998"/>
            <a:ext cx="3646479" cy="1957391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43888" y="1662476"/>
            <a:ext cx="4445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矩形 9"/>
          <p:cNvSpPr>
            <a:spLocks noChangeArrowheads="1"/>
          </p:cNvSpPr>
          <p:nvPr/>
        </p:nvSpPr>
        <p:spPr bwMode="auto">
          <a:xfrm>
            <a:off x="3175" y="123825"/>
            <a:ext cx="309563" cy="10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spcBef>
                <a:spcPts val="1015"/>
              </a:spcBef>
            </a:pPr>
            <a:r>
              <a:rPr lang="zh-CN" altLang="en-US" sz="10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关于“北京义翘神州”</a:t>
            </a:r>
            <a:endParaRPr lang="zh-CN" altLang="en-US" sz="10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247650" y="700088"/>
            <a:ext cx="1685065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defRPr/>
            </a:pPr>
            <a:r>
              <a:rPr lang="zh-CN" altLang="en-US" sz="143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坚持自主研发生产</a:t>
            </a:r>
            <a:endParaRPr lang="zh-CN" altLang="en-US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825" y="987425"/>
            <a:ext cx="8137525" cy="273050"/>
          </a:xfrm>
          <a:prstGeom prst="rect">
            <a:avLst/>
          </a:prstGeom>
        </p:spPr>
        <p:txBody>
          <a:bodyPr lIns="91434" tIns="45717" rIns="91434" bIns="45717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打造中国生命科学研究“一站式”试剂与服务支撑平台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4" name="TextBox 24"/>
          <p:cNvSpPr txBox="1">
            <a:spLocks noChangeArrowheads="1"/>
          </p:cNvSpPr>
          <p:nvPr/>
        </p:nvSpPr>
        <p:spPr bwMode="auto">
          <a:xfrm>
            <a:off x="307975" y="2683186"/>
            <a:ext cx="1122411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defRPr/>
            </a:pPr>
            <a:r>
              <a:rPr lang="zh-CN" altLang="en-US" sz="143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人才与设施</a:t>
            </a:r>
            <a:endParaRPr lang="zh-CN" altLang="en-US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2881313" y="2711761"/>
            <a:ext cx="934859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defRPr/>
            </a:pPr>
            <a:r>
              <a:rPr lang="zh-CN" altLang="en-US" sz="143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荣誉资质</a:t>
            </a:r>
            <a:endParaRPr lang="zh-CN" altLang="en-US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5288" y="3162476"/>
            <a:ext cx="2376487" cy="1591945"/>
          </a:xfrm>
          <a:prstGeom prst="rect">
            <a:avLst/>
          </a:prstGeom>
        </p:spPr>
        <p:txBody>
          <a:bodyPr lIns="91434" tIns="45717" rIns="91434" bIns="45717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19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设施：</a:t>
            </a:r>
            <a:endParaRPr lang="en-US" altLang="zh-CN" sz="119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 ---</a:t>
            </a:r>
            <a:r>
              <a:rPr lang="en-US" altLang="zh-CN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27,100+</a:t>
            </a: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平米研发中心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</a:t>
            </a:r>
            <a:r>
              <a:rPr lang="en-US" altLang="zh-CN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--- </a:t>
            </a:r>
            <a:r>
              <a:rPr lang="en-US" altLang="zh-CN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1,900</a:t>
            </a: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平米洁净车间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endParaRPr lang="zh-CN" altLang="en-US" sz="143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</a:t>
            </a:r>
            <a:r>
              <a:rPr lang="zh-CN" altLang="en-US" sz="119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团队：</a:t>
            </a:r>
            <a:r>
              <a:rPr lang="en-US" altLang="zh-CN" sz="119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770+</a:t>
            </a:r>
            <a:endParaRPr lang="en-US" altLang="zh-CN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  --- </a:t>
            </a: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硕士以上学历占</a:t>
            </a:r>
            <a:r>
              <a:rPr lang="en-US" altLang="zh-CN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1/3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  --- </a:t>
            </a:r>
            <a:r>
              <a:rPr lang="en-US" altLang="zh-CN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10+ </a:t>
            </a: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欧美深造经历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0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3073576"/>
            <a:ext cx="158432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3073576"/>
            <a:ext cx="1252537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3313" y="3073576"/>
            <a:ext cx="1270000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矩形 19"/>
          <p:cNvSpPr/>
          <p:nvPr/>
        </p:nvSpPr>
        <p:spPr>
          <a:xfrm>
            <a:off x="395288" y="3035476"/>
            <a:ext cx="2160587" cy="1763712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>
              <a:defRPr/>
            </a:pPr>
            <a:endParaRPr lang="zh-CN" altLang="en-US" sz="10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87675" y="3035476"/>
            <a:ext cx="6013450" cy="1763712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>
              <a:defRPr/>
            </a:pPr>
            <a:endParaRPr lang="zh-CN" altLang="en-US" sz="10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68538" y="1603739"/>
            <a:ext cx="1871662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>
              <a:defRPr/>
            </a:pPr>
            <a:r>
              <a:rPr lang="en-US" altLang="zh-CN" sz="1190" b="1" dirty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14,000 +</a:t>
            </a:r>
            <a:r>
              <a:rPr lang="en-US" altLang="zh-CN" sz="1190" dirty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</a:t>
            </a:r>
            <a:endParaRPr lang="en-US" altLang="zh-CN" sz="1190" dirty="0">
              <a:solidFill>
                <a:srgbClr val="377D6C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zh-CN" altLang="en-US" sz="119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精品抗体</a:t>
            </a:r>
            <a:endParaRPr lang="zh-CN" altLang="en-US" sz="119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850" y="1603739"/>
            <a:ext cx="1873250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>
              <a:defRPr/>
            </a:pPr>
            <a:r>
              <a:rPr lang="en-US" altLang="zh-CN" sz="1190" b="1" dirty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6,500 +</a:t>
            </a:r>
            <a:r>
              <a:rPr lang="en-US" altLang="zh-CN" sz="119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</a:t>
            </a:r>
            <a:endParaRPr lang="en-US" altLang="zh-CN" sz="119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zh-CN" altLang="en-US" sz="119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重组蛋白</a:t>
            </a:r>
            <a:endParaRPr lang="zh-CN" altLang="en-US" sz="119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213225" y="1603739"/>
            <a:ext cx="1871663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>
              <a:defRPr/>
            </a:pPr>
            <a:r>
              <a:rPr lang="en-US" altLang="zh-CN" sz="1190" b="1" dirty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32,000+</a:t>
            </a:r>
            <a:endParaRPr lang="en-US" altLang="zh-CN" sz="1190" b="1" dirty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zh-CN" altLang="en-US" sz="119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基因产品</a:t>
            </a:r>
            <a:endParaRPr lang="zh-CN" altLang="en-US" sz="119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0978" name="Picture 3" descr="C:\Users\s\Documents\Tencent Files\2585936105\FileRecv\2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1735501"/>
            <a:ext cx="6397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9" name="Picture 4" descr="C:\Users\s\Documents\Tencent Files\2585936105\FileRecv\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1735501"/>
            <a:ext cx="746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0" name="Picture 5" descr="C:\Users\s\Documents\Tencent Files\2585936105\FileRecv\1(3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290080">
            <a:off x="5407025" y="1722801"/>
            <a:ext cx="4572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矩形 27"/>
          <p:cNvSpPr/>
          <p:nvPr/>
        </p:nvSpPr>
        <p:spPr>
          <a:xfrm>
            <a:off x="6300788" y="1591039"/>
            <a:ext cx="2592387" cy="944562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>
              <a:defRPr/>
            </a:pPr>
            <a:r>
              <a:rPr lang="en-US" altLang="zh-CN" sz="119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ELISA </a:t>
            </a:r>
            <a:r>
              <a:rPr lang="zh-CN" altLang="en-US" sz="119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试剂盒、培养基、</a:t>
            </a:r>
            <a:endParaRPr lang="en-US" altLang="zh-CN" sz="119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19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GMP</a:t>
            </a:r>
            <a:r>
              <a:rPr lang="zh-CN" altLang="en-US" sz="119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级核酸酶等特色产品</a:t>
            </a:r>
            <a:endParaRPr lang="zh-CN" altLang="en-US" sz="119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09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275" y="3829226"/>
            <a:ext cx="15986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40987" name="Picture 2" descr="D:\桌面\新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32" name="TextBox 24"/>
          <p:cNvSpPr txBox="1">
            <a:spLocks noChangeArrowheads="1"/>
          </p:cNvSpPr>
          <p:nvPr/>
        </p:nvSpPr>
        <p:spPr bwMode="auto">
          <a:xfrm>
            <a:off x="307626" y="1275606"/>
            <a:ext cx="934859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defRPr/>
            </a:pPr>
            <a:r>
              <a:rPr lang="zh-CN" altLang="en-US" sz="143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现货供应</a:t>
            </a:r>
            <a:endParaRPr lang="zh-CN" altLang="en-US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副标题 2"/>
          <p:cNvSpPr txBox="1"/>
          <p:nvPr/>
        </p:nvSpPr>
        <p:spPr>
          <a:xfrm>
            <a:off x="939602" y="1121212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44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感谢</a:t>
            </a:r>
            <a:r>
              <a:rPr lang="zh-CN" altLang="en-US" sz="4400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观看！</a:t>
            </a:r>
            <a:endParaRPr lang="en-US" altLang="zh-CN" sz="440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3491026"/>
            <a:ext cx="4608512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200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北京义翘神州科技股份有限公司</a:t>
            </a:r>
            <a:endParaRPr lang="en-US" altLang="zh-CN" sz="1200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地址</a:t>
            </a:r>
            <a:r>
              <a:rPr lang="en-US" altLang="zh-CN" sz="1200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: </a:t>
            </a:r>
            <a:r>
              <a:rPr lang="zh-CN" altLang="en-US" sz="1200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北京市经济技术开发区科创十街</a:t>
            </a:r>
            <a:r>
              <a:rPr lang="en-US" altLang="zh-CN" sz="1200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18</a:t>
            </a:r>
            <a:r>
              <a:rPr lang="zh-CN" altLang="en-US" sz="1200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号院</a:t>
            </a:r>
            <a:r>
              <a:rPr lang="en-US" altLang="zh-CN" sz="1200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9</a:t>
            </a:r>
            <a:r>
              <a:rPr lang="zh-CN" altLang="en-US" sz="1200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charset="-122"/>
                <a:cs typeface="Poppins" panose="02000000000000000000" pitchFamily="2" charset="0"/>
              </a:rPr>
              <a:t>号楼</a:t>
            </a:r>
            <a:endParaRPr lang="en-US" altLang="zh-CN" sz="1200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charset="-122"/>
              <a:cs typeface="Poppins" panose="02000000000000000000" pitchFamily="2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980806" y="-2756842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TextBox 10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9b2a3272-2dff-497d-848c-d00aae640363}"/>
</p:tagLst>
</file>

<file path=ppt/tags/tag2.xml><?xml version="1.0" encoding="utf-8"?>
<p:tagLst xmlns:p="http://schemas.openxmlformats.org/presentationml/2006/main">
  <p:tag name="KSO_WM_UNIT_PLACING_PICTURE_USER_VIEWPORT" val="{&quot;height&quot;:332.7259842519685,&quot;width&quot;:599.9984251968503}"/>
</p:tagLst>
</file>

<file path=ppt/tags/tag3.xml><?xml version="1.0" encoding="utf-8"?>
<p:tagLst xmlns:p="http://schemas.openxmlformats.org/presentationml/2006/main">
  <p:tag name="KSO_WM_UNIT_PLACING_PICTURE_USER_VIEWPORT" val="{&quot;height&quot;:2357.4188976377955,&quot;width&quot;:1947.083464566929}"/>
</p:tagLst>
</file>

<file path=ppt/tags/tag4.xml><?xml version="1.0" encoding="utf-8"?>
<p:tagLst xmlns:p="http://schemas.openxmlformats.org/presentationml/2006/main">
  <p:tag name="KSO_WM_UNIT_PLACING_PICTURE_USER_VIEWPORT" val="{&quot;height&quot;:2623.2267716535434,&quot;width&quot;:3480.006299212598}"/>
</p:tagLst>
</file>

<file path=ppt/tags/tag5.xml><?xml version="1.0" encoding="utf-8"?>
<p:tagLst xmlns:p="http://schemas.openxmlformats.org/presentationml/2006/main">
  <p:tag name="KSO_WM_UNIT_PLACING_PICTURE_USER_VIEWPORT" val="{&quot;height&quot;:581.6251968503936,&quot;width&quot;:1792.83937007874}"/>
</p:tagLst>
</file>

<file path=ppt/tags/tag6.xml><?xml version="1.0" encoding="utf-8"?>
<p:tagLst xmlns:p="http://schemas.openxmlformats.org/presentationml/2006/main">
  <p:tag name="KSO_WM_UNIT_PLACING_PICTURE_USER_VIEWPORT" val="{&quot;height&quot;:580,&quot;width&quot;:4133}"/>
</p:tagLst>
</file>

<file path=ppt/tags/tag7.xml><?xml version="1.0" encoding="utf-8"?>
<p:tagLst xmlns:p="http://schemas.openxmlformats.org/presentationml/2006/main">
  <p:tag name="KSO_WM_UNIT_PLACING_PICTURE_USER_VIEWPORT" val="{&quot;height&quot;:798,&quot;width&quot;:3444}"/>
</p:tagLst>
</file>

<file path=ppt/tags/tag8.xml><?xml version="1.0" encoding="utf-8"?>
<p:tagLst xmlns:p="http://schemas.openxmlformats.org/presentationml/2006/main">
  <p:tag name="KSO_WM_UNIT_PLACING_PICTURE_USER_VIEWPORT" val="{&quot;height&quot;:581.6251968503936,&quot;width&quot;:3686.1496062992123}"/>
</p:tagLst>
</file>

<file path=ppt/tags/tag9.xml><?xml version="1.0" encoding="utf-8"?>
<p:tagLst xmlns:p="http://schemas.openxmlformats.org/presentationml/2006/main">
  <p:tag name="KSO_WM_UNIT_PLACING_PICTURE_USER_VIEWPORT" val="{&quot;height&quot;:363.51496062992123,&quot;width&quot;:1626.2283464566929}"/>
</p:tagLst>
</file>

<file path=ppt/tags/tag10.xml><?xml version="1.0" encoding="utf-8"?>
<p:tagLst xmlns:p="http://schemas.openxmlformats.org/presentationml/2006/main">
  <p:tag name="KSO_WM_UNIT_TABLE_BEAUTIFY" val="smartTable{9e57cdc5-0fb4-4cfc-a81a-2b384a0b3389}"/>
</p:tagLst>
</file>

<file path=ppt/tags/tag11.xml><?xml version="1.0" encoding="utf-8"?>
<p:tagLst xmlns:p="http://schemas.openxmlformats.org/presentationml/2006/main">
  <p:tag name="KSO_WM_UNIT_TABLE_BEAUTIFY" val="smartTable{4ea44876-51bb-49ef-872c-d17afef8a506}"/>
</p:tagLst>
</file>

<file path=ppt/tags/tag12.xml><?xml version="1.0" encoding="utf-8"?>
<p:tagLst xmlns:p="http://schemas.openxmlformats.org/presentationml/2006/main">
  <p:tag name="KSO_WM_UNIT_TABLE_BEAUTIFY" val="smartTable{00a1b788-5e9d-43b1-8646-3c7aa88e7c0a}"/>
</p:tagLst>
</file>

<file path=ppt/tags/tag13.xml><?xml version="1.0" encoding="utf-8"?>
<p:tagLst xmlns:p="http://schemas.openxmlformats.org/presentationml/2006/main">
  <p:tag name="KSO_WM_UNIT_TABLE_BEAUTIFY" val="smartTable{7601fe47-82a1-4eae-b0be-1e11175984f5}"/>
</p:tagLst>
</file>

<file path=ppt/tags/tag14.xml><?xml version="1.0" encoding="utf-8"?>
<p:tagLst xmlns:p="http://schemas.openxmlformats.org/presentationml/2006/main">
  <p:tag name="COMMONDATA" val="eyJoZGlkIjoiZDdiYWQ0OTVjNTNiNjNlM2I3OTNkYTQ1MmZkZTdkOTUifQ=="/>
  <p:tag name="commondata" val="eyJoZGlkIjoiZTE1YTA5Y2Y5Y2I0NzU2ZDExMmM5ZWY5YTU1YWU0MjA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3055</Words>
  <Application>WPS 演示</Application>
  <PresentationFormat>全屏显示(16:9)</PresentationFormat>
  <Paragraphs>723</Paragraphs>
  <Slides>29</Slides>
  <Notes>25</Notes>
  <HiddenSlides>0</HiddenSlides>
  <MMClips>3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6" baseType="lpstr">
      <vt:lpstr>Arial</vt:lpstr>
      <vt:lpstr>宋体</vt:lpstr>
      <vt:lpstr>Wingdings</vt:lpstr>
      <vt:lpstr>Poppins</vt:lpstr>
      <vt:lpstr>Wide Latin</vt:lpstr>
      <vt:lpstr>思源黑体 CN Normal</vt:lpstr>
      <vt:lpstr>微软雅黑</vt:lpstr>
      <vt:lpstr>Poppins</vt:lpstr>
      <vt:lpstr>思源黑体 CN Regular</vt:lpstr>
      <vt:lpstr>黑体</vt:lpstr>
      <vt:lpstr>Roboto Black</vt:lpstr>
      <vt:lpstr>Calibri</vt:lpstr>
      <vt:lpstr>Arial Unicode MS</vt:lpstr>
      <vt:lpstr>Wingdings</vt:lpstr>
      <vt:lpstr>思源黑体 CN Bold</vt:lpstr>
      <vt:lpstr>Roboto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sinobio</dc:creator>
  <cp:lastModifiedBy>忘了天空的颜色</cp:lastModifiedBy>
  <cp:revision>593</cp:revision>
  <dcterms:created xsi:type="dcterms:W3CDTF">2020-10-08T03:19:00Z</dcterms:created>
  <dcterms:modified xsi:type="dcterms:W3CDTF">2024-08-23T02:14:39Z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ADBFD0BD20DD4C4EBEFE8876E441EE05</vt:lpwstr>
  </property>
  <property fmtid="{D5CDD505-2E9C-101B-9397-08002B2CF9AE}" pid="3" name="KSOProductBuildVer">
    <vt:lpwstr>2052-12.1.0.17827</vt:lpwstr>
  </property>
</Properties>
</file>