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80" r:id="rId1"/>
    <p:sldMasterId id="2147495417" r:id="rId2"/>
  </p:sldMasterIdLst>
  <p:notesMasterIdLst>
    <p:notesMasterId r:id="rId3"/>
  </p:notesMasterIdLst>
  <p:sldIdLst>
    <p:sldId id="5433" r:id="rId4"/>
    <p:sldId id="5436" r:id="rId5"/>
    <p:sldId id="5440" r:id="rId6"/>
    <p:sldId id="5444" r:id="rId7"/>
    <p:sldId id="5447" r:id="rId8"/>
    <p:sldId id="5450" r:id="rId9"/>
    <p:sldId id="5454" r:id="rId10"/>
    <p:sldId id="5458" r:id="rId11"/>
    <p:sldId id="5461" r:id="rId12"/>
    <p:sldId id="5464" r:id="rId13"/>
    <p:sldId id="5467" r:id="rId14"/>
    <p:sldId id="5471" r:id="rId15"/>
    <p:sldId id="5475" r:id="rId16"/>
    <p:sldId id="5478" r:id="rId17"/>
    <p:sldId id="5481" r:id="rId18"/>
    <p:sldId id="5484" r:id="rId19"/>
    <p:sldId id="5488" r:id="rId20"/>
    <p:sldId id="5492" r:id="rId21"/>
    <p:sldId id="5495" r:id="rId22"/>
    <p:sldId id="5498" r:id="rId23"/>
    <p:sldId id="5501" r:id="rId24"/>
    <p:sldId id="5505" r:id="rId25"/>
    <p:sldId id="5509" r:id="rId26"/>
    <p:sldId id="5512" r:id="rId27"/>
    <p:sldId id="5515" r:id="rId28"/>
    <p:sldId id="5518" r:id="rId29"/>
    <p:sldId id="552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81" r:id="rId1"/>
    <p:sldLayoutId id="2147495382" r:id="rId2"/>
    <p:sldLayoutId id="2147495383" r:id="rId3"/>
    <p:sldLayoutId id="2147495384" r:id="rId4"/>
    <p:sldLayoutId id="2147495385" r:id="rId5"/>
    <p:sldLayoutId id="2147495386" r:id="rId6"/>
    <p:sldLayoutId id="2147495387" r:id="rId7"/>
    <p:sldLayoutId id="2147495388" r:id="rId8"/>
    <p:sldLayoutId id="2147495389" r:id="rId9"/>
    <p:sldLayoutId id="2147495390" r:id="rId10"/>
    <p:sldLayoutId id="21474953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18" r:id="rId1"/>
    <p:sldLayoutId id="2147495419" r:id="rId2"/>
    <p:sldLayoutId id="2147495420" r:id="rId3"/>
    <p:sldLayoutId id="2147495421" r:id="rId4"/>
    <p:sldLayoutId id="2147495422" r:id="rId5"/>
    <p:sldLayoutId id="2147495423" r:id="rId6"/>
    <p:sldLayoutId id="2147495424" r:id="rId7"/>
    <p:sldLayoutId id="2147495425" r:id="rId8"/>
    <p:sldLayoutId id="2147495426" r:id="rId9"/>
    <p:sldLayoutId id="2147495427" r:id="rId10"/>
    <p:sldLayoutId id="21474954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tags" Target="../tags/tag447.xml"/><Relationship Id="rId14" Type="http://schemas.openxmlformats.org/officeDocument/2006/relationships/tags" Target="../tags/tag448.xml"/><Relationship Id="rId15" Type="http://schemas.openxmlformats.org/officeDocument/2006/relationships/tags" Target="../tags/tag449.xml"/><Relationship Id="rId16" Type="http://schemas.openxmlformats.org/officeDocument/2006/relationships/tags" Target="../tags/tag450.xml"/><Relationship Id="rId17" Type="http://schemas.openxmlformats.org/officeDocument/2006/relationships/tags" Target="../tags/tag451.xml"/><Relationship Id="rId18" Type="http://schemas.openxmlformats.org/officeDocument/2006/relationships/tags" Target="../tags/tag452.xml"/><Relationship Id="rId19" Type="http://schemas.openxmlformats.org/officeDocument/2006/relationships/tags" Target="../tags/tag453.xml"/><Relationship Id="rId20" Type="http://schemas.openxmlformats.org/officeDocument/2006/relationships/tags" Target="../tags/tag45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8.xml"/><Relationship Id="rId2" Type="http://schemas.openxmlformats.org/officeDocument/2006/relationships/tags" Target="../tags/tag459.xml"/><Relationship Id="rId3" Type="http://schemas.openxmlformats.org/officeDocument/2006/relationships/tags" Target="../tags/tag460.xml"/><Relationship Id="rId4" Type="http://schemas.openxmlformats.org/officeDocument/2006/relationships/tags" Target="../tags/tag46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tags" Target="../tags/tag470.xml"/><Relationship Id="rId10" Type="http://schemas.openxmlformats.org/officeDocument/2006/relationships/tags" Target="../tags/tag471.xml"/><Relationship Id="rId11" Type="http://schemas.openxmlformats.org/officeDocument/2006/relationships/tags" Target="../tags/tag472.xml"/><Relationship Id="rId12" Type="http://schemas.openxmlformats.org/officeDocument/2006/relationships/tags" Target="../tags/tag4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tags" Target="../tags/tag478.xml"/><Relationship Id="rId6" Type="http://schemas.openxmlformats.org/officeDocument/2006/relationships/tags" Target="../tags/tag479.xml"/><Relationship Id="rId7" Type="http://schemas.openxmlformats.org/officeDocument/2006/relationships/tags" Target="../tags/tag480.xml"/><Relationship Id="rId8" Type="http://schemas.openxmlformats.org/officeDocument/2006/relationships/tags" Target="../tags/tag481.xml"/><Relationship Id="rId9" Type="http://schemas.openxmlformats.org/officeDocument/2006/relationships/tags" Target="../tags/tag482.xml"/><Relationship Id="rId10" Type="http://schemas.openxmlformats.org/officeDocument/2006/relationships/tags" Target="../tags/tag483.xml"/><Relationship Id="rId11" Type="http://schemas.openxmlformats.org/officeDocument/2006/relationships/tags" Target="../tags/tag484.xml"/><Relationship Id="rId12" Type="http://schemas.openxmlformats.org/officeDocument/2006/relationships/tags" Target="../tags/tag4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86.xml"/><Relationship Id="rId2" Type="http://schemas.openxmlformats.org/officeDocument/2006/relationships/tags" Target="../tags/tag487.xml"/><Relationship Id="rId3" Type="http://schemas.openxmlformats.org/officeDocument/2006/relationships/tags" Target="../tags/tag488.xml"/><Relationship Id="rId4" Type="http://schemas.openxmlformats.org/officeDocument/2006/relationships/tags" Target="../tags/tag489.xml"/><Relationship Id="rId5" Type="http://schemas.openxmlformats.org/officeDocument/2006/relationships/tags" Target="../tags/tag490.xml"/><Relationship Id="rId6" Type="http://schemas.openxmlformats.org/officeDocument/2006/relationships/tags" Target="../tags/tag491.xml"/><Relationship Id="rId7" Type="http://schemas.openxmlformats.org/officeDocument/2006/relationships/tags" Target="../tags/tag492.xml"/><Relationship Id="rId8" Type="http://schemas.openxmlformats.org/officeDocument/2006/relationships/tags" Target="../tags/tag493.xml"/><Relationship Id="rId9" Type="http://schemas.openxmlformats.org/officeDocument/2006/relationships/tags" Target="../tags/tag494.xml"/><Relationship Id="rId10" Type="http://schemas.openxmlformats.org/officeDocument/2006/relationships/tags" Target="../tags/tag495.xml"/><Relationship Id="rId11" Type="http://schemas.openxmlformats.org/officeDocument/2006/relationships/tags" Target="../tags/tag496.xml"/><Relationship Id="rId12" Type="http://schemas.openxmlformats.org/officeDocument/2006/relationships/tags" Target="../tags/tag4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98.xml"/><Relationship Id="rId2" Type="http://schemas.openxmlformats.org/officeDocument/2006/relationships/tags" Target="../tags/tag499.xml"/><Relationship Id="rId3" Type="http://schemas.openxmlformats.org/officeDocument/2006/relationships/tags" Target="../tags/tag5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01.xml"/><Relationship Id="rId2" Type="http://schemas.openxmlformats.org/officeDocument/2006/relationships/tags" Target="../tags/tag502.xml"/><Relationship Id="rId3" Type="http://schemas.openxmlformats.org/officeDocument/2006/relationships/tags" Target="../tags/tag503.xml"/><Relationship Id="rId4" Type="http://schemas.openxmlformats.org/officeDocument/2006/relationships/tags" Target="../tags/tag504.xml"/><Relationship Id="rId5" Type="http://schemas.openxmlformats.org/officeDocument/2006/relationships/tags" Target="../tags/tag505.xml"/><Relationship Id="rId6" Type="http://schemas.openxmlformats.org/officeDocument/2006/relationships/tags" Target="../tags/tag506.xml"/><Relationship Id="rId7" Type="http://schemas.openxmlformats.org/officeDocument/2006/relationships/tags" Target="../tags/tag507.xml"/><Relationship Id="rId8" Type="http://schemas.openxmlformats.org/officeDocument/2006/relationships/tags" Target="../tags/tag508.xml"/><Relationship Id="rId9" Type="http://schemas.openxmlformats.org/officeDocument/2006/relationships/tags" Target="../tags/tag509.xml"/><Relationship Id="rId10" Type="http://schemas.openxmlformats.org/officeDocument/2006/relationships/tags" Target="../tags/tag510.xml"/><Relationship Id="rId11" Type="http://schemas.openxmlformats.org/officeDocument/2006/relationships/tags" Target="../tags/tag511.xml"/><Relationship Id="rId12" Type="http://schemas.openxmlformats.org/officeDocument/2006/relationships/tags" Target="../tags/tag5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13.xml"/><Relationship Id="rId2" Type="http://schemas.openxmlformats.org/officeDocument/2006/relationships/tags" Target="../tags/tag514.xml"/><Relationship Id="rId3" Type="http://schemas.openxmlformats.org/officeDocument/2006/relationships/tags" Target="../tags/tag515.xml"/><Relationship Id="rId4" Type="http://schemas.openxmlformats.org/officeDocument/2006/relationships/tags" Target="../tags/tag516.xml"/><Relationship Id="rId5" Type="http://schemas.openxmlformats.org/officeDocument/2006/relationships/tags" Target="../tags/tag517.xml"/><Relationship Id="rId6" Type="http://schemas.openxmlformats.org/officeDocument/2006/relationships/tags" Target="../tags/tag518.xml"/><Relationship Id="rId7" Type="http://schemas.openxmlformats.org/officeDocument/2006/relationships/tags" Target="../tags/tag519.xml"/><Relationship Id="rId8" Type="http://schemas.openxmlformats.org/officeDocument/2006/relationships/tags" Target="../tags/tag520.xml"/><Relationship Id="rId9" Type="http://schemas.openxmlformats.org/officeDocument/2006/relationships/tags" Target="../tags/tag521.xml"/><Relationship Id="rId10" Type="http://schemas.openxmlformats.org/officeDocument/2006/relationships/tags" Target="../tags/tag522.xml"/><Relationship Id="rId11" Type="http://schemas.openxmlformats.org/officeDocument/2006/relationships/tags" Target="../tags/tag523.xml"/><Relationship Id="rId12" Type="http://schemas.openxmlformats.org/officeDocument/2006/relationships/tags" Target="../tags/tag524.xml"/><Relationship Id="rId13" Type="http://schemas.openxmlformats.org/officeDocument/2006/relationships/tags" Target="../tags/tag525.xml"/><Relationship Id="rId14" Type="http://schemas.openxmlformats.org/officeDocument/2006/relationships/tags" Target="../tags/tag526.xml"/><Relationship Id="rId15" Type="http://schemas.openxmlformats.org/officeDocument/2006/relationships/tags" Target="../tags/tag527.xml"/><Relationship Id="rId16" Type="http://schemas.openxmlformats.org/officeDocument/2006/relationships/tags" Target="../tags/tag528.xml"/><Relationship Id="rId17" Type="http://schemas.openxmlformats.org/officeDocument/2006/relationships/tags" Target="../tags/tag529.xml"/><Relationship Id="rId18" Type="http://schemas.openxmlformats.org/officeDocument/2006/relationships/tags" Target="../tags/tag530.xml"/><Relationship Id="rId19" Type="http://schemas.openxmlformats.org/officeDocument/2006/relationships/tags" Target="../tags/tag531.xml"/><Relationship Id="rId20" Type="http://schemas.openxmlformats.org/officeDocument/2006/relationships/tags" Target="../tags/tag53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tags" Target="../tags/tag549.xml"/><Relationship Id="rId6" Type="http://schemas.openxmlformats.org/officeDocument/2006/relationships/tags" Target="../tags/tag550.xml"/><Relationship Id="rId7" Type="http://schemas.openxmlformats.org/officeDocument/2006/relationships/tags" Target="../tags/tag551.xml"/><Relationship Id="rId8" Type="http://schemas.openxmlformats.org/officeDocument/2006/relationships/tags" Target="../tags/tag552.xml"/><Relationship Id="rId9" Type="http://schemas.openxmlformats.org/officeDocument/2006/relationships/tags" Target="../tags/tag553.xml"/><Relationship Id="rId10" Type="http://schemas.openxmlformats.org/officeDocument/2006/relationships/tags" Target="../tags/tag554.xml"/><Relationship Id="rId11" Type="http://schemas.openxmlformats.org/officeDocument/2006/relationships/tags" Target="../tags/tag555.xml"/><Relationship Id="rId12" Type="http://schemas.openxmlformats.org/officeDocument/2006/relationships/tags" Target="../tags/tag5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57.xml"/><Relationship Id="rId2" Type="http://schemas.openxmlformats.org/officeDocument/2006/relationships/tags" Target="../tags/tag558.xml"/><Relationship Id="rId3" Type="http://schemas.openxmlformats.org/officeDocument/2006/relationships/tags" Target="../tags/tag5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64.xml"/><Relationship Id="rId2" Type="http://schemas.openxmlformats.org/officeDocument/2006/relationships/tags" Target="../tags/tag565.xml"/><Relationship Id="rId3" Type="http://schemas.openxmlformats.org/officeDocument/2006/relationships/tags" Target="../tags/tag566.xml"/><Relationship Id="rId4" Type="http://schemas.openxmlformats.org/officeDocument/2006/relationships/tags" Target="../tags/tag56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8.xml"/><Relationship Id="rId2" Type="http://schemas.openxmlformats.org/officeDocument/2006/relationships/tags" Target="../tags/tag569.xml"/><Relationship Id="rId3" Type="http://schemas.openxmlformats.org/officeDocument/2006/relationships/tags" Target="../tags/tag570.xml"/><Relationship Id="rId4" Type="http://schemas.openxmlformats.org/officeDocument/2006/relationships/tags" Target="../tags/tag57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tags" Target="../tags/tag575.xml"/><Relationship Id="rId5" Type="http://schemas.openxmlformats.org/officeDocument/2006/relationships/tags" Target="../tags/tag576.xml"/><Relationship Id="rId6" Type="http://schemas.openxmlformats.org/officeDocument/2006/relationships/tags" Target="../tags/tag577.xml"/><Relationship Id="rId7" Type="http://schemas.openxmlformats.org/officeDocument/2006/relationships/tags" Target="../tags/tag578.xml"/><Relationship Id="rId8" Type="http://schemas.openxmlformats.org/officeDocument/2006/relationships/tags" Target="../tags/tag579.xml"/><Relationship Id="rId9" Type="http://schemas.openxmlformats.org/officeDocument/2006/relationships/tags" Target="../tags/tag580.xml"/><Relationship Id="rId10" Type="http://schemas.openxmlformats.org/officeDocument/2006/relationships/tags" Target="../tags/tag581.xml"/><Relationship Id="rId11" Type="http://schemas.openxmlformats.org/officeDocument/2006/relationships/tags" Target="../tags/tag582.xml"/><Relationship Id="rId12" Type="http://schemas.openxmlformats.org/officeDocument/2006/relationships/tags" Target="../tags/tag58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84.xml"/><Relationship Id="rId2" Type="http://schemas.openxmlformats.org/officeDocument/2006/relationships/tags" Target="../tags/tag585.xml"/><Relationship Id="rId3" Type="http://schemas.openxmlformats.org/officeDocument/2006/relationships/tags" Target="../tags/tag5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587.xml"/><Relationship Id="rId2" Type="http://schemas.openxmlformats.org/officeDocument/2006/relationships/tags" Target="../tags/tag588.xml"/><Relationship Id="rId3" Type="http://schemas.openxmlformats.org/officeDocument/2006/relationships/tags" Target="../tags/tag589.xml"/><Relationship Id="rId4" Type="http://schemas.openxmlformats.org/officeDocument/2006/relationships/tags" Target="../tags/tag590.xml"/><Relationship Id="rId5" Type="http://schemas.openxmlformats.org/officeDocument/2006/relationships/tags" Target="../tags/tag591.xml"/><Relationship Id="rId6" Type="http://schemas.openxmlformats.org/officeDocument/2006/relationships/tags" Target="../tags/tag592.xml"/><Relationship Id="rId7" Type="http://schemas.openxmlformats.org/officeDocument/2006/relationships/tags" Target="../tags/tag593.xml"/><Relationship Id="rId8" Type="http://schemas.openxmlformats.org/officeDocument/2006/relationships/tags" Target="../tags/tag594.xml"/><Relationship Id="rId9" Type="http://schemas.openxmlformats.org/officeDocument/2006/relationships/tags" Target="../tags/tag595.xml"/><Relationship Id="rId10" Type="http://schemas.openxmlformats.org/officeDocument/2006/relationships/tags" Target="../tags/tag596.xml"/><Relationship Id="rId11" Type="http://schemas.openxmlformats.org/officeDocument/2006/relationships/tags" Target="../tags/tag597.xml"/><Relationship Id="rId12" Type="http://schemas.openxmlformats.org/officeDocument/2006/relationships/tags" Target="../tags/tag59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599.xml"/><Relationship Id="rId2" Type="http://schemas.openxmlformats.org/officeDocument/2006/relationships/tags" Target="../tags/tag600.xml"/><Relationship Id="rId3" Type="http://schemas.openxmlformats.org/officeDocument/2006/relationships/tags" Target="../tags/tag601.xml"/><Relationship Id="rId4" Type="http://schemas.openxmlformats.org/officeDocument/2006/relationships/tags" Target="../tags/tag60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tags" Target="../tags/tag606.xml"/><Relationship Id="rId5" Type="http://schemas.openxmlformats.org/officeDocument/2006/relationships/tags" Target="../tags/tag607.xml"/><Relationship Id="rId6" Type="http://schemas.openxmlformats.org/officeDocument/2006/relationships/tags" Target="../tags/tag608.xml"/><Relationship Id="rId7" Type="http://schemas.openxmlformats.org/officeDocument/2006/relationships/tags" Target="../tags/tag609.xml"/><Relationship Id="rId8" Type="http://schemas.openxmlformats.org/officeDocument/2006/relationships/tags" Target="../tags/tag610.xml"/><Relationship Id="rId9" Type="http://schemas.openxmlformats.org/officeDocument/2006/relationships/tags" Target="../tags/tag611.xml"/><Relationship Id="rId10" Type="http://schemas.openxmlformats.org/officeDocument/2006/relationships/tags" Target="../tags/tag612.xml"/><Relationship Id="rId11" Type="http://schemas.openxmlformats.org/officeDocument/2006/relationships/tags" Target="../tags/tag613.xml"/><Relationship Id="rId12" Type="http://schemas.openxmlformats.org/officeDocument/2006/relationships/tags" Target="../tags/tag61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15.xml"/><Relationship Id="rId2" Type="http://schemas.openxmlformats.org/officeDocument/2006/relationships/tags" Target="../tags/tag616.xml"/><Relationship Id="rId3" Type="http://schemas.openxmlformats.org/officeDocument/2006/relationships/tags" Target="../tags/tag617.xml"/><Relationship Id="rId4" Type="http://schemas.openxmlformats.org/officeDocument/2006/relationships/tags" Target="../tags/tag618.xml"/><Relationship Id="rId5" Type="http://schemas.openxmlformats.org/officeDocument/2006/relationships/tags" Target="../tags/tag619.xml"/><Relationship Id="rId6" Type="http://schemas.openxmlformats.org/officeDocument/2006/relationships/tags" Target="../tags/tag620.xml"/><Relationship Id="rId7" Type="http://schemas.openxmlformats.org/officeDocument/2006/relationships/tags" Target="../tags/tag621.xml"/><Relationship Id="rId8" Type="http://schemas.openxmlformats.org/officeDocument/2006/relationships/tags" Target="../tags/tag622.xml"/><Relationship Id="rId9" Type="http://schemas.openxmlformats.org/officeDocument/2006/relationships/tags" Target="../tags/tag623.xml"/><Relationship Id="rId10" Type="http://schemas.openxmlformats.org/officeDocument/2006/relationships/tags" Target="../tags/tag624.xml"/><Relationship Id="rId11" Type="http://schemas.openxmlformats.org/officeDocument/2006/relationships/tags" Target="../tags/tag625.xml"/><Relationship Id="rId12" Type="http://schemas.openxmlformats.org/officeDocument/2006/relationships/tags" Target="../tags/tag626.xml"/><Relationship Id="rId13" Type="http://schemas.openxmlformats.org/officeDocument/2006/relationships/tags" Target="../tags/tag627.xml"/><Relationship Id="rId14" Type="http://schemas.openxmlformats.org/officeDocument/2006/relationships/tags" Target="../tags/tag628.xml"/><Relationship Id="rId15" Type="http://schemas.openxmlformats.org/officeDocument/2006/relationships/tags" Target="../tags/tag629.xml"/><Relationship Id="rId16" Type="http://schemas.openxmlformats.org/officeDocument/2006/relationships/tags" Target="../tags/tag630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31.xml"/><Relationship Id="rId2" Type="http://schemas.openxmlformats.org/officeDocument/2006/relationships/tags" Target="../tags/tag632.xml"/><Relationship Id="rId3" Type="http://schemas.openxmlformats.org/officeDocument/2006/relationships/tags" Target="../tags/tag633.xml"/><Relationship Id="rId4" Type="http://schemas.openxmlformats.org/officeDocument/2006/relationships/tags" Target="../tags/tag63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0000"/>
          </a:bodyPr>
          <a:p>
            <a:r>
              <a:rPr altLang="en-US" dirty="0" lang="zh-CN"/>
              <a:t>学习策略指导在2024年小学教育中的应用价值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477802" y="76765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47120" y="82834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07907" y="82834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学习策略指导的发展历程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77802" y="197505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47120" y="203574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07907" y="203574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学习策略指导在小学教育中的重要性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77802" y="318245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47120" y="324314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07907" y="324314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学习策略指导在2024年小学教育中的具体应用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77802" y="439042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47120" y="445111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07907" y="445111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学习策略指导在2024年小学教育中的挑战与对策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77802" y="5560370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47120" y="5621058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07907" y="5621058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学习策略指导在2024年小学教育中的未来展望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学习策略指导的发展历程</a:t>
            </a:r>
            <a:endParaRPr altLang="en-US" dirty="0" lang="zh-CN"/>
          </a:p>
        </p:txBody>
      </p:sp>
      <p:sp>
        <p:nvSpPr>
          <p:cNvPr id="105007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起源与背景</a:t>
            </a:r>
            <a:endParaRPr altLang="en-US" lang="zh-CN"/>
          </a:p>
        </p:txBody>
      </p:sp>
      <p:sp>
        <p:nvSpPr>
          <p:cNvPr id="1050400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2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学习策略指导起源于20世纪70年代的美国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8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当时的教育者意识到学生需要掌握有效的学习策略来提高学习效果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4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学习策略指导逐渐受到重视并开始在教育领域中广泛应用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0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在2024年的小学教育中，学习策略指导被认为是一种重要的教育手段，有助于提高学生的学习能力和综合素质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发展阶段</a:t>
            </a:r>
            <a:endParaRPr altLang="en-US" lang="zh-CN"/>
          </a:p>
        </p:txBody>
      </p:sp>
      <p:sp>
        <p:nvSpPr>
          <p:cNvPr id="1050468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初步探索阶段：20世纪80年代至90年代，学习策略指导开始受到关注和应用。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快速发展阶段：2000年至2010年，学习策略指导在教育领域得到广泛应用和推广。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深化应用阶段：2010年至今，学习策略指导在教育领域的应用不断深化，成为教育改革的重要方向之一。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未来展望阶段：随着科技的发展和教育的需求变化，学习策略指导将不断发展和完善，为教育质量的提高做出更大的贡献。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当前应用情况</a:t>
            </a:r>
            <a:endParaRPr altLang="en-US" lang="zh-CN"/>
          </a:p>
        </p:txBody>
      </p:sp>
      <p:sp>
        <p:nvSpPr>
          <p:cNvPr id="10505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小学教育中的学习策略指导已经成为重要的教学方法之一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教师们通过培训和学习，不断提高学习策略指导的能力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学习策略指导的应用已经取得了显著的教学效果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许多学校已经将学习策略指导纳入课程体系中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学习策略指导在小学教育中的重要性</a:t>
            </a:r>
            <a:endParaRPr altLang="en-US" dirty="0" lang="zh-CN"/>
          </a:p>
        </p:txBody>
      </p:sp>
      <p:sp>
        <p:nvSpPr>
          <p:cNvPr id="105062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50942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学习策略指导帮助学生制定合理的学习计划，科学安排时间，减少无效学习时间。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4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学习策略指导注重培养学生的自主学习能力，使学生能够更好地掌握学习方法，提高学习效果。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6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学习策略指导注重激发学生的学习兴趣和动力，使学生更加积极地参与学习活动，提高学习效率。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学习策略指导通过引导学生进行自我反思和调整，使学生不断优化学习方法和策略，进一步提高学习效率。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培养自主学习能力</a:t>
            </a:r>
            <a:endParaRPr altLang="en-US" lang="zh-CN"/>
          </a:p>
        </p:txBody>
      </p:sp>
      <p:sp>
        <p:nvSpPr>
          <p:cNvPr id="105099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学习策略指导有助于小学生明确学习目标，提高学习效率。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9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学习策略指导有助于培养小学生的自主学习能力，使他们更加主动地参与学习。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0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学习策略指导可以帮助小学生更好地管理学习时间和任务，养成良好的学习习惯。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学习策略指导有助于激发小学生的内在学习动力，增强他们的自信心和创造力。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增强问题解决能力</a:t>
            </a:r>
            <a:endParaRPr altLang="en-US" lang="zh-CN"/>
          </a:p>
        </p:txBody>
      </p:sp>
      <p:sp>
        <p:nvSpPr>
          <p:cNvPr id="10510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学习策略指导有助于学生在面对问题时，能够主动思考并寻找解决方案。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6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掌握有效的学习策略能够提高学生的思维能力和创新能力。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在学习过程中，学生通过不断尝试和调整学习策略，能够培养出更强的解决问题的能力。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8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学习策略指导有助于学生在实际生活中运用所学知识，解决实际问题。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4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促进全面发展</a:t>
            </a:r>
            <a:endParaRPr altLang="en-US" lang="zh-CN"/>
          </a:p>
        </p:txBody>
      </p:sp>
      <p:sp>
        <p:nvSpPr>
          <p:cNvPr id="10511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增强学习动力和兴趣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促进知识、技能和情感的全面发展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培养良好的学习习惯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学习策略指导在2024年小学教育中的具体应用</a:t>
            </a:r>
            <a:endParaRPr altLang="en-US" dirty="0" lang="zh-CN"/>
          </a:p>
        </p:txBody>
      </p:sp>
      <p:sp>
        <p:nvSpPr>
          <p:cNvPr id="105119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适应性学习策略</a:t>
            </a:r>
            <a:endParaRPr altLang="en-US" lang="zh-CN"/>
          </a:p>
        </p:txBody>
      </p:sp>
      <p:sp>
        <p:nvSpPr>
          <p:cNvPr id="105152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2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52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定义：根据学习者的个性特征和需求，为其量身定制学习计划和方法，以提高学习效果。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2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2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3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应用场景：在2024年小学教育中，教师将根据学生的兴趣、学习风格和认知水平，采用适应性学习策略，提供个性化的学习资源和指导。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3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3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实施方式：利用智能教学系统、大数据分析等技术手段，实时监测学生的学习状态和进度，调整教学策略，以满足学生的个性化需求。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优势：提高学生的学习兴趣和主动性，增强学习效果，促进学生的全面发展。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元认知学习策略</a:t>
            </a:r>
            <a:endParaRPr altLang="en-US" lang="zh-CN"/>
          </a:p>
        </p:txBody>
      </p:sp>
      <p:sp>
        <p:nvSpPr>
          <p:cNvPr id="1051588" name="任意多边形 35"/>
          <p:cNvSpPr/>
          <p:nvPr>
            <p:custDataLst>
              <p:tags r:id="rId1"/>
            </p:custDataLst>
          </p:nvPr>
        </p:nvSpPr>
        <p:spPr>
          <a:xfrm>
            <a:off x="838200" y="1358812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590" name="任意多边形 39"/>
          <p:cNvSpPr/>
          <p:nvPr>
            <p:custDataLst>
              <p:tags r:id="rId2"/>
            </p:custDataLst>
          </p:nvPr>
        </p:nvSpPr>
        <p:spPr>
          <a:xfrm>
            <a:off x="917974" y="1445285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659640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592" name="正文"/>
          <p:cNvSpPr txBox="1"/>
          <p:nvPr>
            <p:custDataLst>
              <p:tags r:id="rId4"/>
            </p:custDataLst>
          </p:nvPr>
        </p:nvSpPr>
        <p:spPr>
          <a:xfrm>
            <a:off x="2422117" y="143127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定义：元认知学习策略是指学习者对自己的学习过程进行监控、调节和优化的策略。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159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427625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1596" name="任意多边形 45"/>
          <p:cNvSpPr/>
          <p:nvPr>
            <p:custDataLst>
              <p:tags r:id="rId6"/>
            </p:custDataLst>
          </p:nvPr>
        </p:nvSpPr>
        <p:spPr>
          <a:xfrm>
            <a:off x="838200" y="2545075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598" name="任意多边形 46"/>
          <p:cNvSpPr/>
          <p:nvPr>
            <p:custDataLst>
              <p:tags r:id="rId7"/>
            </p:custDataLst>
          </p:nvPr>
        </p:nvSpPr>
        <p:spPr>
          <a:xfrm>
            <a:off x="917974" y="263154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845903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00" name="正文"/>
          <p:cNvSpPr txBox="1"/>
          <p:nvPr>
            <p:custDataLst>
              <p:tags r:id="rId9"/>
            </p:custDataLst>
          </p:nvPr>
        </p:nvSpPr>
        <p:spPr>
          <a:xfrm>
            <a:off x="2422117" y="261754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应用场景：在2024年小学教育中，元认知学习策略可以帮助小学生更好地管理自己的学习过程，提高学习效果。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160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613888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1604" name="任意多边形 51"/>
          <p:cNvSpPr/>
          <p:nvPr>
            <p:custDataLst>
              <p:tags r:id="rId11"/>
            </p:custDataLst>
          </p:nvPr>
        </p:nvSpPr>
        <p:spPr>
          <a:xfrm>
            <a:off x="838200" y="3731338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606" name="任意多边形 52"/>
          <p:cNvSpPr/>
          <p:nvPr>
            <p:custDataLst>
              <p:tags r:id="rId12"/>
            </p:custDataLst>
          </p:nvPr>
        </p:nvSpPr>
        <p:spPr>
          <a:xfrm>
            <a:off x="917974" y="3817811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032166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08" name="正文"/>
          <p:cNvSpPr txBox="1"/>
          <p:nvPr>
            <p:custDataLst>
              <p:tags r:id="rId14"/>
            </p:custDataLst>
          </p:nvPr>
        </p:nvSpPr>
        <p:spPr>
          <a:xfrm>
            <a:off x="2422117" y="3803804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实施方式：通过制定学习计划、监控学习进度、反思学习方法和调整学习策略等方式，培养学生的自主学习能力。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161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800151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1612" name="任意多边形 57"/>
          <p:cNvSpPr/>
          <p:nvPr>
            <p:custDataLst>
              <p:tags r:id="rId16"/>
            </p:custDataLst>
          </p:nvPr>
        </p:nvSpPr>
        <p:spPr>
          <a:xfrm>
            <a:off x="838200" y="4917601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1614" name="任意多边形 58"/>
          <p:cNvSpPr/>
          <p:nvPr>
            <p:custDataLst>
              <p:tags r:id="rId17"/>
            </p:custDataLst>
          </p:nvPr>
        </p:nvSpPr>
        <p:spPr>
          <a:xfrm>
            <a:off x="917974" y="5004074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218429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16" name="正文"/>
          <p:cNvSpPr txBox="1"/>
          <p:nvPr>
            <p:custDataLst>
              <p:tags r:id="rId19"/>
            </p:custDataLst>
          </p:nvPr>
        </p:nvSpPr>
        <p:spPr>
          <a:xfrm>
            <a:off x="2422117" y="4990067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价值体现：元认知学习策略有助于提高学生的学业成绩，同时也有助于培养学生的自我管理和自主学习能力，为未来的学习和成长打下坚实的基础。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161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4986414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协作式学习策略</a:t>
            </a:r>
            <a:endParaRPr altLang="en-US" lang="zh-CN"/>
          </a:p>
        </p:txBody>
      </p:sp>
      <p:sp>
        <p:nvSpPr>
          <p:cNvPr id="105166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定义：协作式学习策略是一种通过小组合作、讨论和互动来促进学习的策略。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6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7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应用场景：在2024年小学教育中，协作式学习策略可以应用于课堂内外，鼓励学生通过合作完成任务、解决问题和分享知识。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7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7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实施方式：教师可以通过分组、角色扮演、讨论和项目合作等方式来实施协作式学习策略，促进学生之间的交流与合作。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8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8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优势与价值：协作式学习策略有助于培养学生的团队协作能力、沟通技巧和批判性思维能力，同时也可以提高学生的学习积极性和参与度。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8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沉浸式学习策略</a:t>
            </a:r>
            <a:endParaRPr altLang="en-US" lang="zh-CN"/>
          </a:p>
        </p:txBody>
      </p:sp>
      <p:sp>
        <p:nvSpPr>
          <p:cNvPr id="1051732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34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7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定义：沉浸式学习策略是一种通过创造真实或仿真的语言环境，使学生身临其境地学习语言的方法。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8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40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特点：沉浸式学习策略强调语言学习的整体性，通过听说读写多方面刺激，提高学生对语言的理解和运用能力。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44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46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实施方式：可以通过外籍教师、语言交换伙伴、语言学习软件等途径实现。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0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52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效果：研究表明，沉浸式学习策略能够显著提高学生的语言学习效果，增强学生的语言运用能力。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/>
              <a:t>学习策略指导在2024年小学教育中的挑战与对策</a:t>
            </a:r>
            <a:endParaRPr altLang="en-US" dirty="0" lang="zh-CN"/>
          </a:p>
        </p:txBody>
      </p:sp>
      <p:sp>
        <p:nvSpPr>
          <p:cNvPr id="105180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教师专业素养要求</a:t>
            </a:r>
            <a:endParaRPr altLang="en-US" lang="zh-CN"/>
          </a:p>
        </p:txBody>
      </p:sp>
      <p:sp>
        <p:nvSpPr>
          <p:cNvPr id="1052122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掌握学习策略指导的理论基础和实践方法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4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具备针对不同学科和学生的个性化指导能力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6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关注学生的学习需求和心理特点，建立良好的师生关系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8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不断更新教育观念和教学方法，提高自身专业素养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学生个性化需求满足</a:t>
            </a:r>
            <a:endParaRPr altLang="en-US" lang="zh-CN"/>
          </a:p>
        </p:txBody>
      </p:sp>
      <p:sp>
        <p:nvSpPr>
          <p:cNvPr id="1052174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挑战：学生个性化需求多样化，难以满足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76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对策：制定个性化的学习策略，满足不同学生的需求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78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实施方式：利用信息技术手段，实现个性化教学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80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效果：提高学生学习兴趣和效果，促进个性化发展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跨学科融合需求</a:t>
            </a:r>
            <a:endParaRPr altLang="en-US" lang="zh-CN"/>
          </a:p>
        </p:txBody>
      </p:sp>
      <p:sp>
        <p:nvSpPr>
          <p:cNvPr id="1052226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背景：随着知识更新速度的加快，跨学科融合成为教育发展的必然趋势。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28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挑战：传统教育模式难以满足跨学科融合需求，需要探索新的教育模式。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30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对策：学习策略指导应注重培养学生的跨学科思维能力，加强学科之间的联系与整合。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32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应用价值：通过学习策略指导，可以更好地满足跨学科融合需求，提高学生的综合素质和创新能力。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教育资源优化配置</a:t>
            </a:r>
            <a:endParaRPr altLang="en-US" lang="zh-CN"/>
          </a:p>
        </p:txBody>
      </p:sp>
      <p:sp>
        <p:nvSpPr>
          <p:cNvPr id="10522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优化教育资源配置，提高学习策略指导的普及率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82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针对不同学生特点，个性化配置教育资源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88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加强教师培训，提高教师实施学习策略指导的能力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94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2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建立完善的教育资源共享平台，促进优质教育资源的流通与共享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00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学习策略指导在2024年小学教育中的未来展望</a:t>
            </a:r>
            <a:endParaRPr altLang="en-US" dirty="0" lang="zh-CN"/>
          </a:p>
        </p:txBody>
      </p:sp>
      <p:sp>
        <p:nvSpPr>
          <p:cNvPr id="105234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技术创新推动应用深化</a:t>
            </a:r>
            <a:endParaRPr altLang="en-US" lang="zh-CN"/>
          </a:p>
        </p:txBody>
      </p:sp>
      <p:sp>
        <p:nvSpPr>
          <p:cNvPr id="10526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人工智能技术：个性化学习策略，提高学习效果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在线教育平台：丰富学习资源，方便学生自主学习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8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虚拟现实技术：模拟真实场景，增强学习体验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4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大数据分析：精准评估学习状况，优化学习策略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0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政策支持促进普及推广</a:t>
            </a:r>
            <a:endParaRPr altLang="en-US" lang="zh-CN"/>
          </a:p>
        </p:txBody>
      </p:sp>
      <p:sp>
        <p:nvSpPr>
          <p:cNvPr id="105273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政府出台相关政策，鼓励在小学教育中应用学习策略指导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政策支持为学习策略指导的普及推广提供了资金和资源保障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政策支持促进了学校和教育机构对学习策略指导的重视和应用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政策支持为学习策略指导的发展提供了良好的环境和机遇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教育生态协同发展</a:t>
            </a:r>
            <a:endParaRPr altLang="en-US" lang="zh-CN"/>
          </a:p>
        </p:txBody>
      </p:sp>
      <p:sp>
        <p:nvSpPr>
          <p:cNvPr id="10527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跨学科融合：学习策略指导将促进不同学科之间的交叉融合，形成更加完整和系统的教育体系。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2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家校共育：通过学习策略指导，加强家庭与学校之间的合作，共同促进学生的全面发展。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8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科技助力：利用人工智能、大数据等先进技术，为学生提供更加个性化、精准的学习支持和服务。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04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社会参与：鼓励社会各界参与学习策略指导的实践和研究，形成多元化、开放性的教育生态。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10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培养面向未来的创新人才</a:t>
            </a:r>
            <a:endParaRPr altLang="en-US" lang="zh-CN"/>
          </a:p>
        </p:txBody>
      </p:sp>
      <p:sp>
        <p:nvSpPr>
          <p:cNvPr id="105285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5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6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6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提升跨学科学习能力：引导学生掌握跨学科学习的能力，以应对未来社会发展的多元化需求。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6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6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6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7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培养自主学习能力：学习策略指导应注重培养学生的自主学习能力，使他们能够独立思考和解决问题。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7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7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7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7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激发创新思维：通过多样化的学习策略，激发学生的创新思维和想象力，培养他们的创造力。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8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8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88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培养合作与沟通能力：学习策略指导应注重培养学生的合作精神和沟通能力，使他们能够更好地融入团队和与人合作。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29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293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SLIDE_ID" val="custom202309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5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0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5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58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634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2024-01-05T13:50:15Z</dcterms:created>
  <dcterms:modified xsi:type="dcterms:W3CDTF">2024-01-05T13:50:15Z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218cebf9a67349b4a780d6553e4d4c4c_21</vt:lpwstr>
  </property>
</Properties>
</file>