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  <p:sldMasterId id="2147483685" r:id="rId2"/>
  </p:sldMasterIdLst>
  <p:notesMasterIdLst>
    <p:notesMasterId r:id="rId3"/>
  </p:notesMasterIdLst>
  <p:sldIdLst>
    <p:sldId id="263" r:id="rId4"/>
    <p:sldId id="268" r:id="rId5"/>
    <p:sldId id="272" r:id="rId6"/>
    <p:sldId id="275" r:id="rId7"/>
    <p:sldId id="281" r:id="rId9"/>
    <p:sldId id="284" r:id="rId10"/>
    <p:sldId id="287" r:id="rId11"/>
    <p:sldId id="293" r:id="rId13"/>
    <p:sldId id="296" r:id="rId14"/>
    <p:sldId id="299" r:id="rId15"/>
    <p:sldId id="305" r:id="rId17"/>
    <p:sldId id="308" r:id="rId18"/>
    <p:sldId id="311" r:id="rId19"/>
    <p:sldId id="314" r:id="rId20"/>
    <p:sldId id="317" r:id="rId21"/>
    <p:sldId id="323" r:id="rId23"/>
    <p:sldId id="326" r:id="rId24"/>
    <p:sldId id="329" r:id="rId25"/>
    <p:sldId id="335" r:id="rId27"/>
    <p:sldId id="338" r:id="rId28"/>
    <p:sldId id="342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7" Type="http://schemas.openxmlformats.org/officeDocument/2006/relationships/slide" Target="slides/slide19.xml"/><Relationship Id="rId28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2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2.jpe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image" Target="../media/image2.jpeg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tags" Target="../tags/tag36.xml"/><Relationship Id="rId8" Type="http://schemas.openxmlformats.org/officeDocument/2006/relationships/tags" Target="../tags/tag37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image" Target="../media/image2.jpeg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tags" Target="../tags/tag45.xml"/><Relationship Id="rId10" Type="http://schemas.openxmlformats.org/officeDocument/2006/relationships/tags" Target="../tags/tag46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jpe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image" Target="../media/image2.jpeg"/><Relationship Id="rId3" Type="http://schemas.openxmlformats.org/officeDocument/2006/relationships/tags" Target="../tags/tag57.xml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2.jpeg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tags" Target="../tags/tag66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image" Target="../media/image1.png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tags" Target="../tags/tag78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9" hasCustomPrompt="1"/>
            <p:custDataLst>
              <p:tags r:id="rId3"/>
            </p:custDataLst>
          </p:nvPr>
        </p:nvSpPr>
        <p:spPr>
          <a:xfrm>
            <a:off x="649605" y="3589020"/>
            <a:ext cx="8394700" cy="1262380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sz="1800" i="0" kern="1200" kumimoji="0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68" name="圆角矩形 8"/>
          <p:cNvSpPr/>
          <p:nvPr>
            <p:custDataLst>
              <p:tags r:id="rId4"/>
            </p:custDataLst>
          </p:nvPr>
        </p:nvSpPr>
        <p:spPr>
          <a:xfrm>
            <a:off x="64960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0" name="圆角矩形 15"/>
          <p:cNvSpPr/>
          <p:nvPr>
            <p:custDataLst>
              <p:tags r:id="rId5"/>
            </p:custDataLst>
          </p:nvPr>
        </p:nvSpPr>
        <p:spPr>
          <a:xfrm>
            <a:off x="64960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2" name="圆角矩形 16"/>
          <p:cNvSpPr/>
          <p:nvPr>
            <p:custDataLst>
              <p:tags r:id="rId6"/>
            </p:custDataLst>
          </p:nvPr>
        </p:nvSpPr>
        <p:spPr>
          <a:xfrm>
            <a:off x="64960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5" hasCustomPrompt="1"/>
            <p:custDataLst>
              <p:tags r:id="rId7"/>
            </p:custDataLst>
          </p:nvPr>
        </p:nvSpPr>
        <p:spPr>
          <a:xfrm>
            <a:off x="649605" y="1620520"/>
            <a:ext cx="8394065" cy="183896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6" name="署名"/>
          <p:cNvSpPr>
            <a:spLocks noGrp="1"/>
          </p:cNvSpPr>
          <p:nvPr>
            <p:ph type="body" idx="4" hasCustomPrompt="1"/>
            <p:custDataLst>
              <p:tags r:id="rId8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任意多边形 39"/>
          <p:cNvSpPr/>
          <p:nvPr>
            <p:custDataLst>
              <p:tags r:id="rId9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 40"/>
          <p:cNvSpPr/>
          <p:nvPr>
            <p:custDataLst>
              <p:tags r:id="rId10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 41"/>
          <p:cNvSpPr/>
          <p:nvPr>
            <p:custDataLst>
              <p:tags r:id="rId11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3352800" y="213360"/>
            <a:ext cx="5486400" cy="161163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ct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fontAlgn="ctr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 flipH="1">
            <a:off x="0" y="0"/>
            <a:ext cx="12192000" cy="6858000"/>
          </a:xfrm>
          <a:prstGeom prst="rect"/>
        </p:spPr>
      </p:pic>
      <p:sp>
        <p:nvSpPr>
          <p:cNvPr id="1048698" name="节编号"/>
          <p:cNvSpPr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7912735" y="1858010"/>
            <a:ext cx="3754755" cy="80454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6304280" y="3044825"/>
            <a:ext cx="5397500" cy="2398395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fontAlgn="ctr" lvl="0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60960"/>
            <a:ext cx="10968990" cy="1252855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1" hasCustomPrompt="1"/>
            <p:custDataLst>
              <p:tags r:id="rId4"/>
            </p:custDataLst>
          </p:nvPr>
        </p:nvSpPr>
        <p:spPr>
          <a:xfrm>
            <a:off x="608330" y="1490345"/>
            <a:ext cx="10969625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4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30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4066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371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4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8" name="标题"/>
          <p:cNvSpPr txBox="1">
            <a:spLocks noGrp="1"/>
          </p:cNvSpPr>
          <p:nvPr>
            <p:ph type="title" idx="8" hasCustomPrompt="1"/>
            <p:custDataLst>
              <p:tags r:id="rId3"/>
            </p:custDataLst>
          </p:nvPr>
        </p:nvSpPr>
        <p:spPr>
          <a:xfrm>
            <a:off x="620395" y="1293495"/>
            <a:ext cx="5520055" cy="267970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7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0" name="圆角矩形 8"/>
          <p:cNvSpPr/>
          <p:nvPr>
            <p:custDataLst>
              <p:tags r:id="rId4"/>
            </p:custDataLst>
          </p:nvPr>
        </p:nvSpPr>
        <p:spPr>
          <a:xfrm>
            <a:off x="73215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圆角矩形 7"/>
          <p:cNvSpPr/>
          <p:nvPr>
            <p:custDataLst>
              <p:tags r:id="rId5"/>
            </p:custDataLst>
          </p:nvPr>
        </p:nvSpPr>
        <p:spPr>
          <a:xfrm>
            <a:off x="73215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圆角矩形 9"/>
          <p:cNvSpPr/>
          <p:nvPr>
            <p:custDataLst>
              <p:tags r:id="rId6"/>
            </p:custDataLst>
          </p:nvPr>
        </p:nvSpPr>
        <p:spPr>
          <a:xfrm>
            <a:off x="73215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署名"/>
          <p:cNvSpPr>
            <a:spLocks noGrp="1"/>
          </p:cNvSpPr>
          <p:nvPr>
            <p:ph type="body" idx="4" hasCustomPrompt="1"/>
            <p:custDataLst>
              <p:tags r:id="rId7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88" name="任意多边形 10"/>
          <p:cNvSpPr/>
          <p:nvPr>
            <p:custDataLst>
              <p:tags r:id="rId8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任意多边形 11"/>
          <p:cNvSpPr/>
          <p:nvPr>
            <p:custDataLst>
              <p:tags r:id="rId9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任意多边形 12"/>
          <p:cNvSpPr/>
          <p:nvPr>
            <p:custDataLst>
              <p:tags r:id="rId10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9.xml"/><Relationship Id="rId13" Type="http://schemas.openxmlformats.org/officeDocument/2006/relationships/image" Target="../media/image2.jpeg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ags" Target="../tags/tag85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D:/lky/主题模板/VCG2113794977894.jpgVCG211379497789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30" y="1465580"/>
            <a:ext cx="10968990" cy="471138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30" y="174171"/>
            <a:ext cx="10975340" cy="1219201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tags" Target="../tags/tag103.xml"/><Relationship Id="rId15" Type="http://schemas.openxmlformats.org/officeDocument/2006/relationships/tags" Target="../tags/tag104.xml"/><Relationship Id="rId16" Type="http://schemas.openxmlformats.org/officeDocument/2006/relationships/tags" Target="../tags/tag105.xml"/><Relationship Id="rId17" Type="http://schemas.openxmlformats.org/officeDocument/2006/relationships/tags" Target="../tags/tag106.xml"/><Relationship Id="rId18" Type="http://schemas.openxmlformats.org/officeDocument/2006/relationships/tags" Target="../tags/tag107.xml"/><Relationship Id="rId19" Type="http://schemas.openxmlformats.org/officeDocument/2006/relationships/tags" Target="../tags/tag108.xml"/><Relationship Id="rId20" Type="http://schemas.openxmlformats.org/officeDocument/2006/relationships/tags" Target="../tags/tag109.xml"/><Relationship Id="rId21" Type="http://schemas.openxmlformats.org/officeDocument/2006/relationships/slideLayout" Target="../slideLayouts/slideLayout13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tags" Target="../tags/tag128.xml"/><Relationship Id="rId14" Type="http://schemas.openxmlformats.org/officeDocument/2006/relationships/tags" Target="../tags/tag129.xml"/><Relationship Id="rId15" Type="http://schemas.openxmlformats.org/officeDocument/2006/relationships/tags" Target="../tags/tag130.xml"/><Relationship Id="rId16" Type="http://schemas.openxmlformats.org/officeDocument/2006/relationships/tags" Target="../tags/tag131.xml"/><Relationship Id="rId17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slideLayout" Target="../slideLayouts/slideLayout1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tags" Target="../tags/tag159.xml"/><Relationship Id="rId14" Type="http://schemas.openxmlformats.org/officeDocument/2006/relationships/tags" Target="../tags/tag160.xml"/><Relationship Id="rId15" Type="http://schemas.openxmlformats.org/officeDocument/2006/relationships/tags" Target="../tags/tag161.xml"/><Relationship Id="rId16" Type="http://schemas.openxmlformats.org/officeDocument/2006/relationships/tags" Target="../tags/tag162.xml"/><Relationship Id="rId17" Type="http://schemas.openxmlformats.org/officeDocument/2006/relationships/tags" Target="../tags/tag163.xml"/><Relationship Id="rId18" Type="http://schemas.openxmlformats.org/officeDocument/2006/relationships/tags" Target="../tags/tag164.xml"/><Relationship Id="rId19" Type="http://schemas.openxmlformats.org/officeDocument/2006/relationships/tags" Target="../tags/tag165.xml"/><Relationship Id="rId20" Type="http://schemas.openxmlformats.org/officeDocument/2006/relationships/tags" Target="../tags/tag166.xml"/><Relationship Id="rId21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tags" Target="../tags/tag179.xml"/><Relationship Id="rId14" Type="http://schemas.openxmlformats.org/officeDocument/2006/relationships/tags" Target="../tags/tag180.xml"/><Relationship Id="rId15" Type="http://schemas.openxmlformats.org/officeDocument/2006/relationships/tags" Target="../tags/tag181.xml"/><Relationship Id="rId16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slideLayout" Target="../slideLayouts/slideLayout14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slideLayout" Target="../slideLayouts/slideLayout14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slideLayout" Target="../slideLayouts/slideLayout14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tags" Target="../tags/tag271.xml"/><Relationship Id="rId14" Type="http://schemas.openxmlformats.org/officeDocument/2006/relationships/tags" Target="../tags/tag272.xml"/><Relationship Id="rId15" Type="http://schemas.openxmlformats.org/officeDocument/2006/relationships/tags" Target="../tags/tag273.xml"/><Relationship Id="rId16" Type="http://schemas.openxmlformats.org/officeDocument/2006/relationships/tags" Target="../tags/tag274.xml"/><Relationship Id="rId17" Type="http://schemas.openxmlformats.org/officeDocument/2006/relationships/tags" Target="../tags/tag275.xml"/><Relationship Id="rId18" Type="http://schemas.openxmlformats.org/officeDocument/2006/relationships/tags" Target="../tags/tag276.xml"/><Relationship Id="rId19" Type="http://schemas.openxmlformats.org/officeDocument/2006/relationships/tags" Target="../tags/tag277.xml"/><Relationship Id="rId20" Type="http://schemas.openxmlformats.org/officeDocument/2006/relationships/tags" Target="../tags/tag278.xml"/><Relationship Id="rId21" Type="http://schemas.openxmlformats.org/officeDocument/2006/relationships/tags" Target="../tags/tag279.xml"/><Relationship Id="rId22" Type="http://schemas.openxmlformats.org/officeDocument/2006/relationships/tags" Target="../tags/tag280.xml"/><Relationship Id="rId23" Type="http://schemas.openxmlformats.org/officeDocument/2006/relationships/tags" Target="../tags/tag281.xml"/><Relationship Id="rId24" Type="http://schemas.openxmlformats.org/officeDocument/2006/relationships/tags" Target="../tags/tag282.xml"/><Relationship Id="rId25" Type="http://schemas.openxmlformats.org/officeDocument/2006/relationships/tags" Target="../tags/tag283.xml"/><Relationship Id="rId26" Type="http://schemas.openxmlformats.org/officeDocument/2006/relationships/tags" Target="../tags/tag284.xml"/><Relationship Id="rId27" Type="http://schemas.openxmlformats.org/officeDocument/2006/relationships/tags" Target="../tags/tag285.xml"/><Relationship Id="rId28" Type="http://schemas.openxmlformats.org/officeDocument/2006/relationships/tags" Target="../tags/tag286.xml"/><Relationship Id="rId29" Type="http://schemas.openxmlformats.org/officeDocument/2006/relationships/tags" Target="../tags/tag287.xml"/><Relationship Id="rId30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/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人工智能在智慧旅游中的应用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tx1"/>
                </a:solidFill>
              </a:rPr>
              <a:t>目录</a:t>
            </a:r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826" name="标题"/>
          <p:cNvSpPr txBox="1"/>
          <p:nvPr>
            <p:custDataLst>
              <p:tags r:id="rId2"/>
            </p:custDataLst>
          </p:nvPr>
        </p:nvSpPr>
        <p:spPr>
          <a:xfrm>
            <a:off x="2868295" y="2539365"/>
            <a:ext cx="2884170" cy="8693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8" name="序号"/>
          <p:cNvSpPr txBox="1"/>
          <p:nvPr>
            <p:custDataLst>
              <p:tags r:id="rId3"/>
            </p:custDataLst>
          </p:nvPr>
        </p:nvSpPr>
        <p:spPr>
          <a:xfrm>
            <a:off x="1718310" y="236601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01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0" name="弧形 10"/>
          <p:cNvSpPr/>
          <p:nvPr>
            <p:custDataLst>
              <p:tags r:id="rId4"/>
            </p:custDataLst>
          </p:nvPr>
        </p:nvSpPr>
        <p:spPr>
          <a:xfrm rot="5040000">
            <a:off x="1903095" y="229806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2" name="标题"/>
          <p:cNvSpPr txBox="1"/>
          <p:nvPr>
            <p:custDataLst>
              <p:tags r:id="rId5"/>
            </p:custDataLst>
          </p:nvPr>
        </p:nvSpPr>
        <p:spPr>
          <a:xfrm>
            <a:off x="7590155" y="2508250"/>
            <a:ext cx="2884170" cy="10464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人工智能技术概述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6"/>
            </p:custDataLst>
          </p:nvPr>
        </p:nvSpPr>
        <p:spPr>
          <a:xfrm>
            <a:off x="6440170" y="233489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02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6" name="弧形 34"/>
          <p:cNvSpPr/>
          <p:nvPr>
            <p:custDataLst>
              <p:tags r:id="rId7"/>
            </p:custDataLst>
          </p:nvPr>
        </p:nvSpPr>
        <p:spPr>
          <a:xfrm rot="5040000">
            <a:off x="6624955" y="226695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8"/>
            </p:custDataLst>
          </p:nvPr>
        </p:nvSpPr>
        <p:spPr>
          <a:xfrm>
            <a:off x="2868295" y="3850640"/>
            <a:ext cx="2884170" cy="8185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智慧旅游的概念和特点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0" name="序号"/>
          <p:cNvSpPr txBox="1"/>
          <p:nvPr>
            <p:custDataLst>
              <p:tags r:id="rId9"/>
            </p:custDataLst>
          </p:nvPr>
        </p:nvSpPr>
        <p:spPr>
          <a:xfrm>
            <a:off x="1718310" y="367728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03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2" name="弧形 39"/>
          <p:cNvSpPr/>
          <p:nvPr>
            <p:custDataLst>
              <p:tags r:id="rId10"/>
            </p:custDataLst>
          </p:nvPr>
        </p:nvSpPr>
        <p:spPr>
          <a:xfrm rot="5040000">
            <a:off x="1903095" y="360934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44" name="标题"/>
          <p:cNvSpPr txBox="1"/>
          <p:nvPr>
            <p:custDataLst>
              <p:tags r:id="rId11"/>
            </p:custDataLst>
          </p:nvPr>
        </p:nvSpPr>
        <p:spPr>
          <a:xfrm>
            <a:off x="7590155" y="3818890"/>
            <a:ext cx="2884170" cy="8940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人工智能在智慧旅游中的应用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6" name="序号"/>
          <p:cNvSpPr txBox="1"/>
          <p:nvPr>
            <p:custDataLst>
              <p:tags r:id="rId12"/>
            </p:custDataLst>
          </p:nvPr>
        </p:nvSpPr>
        <p:spPr>
          <a:xfrm>
            <a:off x="6440170" y="364553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04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8" name="弧形 44"/>
          <p:cNvSpPr/>
          <p:nvPr>
            <p:custDataLst>
              <p:tags r:id="rId13"/>
            </p:custDataLst>
          </p:nvPr>
        </p:nvSpPr>
        <p:spPr>
          <a:xfrm rot="5040000">
            <a:off x="6624955" y="357759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0" name="标题"/>
          <p:cNvSpPr txBox="1"/>
          <p:nvPr>
            <p:custDataLst>
              <p:tags r:id="rId14"/>
            </p:custDataLst>
          </p:nvPr>
        </p:nvSpPr>
        <p:spPr>
          <a:xfrm>
            <a:off x="2868295" y="5153025"/>
            <a:ext cx="2884170" cy="8235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人工智能在智慧旅游中的优势和挑战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2" name="序号"/>
          <p:cNvSpPr txBox="1"/>
          <p:nvPr>
            <p:custDataLst>
              <p:tags r:id="rId15"/>
            </p:custDataLst>
          </p:nvPr>
        </p:nvSpPr>
        <p:spPr>
          <a:xfrm>
            <a:off x="1718310" y="497967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05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4" name="弧形 7"/>
          <p:cNvSpPr/>
          <p:nvPr>
            <p:custDataLst>
              <p:tags r:id="rId16"/>
            </p:custDataLst>
          </p:nvPr>
        </p:nvSpPr>
        <p:spPr>
          <a:xfrm rot="5040000">
            <a:off x="1903095" y="491172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17"/>
            </p:custDataLst>
          </p:nvPr>
        </p:nvSpPr>
        <p:spPr>
          <a:xfrm>
            <a:off x="7590155" y="5115560"/>
            <a:ext cx="2884170" cy="8940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未来发展趋势和展望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18"/>
            </p:custDataLst>
          </p:nvPr>
        </p:nvSpPr>
        <p:spPr>
          <a:xfrm>
            <a:off x="6440170" y="494220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06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0" name="弧形 18"/>
          <p:cNvSpPr/>
          <p:nvPr>
            <p:custDataLst>
              <p:tags r:id="rId19"/>
            </p:custDataLst>
          </p:nvPr>
        </p:nvSpPr>
        <p:spPr>
          <a:xfrm rot="5040000">
            <a:off x="6624955" y="487426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9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2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人工智能技术概述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人工智能的定义和发展</a:t>
            </a:r>
            <a:endParaRPr altLang="en-US" lang="zh-CN"/>
          </a:p>
        </p:txBody>
      </p:sp>
      <p:sp>
        <p:nvSpPr>
          <p:cNvPr id="1048992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4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6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人工智能的应用领域：包括自然语言处理、计算机视觉、语音识别等，为智慧旅游提供了更多的可能性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2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4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6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人工智能的定义：人工智能是一种模拟人类智能的技术，包括机器学习、深度学习、自然语言处理等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0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2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4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人工智能的发展历程：从符号主义到连接主义，再到深度学习，人工智能技术不断发展和进步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8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0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2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人工智能在智慧旅游中的应用：通过智能推荐、语音交互、图像识别等技术，为游客提供更加便捷、个性化的旅游体验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人工智能在旅游行业的应用场景</a:t>
            </a:r>
            <a:endParaRPr altLang="en-US" lang="zh-CN"/>
          </a:p>
        </p:txBody>
      </p:sp>
      <p:sp>
        <p:nvSpPr>
          <p:cNvPr id="1049058" name="矩形 15"/>
          <p:cNvSpPr/>
          <p:nvPr>
            <p:custDataLst>
              <p:tags r:id="rId1"/>
            </p:custDataLst>
          </p:nvPr>
        </p:nvSpPr>
        <p:spPr>
          <a:xfrm>
            <a:off x="2423459" y="1571150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智能导游：通过语音识别、图像识别等技术，为游客提供个性化、精准的导游服务。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任意多边形 17"/>
          <p:cNvSpPr/>
          <p:nvPr>
            <p:custDataLst>
              <p:tags r:id="rId2"/>
            </p:custDataLst>
          </p:nvPr>
        </p:nvSpPr>
        <p:spPr>
          <a:xfrm flipV="1">
            <a:off x="2345103" y="1490345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2" name="任意多边形 18"/>
          <p:cNvSpPr/>
          <p:nvPr>
            <p:custDataLst>
              <p:tags r:id="rId3"/>
            </p:custDataLst>
          </p:nvPr>
        </p:nvSpPr>
        <p:spPr>
          <a:xfrm flipH="1">
            <a:off x="8528715" y="2051082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4" name="矩形 27"/>
          <p:cNvSpPr/>
          <p:nvPr>
            <p:custDataLst>
              <p:tags r:id="rId4"/>
            </p:custDataLst>
          </p:nvPr>
        </p:nvSpPr>
        <p:spPr>
          <a:xfrm>
            <a:off x="2423459" y="2888514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智能酒店：通过智能语音助手、人脸识别等技术，提升酒店服务质量和效率。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任意多边形 29"/>
          <p:cNvSpPr/>
          <p:nvPr>
            <p:custDataLst>
              <p:tags r:id="rId5"/>
            </p:custDataLst>
          </p:nvPr>
        </p:nvSpPr>
        <p:spPr>
          <a:xfrm flipV="1">
            <a:off x="2345103" y="2807709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8" name="任意多边形 30"/>
          <p:cNvSpPr/>
          <p:nvPr>
            <p:custDataLst>
              <p:tags r:id="rId6"/>
            </p:custDataLst>
          </p:nvPr>
        </p:nvSpPr>
        <p:spPr>
          <a:xfrm flipH="1">
            <a:off x="8528715" y="3368446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0" name="矩形 5"/>
          <p:cNvSpPr/>
          <p:nvPr>
            <p:custDataLst>
              <p:tags r:id="rId7"/>
            </p:custDataLst>
          </p:nvPr>
        </p:nvSpPr>
        <p:spPr>
          <a:xfrm>
            <a:off x="2423459" y="4205878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智能交通：通过大数据分析、智能调度等技术，优化交通路线和运营时间。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任意多边形 7"/>
          <p:cNvSpPr/>
          <p:nvPr>
            <p:custDataLst>
              <p:tags r:id="rId8"/>
            </p:custDataLst>
          </p:nvPr>
        </p:nvSpPr>
        <p:spPr>
          <a:xfrm flipV="1">
            <a:off x="2345103" y="4125073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4" name="任意多边形 8"/>
          <p:cNvSpPr/>
          <p:nvPr>
            <p:custDataLst>
              <p:tags r:id="rId9"/>
            </p:custDataLst>
          </p:nvPr>
        </p:nvSpPr>
        <p:spPr>
          <a:xfrm flipH="1">
            <a:off x="8528715" y="4685810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6" name="矩形 10"/>
          <p:cNvSpPr/>
          <p:nvPr>
            <p:custDataLst>
              <p:tags r:id="rId10"/>
            </p:custDataLst>
          </p:nvPr>
        </p:nvSpPr>
        <p:spPr>
          <a:xfrm>
            <a:off x="2423459" y="5523242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智能景区：通过智能监控、人流控制等技术，保障游客安全和景区秩序。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任意多边形 12"/>
          <p:cNvSpPr/>
          <p:nvPr>
            <p:custDataLst>
              <p:tags r:id="rId11"/>
            </p:custDataLst>
          </p:nvPr>
        </p:nvSpPr>
        <p:spPr>
          <a:xfrm flipV="1">
            <a:off x="2345103" y="5442438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0" name="任意多边形 13"/>
          <p:cNvSpPr/>
          <p:nvPr>
            <p:custDataLst>
              <p:tags r:id="rId12"/>
            </p:custDataLst>
          </p:nvPr>
        </p:nvSpPr>
        <p:spPr>
          <a:xfrm flipH="1">
            <a:off x="8528715" y="6003174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1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智慧旅游的概念和特点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智慧旅游的定义</a:t>
            </a:r>
            <a:endParaRPr altLang="en-US" lang="zh-CN"/>
          </a:p>
        </p:txBody>
      </p:sp>
      <p:sp>
        <p:nvSpPr>
          <p:cNvPr id="10491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9095" y="1615777"/>
            <a:ext cx="855651" cy="248976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243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任意多边形 18"/>
          <p:cNvSpPr/>
          <p:nvPr>
            <p:custDataLst>
              <p:tags r:id="rId3"/>
            </p:custDataLst>
          </p:nvPr>
        </p:nvSpPr>
        <p:spPr>
          <a:xfrm>
            <a:off x="6439528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任意多边形 19"/>
          <p:cNvSpPr/>
          <p:nvPr>
            <p:custDataLst>
              <p:tags r:id="rId4"/>
            </p:custDataLst>
          </p:nvPr>
        </p:nvSpPr>
        <p:spPr>
          <a:xfrm flipV="1">
            <a:off x="6311997" y="1790092"/>
            <a:ext cx="2489761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87" y="1616418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18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任意多边形 4"/>
          <p:cNvSpPr/>
          <p:nvPr>
            <p:custDataLst>
              <p:tags r:id="rId7"/>
            </p:custDataLst>
          </p:nvPr>
        </p:nvSpPr>
        <p:spPr>
          <a:xfrm>
            <a:off x="736502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90092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02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智慧旅游的概念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528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智慧旅游的应用领域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320" y="1629236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109" y="4402243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任意多边形 11"/>
          <p:cNvSpPr/>
          <p:nvPr>
            <p:custDataLst>
              <p:tags r:id="rId13"/>
            </p:custDataLst>
          </p:nvPr>
        </p:nvSpPr>
        <p:spPr>
          <a:xfrm>
            <a:off x="3661394" y="2441848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62" y="1803550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588" y="1654229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378" y="4425955"/>
            <a:ext cx="813415" cy="223561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任意多边形 25"/>
          <p:cNvSpPr/>
          <p:nvPr>
            <p:custDataLst>
              <p:tags r:id="rId17"/>
            </p:custDataLst>
          </p:nvPr>
        </p:nvSpPr>
        <p:spPr>
          <a:xfrm>
            <a:off x="9217022" y="2466841"/>
            <a:ext cx="2235614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任意多边形 26"/>
          <p:cNvSpPr/>
          <p:nvPr>
            <p:custDataLst>
              <p:tags r:id="rId18"/>
            </p:custDataLst>
          </p:nvPr>
        </p:nvSpPr>
        <p:spPr>
          <a:xfrm flipV="1">
            <a:off x="9090131" y="1828543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662" y="317627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智慧旅游的发展前景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94" y="3151281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智慧旅游的特点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智慧旅游的特点</a:t>
            </a:r>
            <a:endParaRPr altLang="en-US" lang="zh-CN"/>
          </a:p>
        </p:txBody>
      </p:sp>
      <p:sp>
        <p:nvSpPr>
          <p:cNvPr id="1049254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552813" y="4005905"/>
            <a:ext cx="3458473" cy="223170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56" name="矩形 4"/>
          <p:cNvSpPr/>
          <p:nvPr>
            <p:custDataLst>
              <p:tags r:id="rId2"/>
            </p:custDataLst>
          </p:nvPr>
        </p:nvSpPr>
        <p:spPr>
          <a:xfrm>
            <a:off x="2463272" y="4365971"/>
            <a:ext cx="178872" cy="1802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8" name="文本框 5"/>
          <p:cNvSpPr txBox="1"/>
          <p:nvPr>
            <p:custDataLst>
              <p:tags r:id="rId3"/>
            </p:custDataLst>
          </p:nvPr>
        </p:nvSpPr>
        <p:spPr>
          <a:xfrm>
            <a:off x="2761740" y="4322154"/>
            <a:ext cx="3040260" cy="1262064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高效化：通过数据分析和预测，提高旅游管理和服务效率，降低成本。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260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63967" y="4005905"/>
            <a:ext cx="3458473" cy="223170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62" name="矩形 57"/>
          <p:cNvSpPr/>
          <p:nvPr>
            <p:custDataLst>
              <p:tags r:id="rId5"/>
            </p:custDataLst>
          </p:nvPr>
        </p:nvSpPr>
        <p:spPr>
          <a:xfrm>
            <a:off x="6174427" y="4365971"/>
            <a:ext cx="178872" cy="18024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4" name="文本框 58"/>
          <p:cNvSpPr txBox="1"/>
          <p:nvPr>
            <p:custDataLst>
              <p:tags r:id="rId6"/>
            </p:custDataLst>
          </p:nvPr>
        </p:nvSpPr>
        <p:spPr>
          <a:xfrm>
            <a:off x="6472895" y="4322154"/>
            <a:ext cx="3040260" cy="1262064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可持续化：注重环保和可持续发展，推动绿色旅游和低碳出行。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266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697235" y="1502590"/>
            <a:ext cx="3458473" cy="223170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68" name="矩形 65"/>
          <p:cNvSpPr/>
          <p:nvPr>
            <p:custDataLst>
              <p:tags r:id="rId8"/>
            </p:custDataLst>
          </p:nvPr>
        </p:nvSpPr>
        <p:spPr>
          <a:xfrm>
            <a:off x="608330" y="1862021"/>
            <a:ext cx="178872" cy="18024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0" name="文本框 66"/>
          <p:cNvSpPr txBox="1"/>
          <p:nvPr>
            <p:custDataLst>
              <p:tags r:id="rId9"/>
            </p:custDataLst>
          </p:nvPr>
        </p:nvSpPr>
        <p:spPr>
          <a:xfrm>
            <a:off x="906797" y="1818204"/>
            <a:ext cx="3040260" cy="1262064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智能化：利用先进的信息技术，实现旅游服务的智能化和自动化。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272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08390" y="1502590"/>
            <a:ext cx="3458473" cy="223170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74" name="矩形 69"/>
          <p:cNvSpPr/>
          <p:nvPr>
            <p:custDataLst>
              <p:tags r:id="rId11"/>
            </p:custDataLst>
          </p:nvPr>
        </p:nvSpPr>
        <p:spPr>
          <a:xfrm>
            <a:off x="4318850" y="1862021"/>
            <a:ext cx="178872" cy="1802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6" name="文本框 70"/>
          <p:cNvSpPr txBox="1"/>
          <p:nvPr>
            <p:custDataLst>
              <p:tags r:id="rId12"/>
            </p:custDataLst>
          </p:nvPr>
        </p:nvSpPr>
        <p:spPr>
          <a:xfrm>
            <a:off x="4617317" y="1818204"/>
            <a:ext cx="3040260" cy="1262064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个性化：根据游客的需求和偏好，提供个性化的旅游服务和体验。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278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119545" y="1502590"/>
            <a:ext cx="3458473" cy="223170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80" name="文本框 74"/>
          <p:cNvSpPr txBox="1"/>
          <p:nvPr>
            <p:custDataLst>
              <p:tags r:id="rId14"/>
            </p:custDataLst>
          </p:nvPr>
        </p:nvSpPr>
        <p:spPr>
          <a:xfrm>
            <a:off x="8328472" y="1818204"/>
            <a:ext cx="3040260" cy="1262064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556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便捷化：通过互联网、移动设备等渠道，提供方便快捷的旅游信息和预订服务。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282" name="矩形 73"/>
          <p:cNvSpPr/>
          <p:nvPr>
            <p:custDataLst>
              <p:tags r:id="rId15"/>
            </p:custDataLst>
          </p:nvPr>
        </p:nvSpPr>
        <p:spPr>
          <a:xfrm>
            <a:off x="8030005" y="1862021"/>
            <a:ext cx="178872" cy="18024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31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人工智能在智慧旅游中的应用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智能推荐系统</a:t>
            </a:r>
            <a:endParaRPr altLang="en-US" lang="zh-CN"/>
          </a:p>
        </p:txBody>
      </p:sp>
      <p:sp>
        <p:nvSpPr>
          <p:cNvPr id="1049382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86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0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9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8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应用场景：旅游网站、APP、景区导览等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0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优势：提高游客满意度，促进旅游消费增长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2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定义：基于人工智能技术的推荐系统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4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作用：根据游客的兴趣和需求，为其提供个性化的旅游推荐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智能语音导游系统</a:t>
            </a:r>
            <a:endParaRPr altLang="en-US" lang="zh-CN"/>
          </a:p>
        </p:txBody>
      </p:sp>
      <p:sp>
        <p:nvSpPr>
          <p:cNvPr id="104944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9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42" name="矩形 65"/>
          <p:cNvSpPr/>
          <p:nvPr>
            <p:custDataLst>
              <p:tags r:id="rId2"/>
            </p:custDataLst>
          </p:nvPr>
        </p:nvSpPr>
        <p:spPr>
          <a:xfrm>
            <a:off x="1243965" y="1850390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4" name="文本框 66"/>
          <p:cNvSpPr txBox="1"/>
          <p:nvPr>
            <p:custDataLst>
              <p:tags r:id="rId3"/>
            </p:custDataLst>
          </p:nvPr>
        </p:nvSpPr>
        <p:spPr>
          <a:xfrm>
            <a:off x="162179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定义：智能语音导游系统是一种基于人工智能技术的导游服务系统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4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57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48" name="矩形 69"/>
          <p:cNvSpPr/>
          <p:nvPr>
            <p:custDataLst>
              <p:tags r:id="rId5"/>
            </p:custDataLst>
          </p:nvPr>
        </p:nvSpPr>
        <p:spPr>
          <a:xfrm>
            <a:off x="6391910" y="1850390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0" name="文本框 70"/>
          <p:cNvSpPr txBox="1"/>
          <p:nvPr>
            <p:custDataLst>
              <p:tags r:id="rId6"/>
            </p:custDataLst>
          </p:nvPr>
        </p:nvSpPr>
        <p:spPr>
          <a:xfrm>
            <a:off x="677037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功能：提供语音讲解、景点介绍、旅游攻略等多种服务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5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95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54" name="文本框 74"/>
          <p:cNvSpPr txBox="1"/>
          <p:nvPr>
            <p:custDataLst>
              <p:tags r:id="rId8"/>
            </p:custDataLst>
          </p:nvPr>
        </p:nvSpPr>
        <p:spPr>
          <a:xfrm>
            <a:off x="1621790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优势：个性化推荐、多语种支持、实时更新等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56" name="矩形 73"/>
          <p:cNvSpPr/>
          <p:nvPr>
            <p:custDataLst>
              <p:tags r:id="rId9"/>
            </p:custDataLst>
          </p:nvPr>
        </p:nvSpPr>
        <p:spPr>
          <a:xfrm>
            <a:off x="1243965" y="4378325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360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60" name="矩形 84"/>
          <p:cNvSpPr/>
          <p:nvPr>
            <p:custDataLst>
              <p:tags r:id="rId11"/>
            </p:custDataLst>
          </p:nvPr>
        </p:nvSpPr>
        <p:spPr>
          <a:xfrm>
            <a:off x="6450330" y="4378325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2" name="文本框 85"/>
          <p:cNvSpPr txBox="1"/>
          <p:nvPr>
            <p:custDataLst>
              <p:tags r:id="rId12"/>
            </p:custDataLst>
          </p:nvPr>
        </p:nvSpPr>
        <p:spPr>
          <a:xfrm>
            <a:off x="6828155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应用场景：旅游景区、博物馆、主题公园等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智能酒店管理系统</a:t>
            </a:r>
            <a:endParaRPr altLang="en-US" lang="zh-CN"/>
          </a:p>
        </p:txBody>
      </p:sp>
      <p:sp>
        <p:nvSpPr>
          <p:cNvPr id="1049498" name="正文"/>
          <p:cNvSpPr txBox="1"/>
          <p:nvPr>
            <p:custDataLst>
              <p:tags r:id="rId1"/>
            </p:custDataLst>
          </p:nvPr>
        </p:nvSpPr>
        <p:spPr>
          <a:xfrm>
            <a:off x="2421877" y="1490345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简介：智能酒店管理系统是利用人工智能技术，通过自动化、智能化管理酒店各项事务，提高酒店运营效率和服务质量的一种系统。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正文"/>
          <p:cNvSpPr txBox="1"/>
          <p:nvPr>
            <p:custDataLst>
              <p:tags r:id="rId2"/>
            </p:custDataLst>
          </p:nvPr>
        </p:nvSpPr>
        <p:spPr>
          <a:xfrm>
            <a:off x="2421877" y="2753227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应用场景：智能酒店管理系统可应用于客房管理、前台接待、客房服务、能源管理等多个方面，通过自动化、智能化管理，提高酒店运营效率和服务质量。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正文"/>
          <p:cNvSpPr txBox="1"/>
          <p:nvPr>
            <p:custDataLst>
              <p:tags r:id="rId3"/>
            </p:custDataLst>
          </p:nvPr>
        </p:nvSpPr>
        <p:spPr>
          <a:xfrm>
            <a:off x="2421877" y="4016109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技术实现：智能酒店管理系统采用先进的人工智能技术，包括语音识别、图像识别、自然语言处理等，实现自动化、智能化管理。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正文"/>
          <p:cNvSpPr txBox="1"/>
          <p:nvPr>
            <p:custDataLst>
              <p:tags r:id="rId4"/>
            </p:custDataLst>
          </p:nvPr>
        </p:nvSpPr>
        <p:spPr>
          <a:xfrm>
            <a:off x="2421877" y="5278991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优势：智能酒店管理系统可提高酒店运营效率和服务质量，降低人力成本，提升客户满意度。同时，可实现节能减排，降低能源消耗。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智能景区管理系统</a:t>
            </a:r>
            <a:endParaRPr altLang="en-US" lang="zh-CN"/>
          </a:p>
        </p:txBody>
      </p:sp>
      <p:sp>
        <p:nvSpPr>
          <p:cNvPr id="1049540" name="矩形 5"/>
          <p:cNvSpPr/>
          <p:nvPr>
            <p:custDataLst>
              <p:tags r:id="rId1"/>
            </p:custDataLst>
          </p:nvPr>
        </p:nvSpPr>
        <p:spPr>
          <a:xfrm>
            <a:off x="608330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2" name="矩形 10"/>
          <p:cNvSpPr/>
          <p:nvPr>
            <p:custDataLst>
              <p:tags r:id="rId2"/>
            </p:custDataLst>
          </p:nvPr>
        </p:nvSpPr>
        <p:spPr>
          <a:xfrm>
            <a:off x="962950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4" name="TextBox 2"/>
          <p:cNvSpPr txBox="1"/>
          <p:nvPr>
            <p:custDataLst>
              <p:tags r:id="rId3"/>
            </p:custDataLst>
          </p:nvPr>
        </p:nvSpPr>
        <p:spPr>
          <a:xfrm>
            <a:off x="76331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智能景区管理系统的定义和功能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46" name="矩形 6"/>
          <p:cNvSpPr/>
          <p:nvPr>
            <p:custDataLst>
              <p:tags r:id="rId4"/>
            </p:custDataLst>
          </p:nvPr>
        </p:nvSpPr>
        <p:spPr>
          <a:xfrm>
            <a:off x="3407023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8" name="矩形 11"/>
          <p:cNvSpPr/>
          <p:nvPr>
            <p:custDataLst>
              <p:tags r:id="rId5"/>
            </p:custDataLst>
          </p:nvPr>
        </p:nvSpPr>
        <p:spPr>
          <a:xfrm>
            <a:off x="3780777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0" name="TextBox 2"/>
          <p:cNvSpPr txBox="1"/>
          <p:nvPr>
            <p:custDataLst>
              <p:tags r:id="rId6"/>
            </p:custDataLst>
          </p:nvPr>
        </p:nvSpPr>
        <p:spPr>
          <a:xfrm>
            <a:off x="3561372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智能景区管理系统的应用场景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52" name="矩形 33"/>
          <p:cNvSpPr/>
          <p:nvPr>
            <p:custDataLst>
              <p:tags r:id="rId7"/>
            </p:custDataLst>
          </p:nvPr>
        </p:nvSpPr>
        <p:spPr>
          <a:xfrm>
            <a:off x="6201251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4" name="矩形 37"/>
          <p:cNvSpPr/>
          <p:nvPr>
            <p:custDataLst>
              <p:tags r:id="rId8"/>
            </p:custDataLst>
          </p:nvPr>
        </p:nvSpPr>
        <p:spPr>
          <a:xfrm>
            <a:off x="6555871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6" name="TextBox 2"/>
          <p:cNvSpPr txBox="1"/>
          <p:nvPr>
            <p:custDataLst>
              <p:tags r:id="rId9"/>
            </p:custDataLst>
          </p:nvPr>
        </p:nvSpPr>
        <p:spPr>
          <a:xfrm>
            <a:off x="635623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智能景区管理系统的优势和效益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58" name="矩形 34"/>
          <p:cNvSpPr/>
          <p:nvPr>
            <p:custDataLst>
              <p:tags r:id="rId10"/>
            </p:custDataLst>
          </p:nvPr>
        </p:nvSpPr>
        <p:spPr>
          <a:xfrm>
            <a:off x="8989738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0" name="矩形 38"/>
          <p:cNvSpPr/>
          <p:nvPr>
            <p:custDataLst>
              <p:tags r:id="rId11"/>
            </p:custDataLst>
          </p:nvPr>
        </p:nvSpPr>
        <p:spPr>
          <a:xfrm>
            <a:off x="9363493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2" name="TextBox 2"/>
          <p:cNvSpPr txBox="1"/>
          <p:nvPr>
            <p:custDataLst>
              <p:tags r:id="rId12"/>
            </p:custDataLst>
          </p:nvPr>
        </p:nvSpPr>
        <p:spPr>
          <a:xfrm>
            <a:off x="9144725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智能景区管理系统的未来发展趋势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59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人工智能在智慧旅游中的优势和挑战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人工智能在智慧旅游中的优势</a:t>
            </a:r>
            <a:endParaRPr altLang="en-US" lang="zh-CN"/>
          </a:p>
        </p:txBody>
      </p:sp>
      <p:sp>
        <p:nvSpPr>
          <p:cNvPr id="1049662" name="矩形 15"/>
          <p:cNvSpPr/>
          <p:nvPr>
            <p:custDataLst>
              <p:tags r:id="rId1"/>
            </p:custDataLst>
          </p:nvPr>
        </p:nvSpPr>
        <p:spPr>
          <a:xfrm>
            <a:off x="2423459" y="1571150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提高旅游体验：通过智能推荐、语音交互等技术提升游客的旅游体验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任意多边形 17"/>
          <p:cNvSpPr/>
          <p:nvPr>
            <p:custDataLst>
              <p:tags r:id="rId2"/>
            </p:custDataLst>
          </p:nvPr>
        </p:nvSpPr>
        <p:spPr>
          <a:xfrm flipV="1">
            <a:off x="2345103" y="1490345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6" name="任意多边形 18"/>
          <p:cNvSpPr/>
          <p:nvPr>
            <p:custDataLst>
              <p:tags r:id="rId3"/>
            </p:custDataLst>
          </p:nvPr>
        </p:nvSpPr>
        <p:spPr>
          <a:xfrm flipH="1">
            <a:off x="8528715" y="2051082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8" name="矩形 27"/>
          <p:cNvSpPr/>
          <p:nvPr>
            <p:custDataLst>
              <p:tags r:id="rId4"/>
            </p:custDataLst>
          </p:nvPr>
        </p:nvSpPr>
        <p:spPr>
          <a:xfrm>
            <a:off x="2423459" y="2888514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优化旅游管理：利用大数据分析、机器学习等技术提高旅游管理效率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任意多边形 29"/>
          <p:cNvSpPr/>
          <p:nvPr>
            <p:custDataLst>
              <p:tags r:id="rId5"/>
            </p:custDataLst>
          </p:nvPr>
        </p:nvSpPr>
        <p:spPr>
          <a:xfrm flipV="1">
            <a:off x="2345103" y="2807709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2" name="任意多边形 30"/>
          <p:cNvSpPr/>
          <p:nvPr>
            <p:custDataLst>
              <p:tags r:id="rId6"/>
            </p:custDataLst>
          </p:nvPr>
        </p:nvSpPr>
        <p:spPr>
          <a:xfrm flipH="1">
            <a:off x="8528715" y="3368446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4" name="矩形 5"/>
          <p:cNvSpPr/>
          <p:nvPr>
            <p:custDataLst>
              <p:tags r:id="rId7"/>
            </p:custDataLst>
          </p:nvPr>
        </p:nvSpPr>
        <p:spPr>
          <a:xfrm>
            <a:off x="2423459" y="4205878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增强旅游安全性：通过智能监控、预警系统等技术保障游客的安全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任意多边形 7"/>
          <p:cNvSpPr/>
          <p:nvPr>
            <p:custDataLst>
              <p:tags r:id="rId8"/>
            </p:custDataLst>
          </p:nvPr>
        </p:nvSpPr>
        <p:spPr>
          <a:xfrm flipV="1">
            <a:off x="2345103" y="4125073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8" name="任意多边形 8"/>
          <p:cNvSpPr/>
          <p:nvPr>
            <p:custDataLst>
              <p:tags r:id="rId9"/>
            </p:custDataLst>
          </p:nvPr>
        </p:nvSpPr>
        <p:spPr>
          <a:xfrm flipH="1">
            <a:off x="8528715" y="4685810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0" name="矩形 10"/>
          <p:cNvSpPr/>
          <p:nvPr>
            <p:custDataLst>
              <p:tags r:id="rId10"/>
            </p:custDataLst>
          </p:nvPr>
        </p:nvSpPr>
        <p:spPr>
          <a:xfrm>
            <a:off x="2423459" y="5523242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促进旅游创新：借助人工智能技术推动旅游业的创新发展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任意多边形 12"/>
          <p:cNvSpPr/>
          <p:nvPr>
            <p:custDataLst>
              <p:tags r:id="rId11"/>
            </p:custDataLst>
          </p:nvPr>
        </p:nvSpPr>
        <p:spPr>
          <a:xfrm flipV="1">
            <a:off x="2345103" y="5442438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4" name="任意多边形 13"/>
          <p:cNvSpPr/>
          <p:nvPr>
            <p:custDataLst>
              <p:tags r:id="rId12"/>
            </p:custDataLst>
          </p:nvPr>
        </p:nvSpPr>
        <p:spPr>
          <a:xfrm flipH="1">
            <a:off x="8528715" y="6003174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人工智能在智慧旅游中的挑战</a:t>
            </a:r>
            <a:endParaRPr altLang="en-US" lang="zh-CN"/>
          </a:p>
        </p:txBody>
      </p:sp>
      <p:sp>
        <p:nvSpPr>
          <p:cNvPr id="1049720" name="五边形 30"/>
          <p:cNvSpPr/>
          <p:nvPr>
            <p:custDataLst>
              <p:tags r:id="rId1"/>
            </p:custDataLst>
          </p:nvPr>
        </p:nvSpPr>
        <p:spPr>
          <a:xfrm>
            <a:off x="608330" y="3293192"/>
            <a:ext cx="2907431" cy="1181832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2" name="燕尾形 36"/>
          <p:cNvSpPr/>
          <p:nvPr>
            <p:custDataLst>
              <p:tags r:id="rId2"/>
            </p:custDataLst>
          </p:nvPr>
        </p:nvSpPr>
        <p:spPr>
          <a:xfrm>
            <a:off x="3220523" y="3293192"/>
            <a:ext cx="2907431" cy="1181832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4" name="燕尾形 37"/>
          <p:cNvSpPr/>
          <p:nvPr>
            <p:custDataLst>
              <p:tags r:id="rId3"/>
            </p:custDataLst>
          </p:nvPr>
        </p:nvSpPr>
        <p:spPr>
          <a:xfrm>
            <a:off x="8444910" y="3293192"/>
            <a:ext cx="2907431" cy="1181832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6" name="燕尾形 38"/>
          <p:cNvSpPr/>
          <p:nvPr>
            <p:custDataLst>
              <p:tags r:id="rId4"/>
            </p:custDataLst>
          </p:nvPr>
        </p:nvSpPr>
        <p:spPr>
          <a:xfrm>
            <a:off x="5832716" y="3293192"/>
            <a:ext cx="2907431" cy="1181832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8" name="文本框 3"/>
          <p:cNvSpPr txBox="1"/>
          <p:nvPr>
            <p:custDataLst>
              <p:tags r:id="rId5"/>
            </p:custDataLst>
          </p:nvPr>
        </p:nvSpPr>
        <p:spPr>
          <a:xfrm>
            <a:off x="3159713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技术成熟度：虽然人工智能技术已经取得了很大的进展，但在智慧旅游领域，一些技术仍然不够成熟，需要进一步的研究和开发。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0" name="文本框 6"/>
          <p:cNvSpPr txBox="1"/>
          <p:nvPr>
            <p:custDataLst>
              <p:tags r:id="rId6"/>
            </p:custDataLst>
          </p:nvPr>
        </p:nvSpPr>
        <p:spPr>
          <a:xfrm>
            <a:off x="608330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数据隐私和安全问题：人工智能需要大量的数据来训练模型，但数据的隐私和安全问题一直是人工智能应用的重要挑战之一。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2" name="文本框 7"/>
          <p:cNvSpPr txBox="1"/>
          <p:nvPr>
            <p:custDataLst>
              <p:tags r:id="rId7"/>
            </p:custDataLst>
          </p:nvPr>
        </p:nvSpPr>
        <p:spPr>
          <a:xfrm>
            <a:off x="5830954" y="1639861"/>
            <a:ext cx="3135689" cy="1414497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人才短缺：人工智能领域的人才短缺一直是制约人工智能发展的重要因素之一，尤其是在智慧旅游领域，需要具备旅游和人工智能双重背景的人才。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4" name="文本框 8"/>
          <p:cNvSpPr txBox="1"/>
          <p:nvPr>
            <p:custDataLst>
              <p:tags r:id="rId8"/>
            </p:custDataLst>
          </p:nvPr>
        </p:nvSpPr>
        <p:spPr>
          <a:xfrm>
            <a:off x="8442266" y="4727078"/>
            <a:ext cx="3135689" cy="1373957"/>
          </a:xfrm>
          <a:prstGeom prst="rect"/>
          <a:noFill/>
        </p:spPr>
        <p:txBody>
          <a:bodyPr lIns="0" rtlCol="0" wrap="square">
            <a:normAutofit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法律法规限制：人工智能技术的应用需要遵守相关的法律法规，但目前相关的法律法规还不够完善，给人工智能技术的应用带来了一定的挑战。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77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未来发展趋势和展望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未来发展趋势</a:t>
            </a:r>
            <a:endParaRPr altLang="en-US" lang="zh-CN"/>
          </a:p>
        </p:txBody>
      </p:sp>
      <p:sp>
        <p:nvSpPr>
          <p:cNvPr id="1049834" name="五边形 30"/>
          <p:cNvSpPr/>
          <p:nvPr>
            <p:custDataLst>
              <p:tags r:id="rId1"/>
            </p:custDataLst>
          </p:nvPr>
        </p:nvSpPr>
        <p:spPr>
          <a:xfrm>
            <a:off x="608330" y="3293192"/>
            <a:ext cx="2907431" cy="1181832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6" name="燕尾形 36"/>
          <p:cNvSpPr/>
          <p:nvPr>
            <p:custDataLst>
              <p:tags r:id="rId2"/>
            </p:custDataLst>
          </p:nvPr>
        </p:nvSpPr>
        <p:spPr>
          <a:xfrm>
            <a:off x="3220523" y="3293192"/>
            <a:ext cx="2907431" cy="1181832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8" name="燕尾形 37"/>
          <p:cNvSpPr/>
          <p:nvPr>
            <p:custDataLst>
              <p:tags r:id="rId3"/>
            </p:custDataLst>
          </p:nvPr>
        </p:nvSpPr>
        <p:spPr>
          <a:xfrm>
            <a:off x="8444910" y="3293192"/>
            <a:ext cx="2907431" cy="1181832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0" name="燕尾形 38"/>
          <p:cNvSpPr/>
          <p:nvPr>
            <p:custDataLst>
              <p:tags r:id="rId4"/>
            </p:custDataLst>
          </p:nvPr>
        </p:nvSpPr>
        <p:spPr>
          <a:xfrm>
            <a:off x="5832716" y="3293192"/>
            <a:ext cx="2907431" cy="1181832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2" name="文本框 3"/>
          <p:cNvSpPr txBox="1"/>
          <p:nvPr>
            <p:custDataLst>
              <p:tags r:id="rId5"/>
            </p:custDataLst>
          </p:nvPr>
        </p:nvSpPr>
        <p:spPr>
          <a:xfrm>
            <a:off x="3159713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跨界融合成为趋势，旅游与科技深度融合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4" name="文本框 6"/>
          <p:cNvSpPr txBox="1"/>
          <p:nvPr>
            <p:custDataLst>
              <p:tags r:id="rId6"/>
            </p:custDataLst>
          </p:nvPr>
        </p:nvSpPr>
        <p:spPr>
          <a:xfrm>
            <a:off x="608330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人工智能技术不断升级，推动智慧旅游发展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6" name="文本框 7"/>
          <p:cNvSpPr txBox="1"/>
          <p:nvPr>
            <p:custDataLst>
              <p:tags r:id="rId7"/>
            </p:custDataLst>
          </p:nvPr>
        </p:nvSpPr>
        <p:spPr>
          <a:xfrm>
            <a:off x="5830954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智慧旅游将更加注重个性化服务，提升游客体验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8" name="文本框 8"/>
          <p:cNvSpPr txBox="1"/>
          <p:nvPr>
            <p:custDataLst>
              <p:tags r:id="rId8"/>
            </p:custDataLst>
          </p:nvPr>
        </p:nvSpPr>
        <p:spPr>
          <a:xfrm>
            <a:off x="8442266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智慧旅游将推动旅游业转型升级，实现高质量发展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未来展望</a:t>
            </a:r>
            <a:endParaRPr altLang="en-US" lang="zh-CN"/>
          </a:p>
        </p:txBody>
      </p:sp>
      <p:sp>
        <p:nvSpPr>
          <p:cNvPr id="1049884" name="椭圆 262"/>
          <p:cNvSpPr/>
          <p:nvPr>
            <p:custDataLst>
              <p:tags r:id="rId1"/>
            </p:custDataLst>
          </p:nvPr>
        </p:nvSpPr>
        <p:spPr>
          <a:xfrm>
            <a:off x="2414161" y="4122288"/>
            <a:ext cx="7357453" cy="192487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6" name="椭圆 263"/>
          <p:cNvSpPr/>
          <p:nvPr>
            <p:custDataLst>
              <p:tags r:id="rId2"/>
            </p:custDataLst>
          </p:nvPr>
        </p:nvSpPr>
        <p:spPr>
          <a:xfrm>
            <a:off x="3266425" y="4202678"/>
            <a:ext cx="5578309" cy="165301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8" name="椭圆 264"/>
          <p:cNvSpPr/>
          <p:nvPr>
            <p:custDataLst>
              <p:tags r:id="rId3"/>
            </p:custDataLst>
          </p:nvPr>
        </p:nvSpPr>
        <p:spPr>
          <a:xfrm>
            <a:off x="4064442" y="4439272"/>
            <a:ext cx="3981376" cy="11797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0" name="椭圆 265"/>
          <p:cNvSpPr/>
          <p:nvPr>
            <p:custDataLst>
              <p:tags r:id="rId4"/>
            </p:custDataLst>
          </p:nvPr>
        </p:nvSpPr>
        <p:spPr>
          <a:xfrm>
            <a:off x="4738932" y="4639267"/>
            <a:ext cx="2632144" cy="77998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2" name="椭圆 266"/>
          <p:cNvSpPr/>
          <p:nvPr>
            <p:custDataLst>
              <p:tags r:id="rId5"/>
            </p:custDataLst>
          </p:nvPr>
        </p:nvSpPr>
        <p:spPr>
          <a:xfrm>
            <a:off x="5430416" y="4843836"/>
            <a:ext cx="1514022" cy="44865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704" y="4769329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4" name="椭圆 268"/>
          <p:cNvSpPr/>
          <p:nvPr>
            <p:custDataLst>
              <p:tags r:id="rId7"/>
            </p:custDataLst>
          </p:nvPr>
        </p:nvSpPr>
        <p:spPr>
          <a:xfrm flipV="1">
            <a:off x="2778203" y="4583059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6" name="椭圆 269"/>
          <p:cNvSpPr/>
          <p:nvPr>
            <p:custDataLst>
              <p:tags r:id="rId8"/>
            </p:custDataLst>
          </p:nvPr>
        </p:nvSpPr>
        <p:spPr>
          <a:xfrm flipV="1">
            <a:off x="2820032" y="4625542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8" name="椭圆 270"/>
          <p:cNvSpPr/>
          <p:nvPr>
            <p:custDataLst>
              <p:tags r:id="rId9"/>
            </p:custDataLst>
          </p:nvPr>
        </p:nvSpPr>
        <p:spPr>
          <a:xfrm flipV="1">
            <a:off x="7787212" y="3768703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40152" y="3883733"/>
            <a:ext cx="0" cy="192487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0" name="椭圆 272"/>
          <p:cNvSpPr/>
          <p:nvPr>
            <p:custDataLst>
              <p:tags r:id="rId11"/>
            </p:custDataLst>
          </p:nvPr>
        </p:nvSpPr>
        <p:spPr>
          <a:xfrm flipV="1">
            <a:off x="4010195" y="3643216"/>
            <a:ext cx="387643" cy="387631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3000" y="4062812"/>
            <a:ext cx="0" cy="101710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1022" y="3750403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2" name="椭圆 275"/>
          <p:cNvSpPr/>
          <p:nvPr>
            <p:custDataLst>
              <p:tags r:id="rId14"/>
            </p:custDataLst>
          </p:nvPr>
        </p:nvSpPr>
        <p:spPr>
          <a:xfrm flipV="1">
            <a:off x="7039521" y="3564134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4" name="椭圆 276"/>
          <p:cNvSpPr/>
          <p:nvPr>
            <p:custDataLst>
              <p:tags r:id="rId15"/>
            </p:custDataLst>
          </p:nvPr>
        </p:nvSpPr>
        <p:spPr>
          <a:xfrm flipV="1">
            <a:off x="7081350" y="3606616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6" name="椭圆 277"/>
          <p:cNvSpPr/>
          <p:nvPr>
            <p:custDataLst>
              <p:tags r:id="rId16"/>
            </p:custDataLst>
          </p:nvPr>
        </p:nvSpPr>
        <p:spPr>
          <a:xfrm flipV="1">
            <a:off x="3758568" y="4424894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508" y="4539923"/>
            <a:ext cx="0" cy="111300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8" name="椭圆 279"/>
          <p:cNvSpPr/>
          <p:nvPr>
            <p:custDataLst>
              <p:tags r:id="rId18"/>
            </p:custDataLst>
          </p:nvPr>
        </p:nvSpPr>
        <p:spPr>
          <a:xfrm flipV="1">
            <a:off x="8529675" y="4660835"/>
            <a:ext cx="264050" cy="26404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390" y="4953637"/>
            <a:ext cx="0" cy="41291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0" name="椭圆 281"/>
          <p:cNvSpPr/>
          <p:nvPr>
            <p:custDataLst>
              <p:tags r:id="rId20"/>
            </p:custDataLst>
          </p:nvPr>
        </p:nvSpPr>
        <p:spPr>
          <a:xfrm flipV="1">
            <a:off x="4949384" y="4972591"/>
            <a:ext cx="327074" cy="32706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164" y="5351665"/>
            <a:ext cx="0" cy="7225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2" name="图形 15"/>
          <p:cNvSpPr/>
          <p:nvPr>
            <p:custDataLst>
              <p:tags r:id="rId22"/>
            </p:custDataLst>
          </p:nvPr>
        </p:nvSpPr>
        <p:spPr>
          <a:xfrm>
            <a:off x="5016702" y="5042523"/>
            <a:ext cx="187022" cy="182234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14" name="图形 19"/>
          <p:cNvSpPr/>
          <p:nvPr>
            <p:custDataLst>
              <p:tags r:id="rId23"/>
            </p:custDataLst>
          </p:nvPr>
        </p:nvSpPr>
        <p:spPr>
          <a:xfrm>
            <a:off x="8597647" y="4734689"/>
            <a:ext cx="128082" cy="115339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16" name="图形 27"/>
          <p:cNvSpPr/>
          <p:nvPr>
            <p:custDataLst>
              <p:tags r:id="rId24"/>
            </p:custDataLst>
          </p:nvPr>
        </p:nvSpPr>
        <p:spPr>
          <a:xfrm>
            <a:off x="4113460" y="3767396"/>
            <a:ext cx="181128" cy="139307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18" name="任意多边形: 形状 286"/>
          <p:cNvSpPr/>
          <p:nvPr>
            <p:custDataLst>
              <p:tags r:id="rId25"/>
            </p:custDataLst>
          </p:nvPr>
        </p:nvSpPr>
        <p:spPr>
          <a:xfrm>
            <a:off x="5421266" y="3716417"/>
            <a:ext cx="1343206" cy="134321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0" name="正文"/>
          <p:cNvSpPr txBox="1"/>
          <p:nvPr>
            <p:custDataLst>
              <p:tags r:id="rId26"/>
            </p:custDataLst>
          </p:nvPr>
        </p:nvSpPr>
        <p:spPr>
          <a:xfrm>
            <a:off x="608330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人工智能技术不断进步，推动智慧旅游发展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正文"/>
          <p:cNvSpPr txBox="1"/>
          <p:nvPr>
            <p:custDataLst>
              <p:tags r:id="rId27"/>
            </p:custDataLst>
          </p:nvPr>
        </p:nvSpPr>
        <p:spPr>
          <a:xfrm>
            <a:off x="9419846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未来智慧旅游将更加注重可持续发展和绿色环保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正文"/>
          <p:cNvSpPr txBox="1"/>
          <p:nvPr>
            <p:custDataLst>
              <p:tags r:id="rId28"/>
            </p:custDataLst>
          </p:nvPr>
        </p:nvSpPr>
        <p:spPr>
          <a:xfrm>
            <a:off x="706370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人工智能与大数据技术结合，实现精准营销和服务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正文"/>
          <p:cNvSpPr txBox="1"/>
          <p:nvPr>
            <p:custDataLst>
              <p:tags r:id="rId29"/>
            </p:custDataLst>
          </p:nvPr>
        </p:nvSpPr>
        <p:spPr>
          <a:xfrm>
            <a:off x="296447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智慧旅游将更加注重个性化服务，提高游客体验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0" name="标题 2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  <p:sp>
        <p:nvSpPr>
          <p:cNvPr id="1049962" name="文本占位符 3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2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文本样式 第二级 第三级 第四级 第五级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1*i*6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1*i*7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7"/>
  <p:tag name="KSO_WM_SPECIAL_SOURCE" val="bdnull"/>
  <p:tag name="KSO_WM_TEMPLATE_THUMBS_INDEX" val="1、11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7_1*b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9.xml><?xml version="1.0" encoding="utf-8"?>
<p:tagLst xmlns:p="http://schemas.openxmlformats.org/presentationml/2006/main">
  <p:tag name="KSO_WM_SLIDE_ID" val="custom2023091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32.2&quot;,&quot;top&quot;:&quot;127.65&quot;,&quot;width&quot;:&quot;698.95&quot;,&quot;height&quot;:&quot;343.45&quot;}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6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1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7_6*l_h_i*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1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2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7_6*l_h_i*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2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3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7_6*l_h_i*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3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4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7_6*l_h_i*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4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5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7_6*l_h_i*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5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6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17_6*l_h_i*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6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91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7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46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1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84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27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2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50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28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290.xml><?xml version="1.0" encoding="utf-8"?>
<p:tagLst xmlns:p="http://schemas.openxmlformats.org/presentationml/2006/main">
  <p:tag name="KSO_WM_SLIDE_ID" val="custom2023091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91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&quot;,&quot;top&quot;:&quot;101.9&quot;,&quot;width&quot;:&quot;498.95&quot;,&quot;height&quot;:&quot;364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3">
      <a:dk1>
        <a:srgbClr val="000000"/>
      </a:dk1>
      <a:lt1>
        <a:srgbClr val="FFFFFF"/>
      </a:lt1>
      <a:dk2>
        <a:srgbClr val="161D32"/>
      </a:dk2>
      <a:lt2>
        <a:srgbClr val="FFFAEF"/>
      </a:lt2>
      <a:accent1>
        <a:srgbClr val="FFC955"/>
      </a:accent1>
      <a:accent2>
        <a:srgbClr val="CFB058"/>
      </a:accent2>
      <a:accent3>
        <a:srgbClr val="9F975B"/>
      </a:accent3>
      <a:accent4>
        <a:srgbClr val="707D5E"/>
      </a:accent4>
      <a:accent5>
        <a:srgbClr val="707D5E"/>
      </a:accent5>
      <a:accent6>
        <a:srgbClr val="104B64"/>
      </a:accent6>
      <a:hlink>
        <a:srgbClr val="0563C1"/>
      </a:hlink>
      <a:folHlink>
        <a:srgbClr val="954D72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2023-12-16T15:58:49Z</dcterms:created>
  <dcterms:modified xsi:type="dcterms:W3CDTF">2023-12-16T15:58:49Z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a4fba2b3c9f144a0b4a0b808a6bd853e_21</vt:lpwstr>
  </property>
</Properties>
</file>