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977" r:id="rId1"/>
    <p:sldMasterId id="2147491014" r:id="rId2"/>
  </p:sldMasterIdLst>
  <p:notesMasterIdLst>
    <p:notesMasterId r:id="rId3"/>
  </p:notesMasterIdLst>
  <p:sldIdLst>
    <p:sldId id="3644" r:id="rId4"/>
    <p:sldId id="3648" r:id="rId5"/>
    <p:sldId id="3651" r:id="rId6"/>
    <p:sldId id="3654" r:id="rId7"/>
    <p:sldId id="3657" r:id="rId8"/>
    <p:sldId id="3660" r:id="rId9"/>
    <p:sldId id="3663" r:id="rId10"/>
    <p:sldId id="3666" r:id="rId11"/>
    <p:sldId id="3669" r:id="rId12"/>
    <p:sldId id="3672" r:id="rId13"/>
    <p:sldId id="3675" r:id="rId14"/>
    <p:sldId id="3678" r:id="rId15"/>
    <p:sldId id="3681" r:id="rId16"/>
    <p:sldId id="3684" r:id="rId17"/>
    <p:sldId id="3687" r:id="rId18"/>
    <p:sldId id="3690" r:id="rId19"/>
    <p:sldId id="3693" r:id="rId20"/>
    <p:sldId id="3696" r:id="rId21"/>
    <p:sldId id="3699" r:id="rId22"/>
    <p:sldId id="3702" r:id="rId23"/>
    <p:sldId id="3705" r:id="rId24"/>
    <p:sldId id="3708" r:id="rId25"/>
    <p:sldId id="3711" r:id="rId26"/>
    <p:sldId id="3714" r:id="rId27"/>
    <p:sldId id="3717" r:id="rId28"/>
    <p:sldId id="3720"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978" r:id="rId1"/>
    <p:sldLayoutId id="2147490979" r:id="rId2"/>
    <p:sldLayoutId id="2147490980" r:id="rId3"/>
    <p:sldLayoutId id="2147490981" r:id="rId4"/>
    <p:sldLayoutId id="2147490982" r:id="rId5"/>
    <p:sldLayoutId id="2147490983" r:id="rId6"/>
    <p:sldLayoutId id="2147490984" r:id="rId7"/>
    <p:sldLayoutId id="2147490985" r:id="rId8"/>
    <p:sldLayoutId id="2147490986" r:id="rId9"/>
    <p:sldLayoutId id="2147490987" r:id="rId10"/>
    <p:sldLayoutId id="214749098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015" r:id="rId1"/>
    <p:sldLayoutId id="2147491016" r:id="rId2"/>
    <p:sldLayoutId id="2147491017" r:id="rId3"/>
    <p:sldLayoutId id="2147491018" r:id="rId4"/>
    <p:sldLayoutId id="2147491019" r:id="rId5"/>
    <p:sldLayoutId id="2147491020" r:id="rId6"/>
    <p:sldLayoutId id="2147491021" r:id="rId7"/>
    <p:sldLayoutId id="2147491022" r:id="rId8"/>
    <p:sldLayoutId id="2147491023" r:id="rId9"/>
    <p:sldLayoutId id="2147491024" r:id="rId10"/>
    <p:sldLayoutId id="2147491025"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tags" Target="../tags/tag135.xml"/><Relationship Id="rId10" Type="http://schemas.openxmlformats.org/officeDocument/2006/relationships/tags" Target="../tags/tag136.xml"/><Relationship Id="rId11" Type="http://schemas.openxmlformats.org/officeDocument/2006/relationships/tags" Target="../tags/tag137.xml"/><Relationship Id="rId12" Type="http://schemas.openxmlformats.org/officeDocument/2006/relationships/tags" Target="../tags/tag13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tags" Target="../tags/tag351.xml"/><Relationship Id="rId16" Type="http://schemas.openxmlformats.org/officeDocument/2006/relationships/tags" Target="../tags/tag352.xml"/><Relationship Id="rId17" Type="http://schemas.openxmlformats.org/officeDocument/2006/relationships/tags" Target="../tags/tag353.xml"/><Relationship Id="rId18" Type="http://schemas.openxmlformats.org/officeDocument/2006/relationships/tags" Target="../tags/tag354.xml"/><Relationship Id="rId19" Type="http://schemas.openxmlformats.org/officeDocument/2006/relationships/tags" Target="../tags/tag355.xml"/><Relationship Id="rId20" Type="http://schemas.openxmlformats.org/officeDocument/2006/relationships/tags" Target="../tags/tag356.xml"/><Relationship Id="rId21" Type="http://schemas.openxmlformats.org/officeDocument/2006/relationships/tags" Target="../tags/tag357.xml"/><Relationship Id="rId22" Type="http://schemas.openxmlformats.org/officeDocument/2006/relationships/tags" Target="../tags/tag358.xml"/><Relationship Id="rId23" Type="http://schemas.openxmlformats.org/officeDocument/2006/relationships/tags" Target="../tags/tag359.xml"/><Relationship Id="rId24" Type="http://schemas.openxmlformats.org/officeDocument/2006/relationships/tags" Target="../tags/tag360.xml"/><Relationship Id="rId25" Type="http://schemas.openxmlformats.org/officeDocument/2006/relationships/tags" Target="../tags/tag361.xml"/><Relationship Id="rId26" Type="http://schemas.openxmlformats.org/officeDocument/2006/relationships/tags" Target="../tags/tag362.xml"/><Relationship Id="rId27" Type="http://schemas.openxmlformats.org/officeDocument/2006/relationships/tags" Target="../tags/tag363.xml"/><Relationship Id="rId28" Type="http://schemas.openxmlformats.org/officeDocument/2006/relationships/tags" Target="../tags/tag364.xml"/><Relationship Id="rId29" Type="http://schemas.openxmlformats.org/officeDocument/2006/relationships/tags" Target="../tags/tag365.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
        <p:nvSpPr>
          <p:cNvPr id="1048656" name="标题 2"/>
          <p:cNvSpPr>
            <a:spLocks noGrp="1"/>
          </p:cNvSpPr>
          <p:nvPr>
            <p:ph type="ctrTitle"/>
            <p:custDataLst>
              <p:tags r:id="rId5"/>
            </p:custDataLst>
          </p:nvPr>
        </p:nvSpPr>
        <p:spPr/>
        <p:txBody>
          <a:bodyPr/>
          <a:p>
            <a:r>
              <a:rPr altLang="en-US" lang="zh-CN"/>
              <a:t>2024年房地产行业智慧社区规划</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93980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01.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1075690"/>
            <a:ext cx="4293235" cy="460375"/>
          </a:xfrm>
          <a:prstGeom prst="rect"/>
          <a:noFill/>
        </p:spPr>
        <p:txBody>
          <a:bodyPr rtlCol="0" wrap="square">
            <a:spAutoFit/>
          </a:bodyPr>
          <a:p>
            <a:pPr algn="r"/>
            <a:r>
              <a:rPr altLang="zh-CN" b="1" dirty="0" sz="2400" lang="en-US">
                <a:solidFill>
                  <a:schemeClr val="tx1"/>
                </a:solidFill>
                <a:latin typeface="+mj-ea"/>
                <a:ea typeface="+mj-ea"/>
              </a:rPr>
              <a:t>智慧社区的发展背景</a:t>
            </a:r>
            <a:endParaRPr altLang="zh-CN" b="1" dirty="0" sz="24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7830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202311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02.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2136775"/>
            <a:ext cx="4293235" cy="460375"/>
          </a:xfrm>
          <a:prstGeom prst="rect"/>
          <a:noFill/>
        </p:spPr>
        <p:txBody>
          <a:bodyPr rtlCol="0" wrap="square">
            <a:spAutoFit/>
          </a:bodyPr>
          <a:p>
            <a:pPr algn="r"/>
            <a:r>
              <a:rPr altLang="zh-CN" b="1" dirty="0" sz="2400" lang="en-US">
                <a:solidFill>
                  <a:schemeClr val="tx1"/>
                </a:solidFill>
                <a:latin typeface="+mj-ea"/>
                <a:ea typeface="+mj-ea"/>
              </a:rPr>
              <a:t>智慧社区的规划目标</a:t>
            </a:r>
            <a:endParaRPr altLang="zh-CN" b="1" dirty="0" sz="24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84416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308419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03.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3175635"/>
            <a:ext cx="4293235" cy="460375"/>
          </a:xfrm>
          <a:prstGeom prst="rect"/>
          <a:noFill/>
        </p:spPr>
        <p:txBody>
          <a:bodyPr rtlCol="0" wrap="square">
            <a:spAutoFit/>
          </a:bodyPr>
          <a:p>
            <a:pPr algn="r"/>
            <a:r>
              <a:rPr altLang="zh-CN" b="1" dirty="0" sz="2400" lang="en-US">
                <a:solidFill>
                  <a:schemeClr val="tx1"/>
                </a:solidFill>
                <a:latin typeface="+mj-ea"/>
                <a:ea typeface="+mj-ea"/>
              </a:rPr>
              <a:t>智慧社区的规划内容</a:t>
            </a:r>
            <a:endParaRPr altLang="zh-CN" b="1" dirty="0" sz="24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88302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412305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04.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4192905"/>
            <a:ext cx="4293235" cy="460375"/>
          </a:xfrm>
          <a:prstGeom prst="rect"/>
          <a:noFill/>
        </p:spPr>
        <p:txBody>
          <a:bodyPr rtlCol="0" wrap="square">
            <a:spAutoFit/>
          </a:bodyPr>
          <a:p>
            <a:pPr algn="r"/>
            <a:r>
              <a:rPr altLang="zh-CN" b="1" dirty="0" sz="2400" lang="en-US">
                <a:solidFill>
                  <a:schemeClr val="tx1"/>
                </a:solidFill>
                <a:latin typeface="+mj-ea"/>
                <a:ea typeface="+mj-ea"/>
              </a:rPr>
              <a:t>智慧社区的运营模式</a:t>
            </a:r>
            <a:endParaRPr altLang="zh-CN" b="1" dirty="0" sz="24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89966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5139690"/>
            <a:ext cx="1098550" cy="70675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05.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5209540"/>
            <a:ext cx="4293235" cy="460375"/>
          </a:xfrm>
          <a:prstGeom prst="rect"/>
          <a:noFill/>
        </p:spPr>
        <p:txBody>
          <a:bodyPr rtlCol="0" wrap="square">
            <a:spAutoFit/>
          </a:bodyPr>
          <a:p>
            <a:pPr algn="r"/>
            <a:r>
              <a:rPr altLang="zh-CN" b="1" dirty="0" sz="2400" lang="en-US">
                <a:solidFill>
                  <a:schemeClr val="tx1"/>
                </a:solidFill>
                <a:latin typeface="+mj-ea"/>
                <a:ea typeface="+mj-ea"/>
              </a:rPr>
              <a:t>智慧社区的发展前景</a:t>
            </a:r>
            <a:endParaRPr altLang="zh-CN" b="1" dirty="0" sz="24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91629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8" name="副标题"/>
          <p:cNvSpPr>
            <a:spLocks noGrp="1"/>
          </p:cNvSpPr>
          <p:nvPr>
            <p:ph type="body" idx="1"/>
            <p:custDataLst>
              <p:tags r:id="rId1"/>
            </p:custDataLst>
          </p:nvPr>
        </p:nvSpPr>
        <p:spPr/>
        <p:txBody>
          <a:bodyPr/>
          <a:p>
            <a:r>
              <a:rPr altLang="en-US" lang="zh-CN"/>
              <a:t>章节副标题</a:t>
            </a:r>
            <a:endParaRPr altLang="en-US" lang="zh-CN"/>
          </a:p>
        </p:txBody>
      </p:sp>
      <p:sp>
        <p:nvSpPr>
          <p:cNvPr id="1048930"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2" name="标题 1"/>
          <p:cNvSpPr>
            <a:spLocks noGrp="1"/>
          </p:cNvSpPr>
          <p:nvPr>
            <p:ph type="title"/>
            <p:custDataLst>
              <p:tags r:id="rId3"/>
            </p:custDataLst>
          </p:nvPr>
        </p:nvSpPr>
        <p:spPr/>
        <p:txBody>
          <a:bodyPr/>
          <a:p>
            <a:r>
              <a:rPr altLang="en-US" lang="zh-CN"/>
              <a:t>智慧社区的发展背景</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88" name="标题 1"/>
          <p:cNvSpPr>
            <a:spLocks noGrp="1"/>
          </p:cNvSpPr>
          <p:nvPr>
            <p:ph type="title"/>
          </p:nvPr>
        </p:nvSpPr>
        <p:spPr/>
        <p:txBody>
          <a:bodyPr/>
          <a:p>
            <a:r>
              <a:rPr altLang="en-US" lang="zh-CN"/>
              <a:t>房地产行业的发展趋势</a:t>
            </a:r>
            <a:endParaRPr altLang="en-US" lang="zh-CN"/>
          </a:p>
        </p:txBody>
      </p:sp>
      <p:sp>
        <p:nvSpPr>
          <p:cNvPr id="104899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城市化进程加速，房地产市场需求持续增长</a:t>
            </a:r>
            <a:endParaRPr altLang="en-US" dirty="0" sz="2000" lang="zh-CN" spc="150">
              <a:solidFill>
                <a:schemeClr val="tx1">
                  <a:lumMod val="75000"/>
                  <a:lumOff val="25000"/>
                </a:schemeClr>
              </a:solidFill>
              <a:latin typeface="+mn-ea"/>
              <a:sym typeface="+mn-ea"/>
            </a:endParaRPr>
          </a:p>
        </p:txBody>
      </p:sp>
      <p:sp>
        <p:nvSpPr>
          <p:cNvPr id="104899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政策调控加强，房地产市场逐步规范化</a:t>
            </a:r>
            <a:endParaRPr altLang="en-US" dirty="0" sz="2000" lang="zh-CN" spc="150">
              <a:solidFill>
                <a:schemeClr val="tx1">
                  <a:lumMod val="75000"/>
                  <a:lumOff val="25000"/>
                </a:schemeClr>
              </a:solidFill>
              <a:latin typeface="+mn-ea"/>
              <a:sym typeface="+mn-ea"/>
            </a:endParaRPr>
          </a:p>
        </p:txBody>
      </p:sp>
      <p:sp>
        <p:nvSpPr>
          <p:cNvPr id="104900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智慧科技的应用，推动房地产行业转型升级</a:t>
            </a:r>
            <a:endParaRPr altLang="en-US" dirty="0" sz="2000" lang="zh-CN" spc="150">
              <a:solidFill>
                <a:schemeClr val="tx1">
                  <a:lumMod val="75000"/>
                  <a:lumOff val="25000"/>
                </a:schemeClr>
              </a:solidFill>
              <a:latin typeface="+mn-ea"/>
              <a:sym typeface="+mn-ea"/>
            </a:endParaRPr>
          </a:p>
        </p:txBody>
      </p:sp>
      <p:sp>
        <p:nvSpPr>
          <p:cNvPr id="104900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1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绿色建筑和可持续发展成为行业趋势</a:t>
            </a:r>
            <a:endParaRPr altLang="en-US" dirty="0" sz="2000" lang="zh-CN" spc="150">
              <a:solidFill>
                <a:schemeClr val="tx1">
                  <a:lumMod val="75000"/>
                  <a:lumOff val="25000"/>
                </a:schemeClr>
              </a:solidFill>
              <a:latin typeface="+mn-ea"/>
              <a:sym typeface="+mn-ea"/>
            </a:endParaRPr>
          </a:p>
        </p:txBody>
      </p:sp>
      <p:sp>
        <p:nvSpPr>
          <p:cNvPr id="104901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智慧社区的定义和特点</a:t>
            </a:r>
            <a:endParaRPr altLang="en-US" lang="zh-CN"/>
          </a:p>
        </p:txBody>
      </p:sp>
      <p:sp>
        <p:nvSpPr>
          <p:cNvPr id="10490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智慧社区是指利用先进的信息技术和智能化设备，实现社区管理和服务的智能化、高效化和便捷化。</a:t>
            </a:r>
            <a:endParaRPr altLang="en-US" dirty="0" sz="1200" lang="zh-CN" spc="150">
              <a:solidFill>
                <a:schemeClr val="tx1">
                  <a:lumMod val="65000"/>
                  <a:lumOff val="35000"/>
                </a:schemeClr>
              </a:solidFill>
              <a:latin typeface="+mn-ea"/>
              <a:sym typeface="+mn-ea"/>
            </a:endParaRPr>
          </a:p>
        </p:txBody>
      </p:sp>
      <p:sp>
        <p:nvSpPr>
          <p:cNvPr id="10490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智慧社区具有以下特点：智能化管理、高效的服务、便捷的生活体验、安全可靠的环境。</a:t>
            </a:r>
            <a:endParaRPr altLang="en-US" dirty="0" sz="1200" lang="zh-CN" spc="150">
              <a:solidFill>
                <a:schemeClr val="tx1">
                  <a:lumMod val="65000"/>
                  <a:lumOff val="35000"/>
                </a:schemeClr>
              </a:solidFill>
              <a:latin typeface="+mn-ea"/>
              <a:sym typeface="+mn-ea"/>
            </a:endParaRPr>
          </a:p>
        </p:txBody>
      </p:sp>
      <p:sp>
        <p:nvSpPr>
          <p:cNvPr id="10490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智慧社区的发展背景是基于社会信息化、城市现代化和居民对于高品质生活的追求。</a:t>
            </a:r>
            <a:endParaRPr altLang="en-US" dirty="0" sz="1200" lang="zh-CN" spc="150">
              <a:solidFill>
                <a:schemeClr val="tx1">
                  <a:lumMod val="65000"/>
                  <a:lumOff val="35000"/>
                </a:schemeClr>
              </a:solidFill>
              <a:latin typeface="+mn-ea"/>
              <a:sym typeface="+mn-ea"/>
            </a:endParaRPr>
          </a:p>
        </p:txBody>
      </p:sp>
      <p:sp>
        <p:nvSpPr>
          <p:cNvPr id="10490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智慧社区的建设需要政府、企业和社会各界的共同努力，共同推进社区的可持续发展。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智慧社区的发展历程</a:t>
            </a:r>
            <a:endParaRPr altLang="en-US" lang="zh-CN"/>
          </a:p>
        </p:txBody>
      </p:sp>
      <p:sp>
        <p:nvSpPr>
          <p:cNvPr id="104910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智慧社区概念提出</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智慧社区技术应用</a:t>
            </a:r>
            <a:endParaRPr dirty="0" sz="2000" err="1">
              <a:solidFill>
                <a:schemeClr val="tx1">
                  <a:lumMod val="75000"/>
                  <a:lumOff val="25000"/>
                </a:schemeClr>
              </a:solidFill>
              <a:latin typeface="+mn-ea"/>
              <a:ea typeface="+mn-ea"/>
              <a:cs typeface="+mn-ea"/>
              <a:sym typeface="+mn-lt"/>
            </a:endParaRPr>
          </a:p>
        </p:txBody>
      </p:sp>
      <p:sp>
        <p:nvSpPr>
          <p:cNvPr id="104912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2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智慧社区未来展望</a:t>
            </a:r>
            <a:endParaRPr dirty="0" sz="2000" err="1">
              <a:solidFill>
                <a:schemeClr val="tx1">
                  <a:lumMod val="75000"/>
                  <a:lumOff val="25000"/>
                </a:schemeClr>
              </a:solidFill>
              <a:latin typeface="+mn-ea"/>
              <a:ea typeface="+mn-ea"/>
              <a:cs typeface="+mn-ea"/>
              <a:sym typeface="+mn-lt"/>
            </a:endParaRPr>
          </a:p>
        </p:txBody>
      </p:sp>
      <p:sp>
        <p:nvSpPr>
          <p:cNvPr id="1049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智慧社区发展阶段</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80" name="副标题"/>
          <p:cNvSpPr>
            <a:spLocks noGrp="1"/>
          </p:cNvSpPr>
          <p:nvPr>
            <p:ph type="body" idx="1"/>
            <p:custDataLst>
              <p:tags r:id="rId1"/>
            </p:custDataLst>
          </p:nvPr>
        </p:nvSpPr>
        <p:spPr/>
        <p:txBody>
          <a:bodyPr/>
          <a:p>
            <a:r>
              <a:rPr altLang="en-US" lang="zh-CN"/>
              <a:t>章节副标题</a:t>
            </a:r>
            <a:endParaRPr altLang="en-US" lang="zh-CN"/>
          </a:p>
        </p:txBody>
      </p:sp>
      <p:sp>
        <p:nvSpPr>
          <p:cNvPr id="1049182"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9184" name="标题 1"/>
          <p:cNvSpPr>
            <a:spLocks noGrp="1"/>
          </p:cNvSpPr>
          <p:nvPr>
            <p:ph type="title"/>
            <p:custDataLst>
              <p:tags r:id="rId3"/>
            </p:custDataLst>
          </p:nvPr>
        </p:nvSpPr>
        <p:spPr/>
        <p:txBody>
          <a:bodyPr/>
          <a:p>
            <a:r>
              <a:rPr altLang="en-US" lang="zh-CN"/>
              <a:t>智慧社区的规划目标</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40" name="标题 1"/>
          <p:cNvSpPr>
            <a:spLocks noGrp="1"/>
          </p:cNvSpPr>
          <p:nvPr>
            <p:ph type="title"/>
          </p:nvPr>
        </p:nvSpPr>
        <p:spPr/>
        <p:txBody>
          <a:bodyPr/>
          <a:p>
            <a:r>
              <a:rPr altLang="en-US" lang="zh-CN"/>
              <a:t>提高社区居民的生活质量</a:t>
            </a:r>
            <a:endParaRPr altLang="en-US" lang="zh-CN"/>
          </a:p>
        </p:txBody>
      </p:sp>
      <p:sp>
        <p:nvSpPr>
          <p:cNvPr id="104924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4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4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促进社区文化交流，增强居民归属感和凝聚力</a:t>
            </a:r>
            <a:endParaRPr altLang="en-US" dirty="0" sz="1200" lang="zh-CN" spc="150">
              <a:solidFill>
                <a:srgbClr val="FFFFFF"/>
              </a:solidFill>
              <a:latin typeface="+mn-ea"/>
              <a:sym typeface="+mn-ea"/>
            </a:endParaRPr>
          </a:p>
        </p:txBody>
      </p:sp>
      <p:sp>
        <p:nvSpPr>
          <p:cNvPr id="104925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加强社区安全管理，保障居民人身财产安全</a:t>
            </a:r>
            <a:endParaRPr altLang="en-US" dirty="0" sz="1200" lang="zh-CN" spc="150">
              <a:solidFill>
                <a:schemeClr val="tx1">
                  <a:lumMod val="65000"/>
                  <a:lumOff val="35000"/>
                </a:schemeClr>
              </a:solidFill>
              <a:latin typeface="+mn-ea"/>
              <a:sym typeface="+mn-ea"/>
            </a:endParaRPr>
          </a:p>
        </p:txBody>
      </p:sp>
      <p:sp>
        <p:nvSpPr>
          <p:cNvPr id="104925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提升社区环境质量，打造宜居环境</a:t>
            </a:r>
            <a:endParaRPr altLang="en-US" dirty="0" sz="1200" lang="zh-CN" spc="150">
              <a:solidFill>
                <a:srgbClr val="FFFFFF"/>
              </a:solidFill>
              <a:latin typeface="+mn-ea"/>
              <a:sym typeface="+mn-ea"/>
            </a:endParaRPr>
          </a:p>
        </p:txBody>
      </p:sp>
      <p:sp>
        <p:nvSpPr>
          <p:cNvPr id="104926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提供便捷的智能化服务，满足居民日常需求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提升房地产企业的品牌形象</a:t>
            </a:r>
            <a:endParaRPr altLang="en-US" lang="zh-CN"/>
          </a:p>
        </p:txBody>
      </p:sp>
      <p:sp>
        <p:nvSpPr>
          <p:cNvPr id="104931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智慧社区的规划和建设可以展示房地产企业的创新能力和技术实力，提升品牌形象。</a:t>
            </a:r>
            <a:endParaRPr altLang="en-US" dirty="0" sz="2400" lang="zh-CN">
              <a:latin typeface="+mn-ea"/>
              <a:ea typeface="+mn-ea"/>
            </a:endParaRPr>
          </a:p>
        </p:txBody>
      </p:sp>
      <p:sp>
        <p:nvSpPr>
          <p:cNvPr id="104932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智慧社区的规划和建设可以增强房地产企业的社会责任感和环保意识，提升品牌形象。</a:t>
            </a:r>
            <a:endParaRPr altLang="en-US" dirty="0" sz="2400" lang="zh-CN">
              <a:latin typeface="+mn-ea"/>
              <a:ea typeface="+mn-ea"/>
            </a:endParaRPr>
          </a:p>
        </p:txBody>
      </p:sp>
      <p:sp>
        <p:nvSpPr>
          <p:cNvPr id="104933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智慧社区规划目标之一是通过科技手段提升房地产企业的品牌形象。</a:t>
            </a:r>
            <a:endParaRPr altLang="en-US" dirty="0" sz="2400" lang="zh-CN">
              <a:latin typeface="+mn-ea"/>
              <a:ea typeface="+mn-ea"/>
            </a:endParaRPr>
          </a:p>
        </p:txBody>
      </p:sp>
      <p:sp>
        <p:nvSpPr>
          <p:cNvPr id="104933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通过智慧社区的智能化服务，提高房地产企业的服务质量和客户满意度，从而提升品牌形象。</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实现社区的可持续发展</a:t>
            </a:r>
            <a:endParaRPr altLang="en-US" lang="zh-CN"/>
          </a:p>
        </p:txBody>
      </p:sp>
      <p:sp>
        <p:nvSpPr>
          <p:cNvPr id="10493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保护社区的生态环境</a:t>
            </a:r>
            <a:endParaRPr altLang="zh-CN" dirty="0" lang="en-US">
              <a:solidFill>
                <a:schemeClr val="dk1">
                  <a:lumMod val="80000"/>
                  <a:lumOff val="20000"/>
                </a:schemeClr>
              </a:solidFill>
              <a:latin typeface="+mn-ea"/>
              <a:sym typeface="+mn-ea"/>
            </a:endParaRPr>
          </a:p>
        </p:txBody>
      </p:sp>
      <p:sp>
        <p:nvSpPr>
          <p:cNvPr id="10493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提高社区居民的生活质量</a:t>
            </a:r>
            <a:endParaRPr altLang="en-US" dirty="0" lang="zh-CN">
              <a:solidFill>
                <a:schemeClr val="dk1">
                  <a:lumMod val="80000"/>
                  <a:lumOff val="20000"/>
                </a:schemeClr>
              </a:solidFill>
              <a:latin typeface="+mn-ea"/>
              <a:sym typeface="+mn-ea"/>
            </a:endParaRPr>
          </a:p>
        </p:txBody>
      </p:sp>
      <p:sp>
        <p:nvSpPr>
          <p:cNvPr id="10493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促进社区的经济发展</a:t>
            </a:r>
            <a:endParaRPr altLang="en-US" dirty="0" lang="zh-CN">
              <a:solidFill>
                <a:schemeClr val="dk1">
                  <a:lumMod val="80000"/>
                  <a:lumOff val="20000"/>
                </a:schemeClr>
              </a:solidFill>
              <a:latin typeface="+mn-ea"/>
              <a:sym typeface="+mn-ea"/>
            </a:endParaRPr>
          </a:p>
        </p:txBody>
      </p:sp>
      <p:sp>
        <p:nvSpPr>
          <p:cNvPr id="10493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提升社区的安全性和便利性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44" name="副标题"/>
          <p:cNvSpPr>
            <a:spLocks noGrp="1"/>
          </p:cNvSpPr>
          <p:nvPr>
            <p:ph type="body" idx="1"/>
            <p:custDataLst>
              <p:tags r:id="rId1"/>
            </p:custDataLst>
          </p:nvPr>
        </p:nvSpPr>
        <p:spPr/>
        <p:txBody>
          <a:bodyPr/>
          <a:p>
            <a:r>
              <a:rPr altLang="en-US" lang="zh-CN"/>
              <a:t>章节副标题</a:t>
            </a:r>
            <a:endParaRPr altLang="en-US" lang="zh-CN"/>
          </a:p>
        </p:txBody>
      </p:sp>
      <p:sp>
        <p:nvSpPr>
          <p:cNvPr id="1049446"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448" name="标题 1"/>
          <p:cNvSpPr>
            <a:spLocks noGrp="1"/>
          </p:cNvSpPr>
          <p:nvPr>
            <p:ph type="title"/>
            <p:custDataLst>
              <p:tags r:id="rId3"/>
            </p:custDataLst>
          </p:nvPr>
        </p:nvSpPr>
        <p:spPr/>
        <p:txBody>
          <a:bodyPr/>
          <a:p>
            <a:r>
              <a:rPr altLang="en-US" lang="zh-CN"/>
              <a:t>智慧社区的规划内容</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智能化基础设施建设</a:t>
            </a:r>
            <a:endParaRPr altLang="en-US" lang="zh-CN"/>
          </a:p>
        </p:txBody>
      </p:sp>
      <p:sp>
        <p:nvSpPr>
          <p:cNvPr id="104950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智能照明系统：通过智能控制实现节能环保</a:t>
            </a:r>
            <a:endParaRPr altLang="en-US" sz="1400" lang="zh-CN" spc="150">
              <a:solidFill>
                <a:schemeClr val="tx1"/>
              </a:solidFill>
              <a:effectLst/>
              <a:latin typeface="+mn-ea"/>
              <a:sym typeface="+mn-ea"/>
            </a:endParaRPr>
          </a:p>
        </p:txBody>
      </p:sp>
      <p:sp>
        <p:nvSpPr>
          <p:cNvPr id="104951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智能安防系统：包括视频监控、门禁系统、报警系统等</a:t>
            </a:r>
            <a:endParaRPr altLang="en-US" dirty="0" sz="1400" lang="zh-CN" spc="150">
              <a:solidFill>
                <a:schemeClr val="tx1"/>
              </a:solidFill>
              <a:effectLst/>
              <a:latin typeface="+mn-ea"/>
              <a:sym typeface="+mn-ea"/>
            </a:endParaRPr>
          </a:p>
        </p:txBody>
      </p:sp>
      <p:sp>
        <p:nvSpPr>
          <p:cNvPr id="104951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智能停车系统：实现车位预约、自动泊车等功能</a:t>
            </a:r>
            <a:endParaRPr altLang="en-US" sz="1400" lang="zh-CN" spc="150">
              <a:solidFill>
                <a:schemeClr val="tx1"/>
              </a:solidFill>
              <a:effectLst/>
              <a:latin typeface="+mn-ea"/>
              <a:sym typeface="+mn-ea"/>
            </a:endParaRPr>
          </a:p>
        </p:txBody>
      </p:sp>
      <p:sp>
        <p:nvSpPr>
          <p:cNvPr id="104952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智能家居系统：实现家庭设备的互联互通，提升居住体验</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60" name="标题 1"/>
          <p:cNvSpPr>
            <a:spLocks noGrp="1"/>
          </p:cNvSpPr>
          <p:nvPr>
            <p:ph type="title"/>
          </p:nvPr>
        </p:nvSpPr>
        <p:spPr/>
        <p:txBody>
          <a:bodyPr/>
          <a:p>
            <a:r>
              <a:rPr altLang="en-US" lang="zh-CN"/>
              <a:t>智能化物业管理</a:t>
            </a:r>
            <a:endParaRPr altLang="en-US" lang="zh-CN"/>
          </a:p>
        </p:txBody>
      </p:sp>
      <p:sp>
        <p:nvSpPr>
          <p:cNvPr id="104956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物业管理系统智能化，提高管理效率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智能安防系统，保障社区安全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7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智能家居系统，提升居住体验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8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智能停车系统，方便业主停车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智能化安防系统</a:t>
            </a:r>
            <a:endParaRPr altLang="en-US" lang="zh-CN"/>
          </a:p>
        </p:txBody>
      </p:sp>
      <p:sp>
        <p:nvSpPr>
          <p:cNvPr id="104962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3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视频监控系统：实时监控，记录社区安全情况</a:t>
            </a:r>
            <a:endParaRPr altLang="en-US" dirty="0" sz="2000" lang="zh-CN" spc="200">
              <a:solidFill>
                <a:schemeClr val="tx1">
                  <a:lumMod val="85000"/>
                  <a:lumOff val="15000"/>
                </a:schemeClr>
              </a:solidFill>
              <a:latin typeface="+mn-ea"/>
              <a:sym typeface="+mn-ea"/>
            </a:endParaRPr>
          </a:p>
        </p:txBody>
      </p:sp>
      <p:sp>
        <p:nvSpPr>
          <p:cNvPr id="104963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智能门禁系统：通过人脸识别、指纹识别等技术，实现快速、安全的进出管理</a:t>
            </a:r>
            <a:endParaRPr altLang="en-US" dirty="0" sz="2000" lang="zh-CN" spc="200">
              <a:solidFill>
                <a:schemeClr val="tx1">
                  <a:lumMod val="85000"/>
                  <a:lumOff val="15000"/>
                </a:schemeClr>
              </a:solidFill>
              <a:latin typeface="+mn-ea"/>
              <a:sym typeface="+mn-ea"/>
            </a:endParaRPr>
          </a:p>
        </p:txBody>
      </p:sp>
      <p:sp>
        <p:nvSpPr>
          <p:cNvPr id="104963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报警系统：通过红外线、微波等传感器，实时监测社区内的异常情况，及时发出警报</a:t>
            </a:r>
            <a:endParaRPr altLang="en-US" dirty="0" sz="2000" lang="zh-CN" spc="200">
              <a:solidFill>
                <a:schemeClr val="tx1">
                  <a:lumMod val="85000"/>
                  <a:lumOff val="15000"/>
                </a:schemeClr>
              </a:solidFill>
              <a:latin typeface="+mn-ea"/>
              <a:sym typeface="+mn-ea"/>
            </a:endParaRPr>
          </a:p>
        </p:txBody>
      </p:sp>
      <p:sp>
        <p:nvSpPr>
          <p:cNvPr id="104964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智能巡检系统：通过机器人或无人机等设备，实现自动化巡检，提高社区安全防范水平</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智能化家居系统</a:t>
            </a:r>
            <a:endParaRPr altLang="en-US" lang="zh-CN"/>
          </a:p>
        </p:txBody>
      </p:sp>
      <p:sp>
        <p:nvSpPr>
          <p:cNvPr id="10496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智能照明系统：通过智能控制，实现灯光调节和节能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智能环境系统：自动调节室内温度和湿度，提供舒适居住环境</a:t>
            </a:r>
            <a:endParaRPr dirty="0" sz="2000" err="1">
              <a:solidFill>
                <a:schemeClr val="tx1">
                  <a:lumMod val="75000"/>
                  <a:lumOff val="25000"/>
                </a:schemeClr>
              </a:solidFill>
              <a:latin typeface="+mn-ea"/>
              <a:ea typeface="+mn-ea"/>
              <a:cs typeface="+mn-ea"/>
              <a:sym typeface="+mn-lt"/>
            </a:endParaRPr>
          </a:p>
        </p:txBody>
      </p:sp>
      <p:sp>
        <p:nvSpPr>
          <p:cNvPr id="10497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智能娱乐系统：支持语音识别和智能推荐，提供丰富的娱乐内容</a:t>
            </a:r>
            <a:endParaRPr dirty="0" sz="2000" err="1">
              <a:solidFill>
                <a:schemeClr val="tx1">
                  <a:lumMod val="75000"/>
                  <a:lumOff val="25000"/>
                </a:schemeClr>
              </a:solidFill>
              <a:latin typeface="+mn-ea"/>
              <a:ea typeface="+mn-ea"/>
              <a:cs typeface="+mn-ea"/>
              <a:sym typeface="+mn-lt"/>
            </a:endParaRPr>
          </a:p>
        </p:txBody>
      </p:sp>
      <p:sp>
        <p:nvSpPr>
          <p:cNvPr id="1049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智能安防系统：实时监控，自动报警，保障家庭安全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68" name="标题 1"/>
          <p:cNvSpPr>
            <a:spLocks noGrp="1"/>
          </p:cNvSpPr>
          <p:nvPr>
            <p:ph type="title"/>
          </p:nvPr>
        </p:nvSpPr>
        <p:spPr/>
        <p:txBody>
          <a:bodyPr/>
          <a:p>
            <a:r>
              <a:rPr altLang="en-US" lang="zh-CN"/>
              <a:t>智能化服务系统</a:t>
            </a:r>
            <a:endParaRPr altLang="en-US" lang="zh-CN"/>
          </a:p>
        </p:txBody>
      </p:sp>
      <p:sp>
        <p:nvSpPr>
          <p:cNvPr id="104977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7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智能安防系统：采用人脸识别、智能监控等技术，提高社区安全防范能力。</a:t>
            </a:r>
            <a:endParaRPr altLang="en-US" dirty="0" sz="2000" lang="zh-CN" spc="200">
              <a:solidFill>
                <a:schemeClr val="tx1">
                  <a:lumMod val="85000"/>
                  <a:lumOff val="15000"/>
                </a:schemeClr>
              </a:solidFill>
              <a:latin typeface="+mn-ea"/>
              <a:sym typeface="+mn-ea"/>
            </a:endParaRPr>
          </a:p>
        </p:txBody>
      </p:sp>
      <p:sp>
        <p:nvSpPr>
          <p:cNvPr id="104977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智能家居系统：实现家庭设备远程控制、语音控制等功能，提升居住体验。</a:t>
            </a:r>
            <a:endParaRPr altLang="en-US" dirty="0" sz="2000" lang="zh-CN" spc="200">
              <a:solidFill>
                <a:schemeClr val="tx1">
                  <a:lumMod val="85000"/>
                  <a:lumOff val="15000"/>
                </a:schemeClr>
              </a:solidFill>
              <a:latin typeface="+mn-ea"/>
              <a:sym typeface="+mn-ea"/>
            </a:endParaRPr>
          </a:p>
        </p:txBody>
      </p:sp>
      <p:sp>
        <p:nvSpPr>
          <p:cNvPr id="104978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智能停车系统：实现车位预约、自动泊车等功能，提高停车效率。</a:t>
            </a:r>
            <a:endParaRPr altLang="en-US" dirty="0" sz="2000" lang="zh-CN" spc="200">
              <a:solidFill>
                <a:schemeClr val="tx1">
                  <a:lumMod val="85000"/>
                  <a:lumOff val="15000"/>
                </a:schemeClr>
              </a:solidFill>
              <a:latin typeface="+mn-ea"/>
              <a:sym typeface="+mn-ea"/>
            </a:endParaRPr>
          </a:p>
        </p:txBody>
      </p:sp>
      <p:sp>
        <p:nvSpPr>
          <p:cNvPr id="104978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9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9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智能物业管理系统：实现物业服务线上化、智能化，提高物业服务质量。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32" name="副标题"/>
          <p:cNvSpPr>
            <a:spLocks noGrp="1"/>
          </p:cNvSpPr>
          <p:nvPr>
            <p:ph type="body" idx="1"/>
            <p:custDataLst>
              <p:tags r:id="rId1"/>
            </p:custDataLst>
          </p:nvPr>
        </p:nvSpPr>
        <p:spPr/>
        <p:txBody>
          <a:bodyPr/>
          <a:p>
            <a:r>
              <a:rPr altLang="en-US" lang="zh-CN"/>
              <a:t>章节副标题</a:t>
            </a:r>
            <a:endParaRPr altLang="en-US" lang="zh-CN"/>
          </a:p>
        </p:txBody>
      </p:sp>
      <p:sp>
        <p:nvSpPr>
          <p:cNvPr id="1049834"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836" name="标题 1"/>
          <p:cNvSpPr>
            <a:spLocks noGrp="1"/>
          </p:cNvSpPr>
          <p:nvPr>
            <p:ph type="title"/>
            <p:custDataLst>
              <p:tags r:id="rId3"/>
            </p:custDataLst>
          </p:nvPr>
        </p:nvSpPr>
        <p:spPr/>
        <p:txBody>
          <a:bodyPr/>
          <a:p>
            <a:r>
              <a:rPr altLang="en-US" lang="zh-CN"/>
              <a:t>智慧社区的运营模式</a:t>
            </a:r>
            <a:endParaRPr altLang="en-US" lang="zh-CN"/>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92" name="标题 1"/>
          <p:cNvSpPr>
            <a:spLocks noGrp="1"/>
          </p:cNvSpPr>
          <p:nvPr>
            <p:ph type="title"/>
          </p:nvPr>
        </p:nvSpPr>
        <p:spPr/>
        <p:txBody>
          <a:bodyPr/>
          <a:p>
            <a:r>
              <a:rPr altLang="en-US" lang="zh-CN"/>
              <a:t>智慧社区的运营主体</a:t>
            </a:r>
            <a:endParaRPr altLang="en-US" lang="zh-CN"/>
          </a:p>
        </p:txBody>
      </p:sp>
      <p:sp>
        <p:nvSpPr>
          <p:cNvPr id="104989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政府主导：政府作为主要投资者和运营者，推动智慧社区的建设和运营</a:t>
            </a:r>
            <a:endParaRPr altLang="en-US" dirty="0" sz="2000" lang="zh-CN" spc="150">
              <a:solidFill>
                <a:schemeClr val="tx1">
                  <a:lumMod val="85000"/>
                  <a:lumOff val="15000"/>
                </a:schemeClr>
              </a:solidFill>
              <a:latin typeface="+mn-ea"/>
              <a:sym typeface="+mn-ea"/>
            </a:endParaRPr>
          </a:p>
        </p:txBody>
      </p:sp>
      <p:sp>
        <p:nvSpPr>
          <p:cNvPr id="104990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企业合作：企业与政府合作，共同投资、建设和运营智慧社区</a:t>
            </a:r>
            <a:endParaRPr altLang="en-US" dirty="0" sz="2000" lang="zh-CN" spc="150">
              <a:solidFill>
                <a:schemeClr val="tx1">
                  <a:lumMod val="85000"/>
                  <a:lumOff val="15000"/>
                </a:schemeClr>
              </a:solidFill>
              <a:latin typeface="+mn-ea"/>
              <a:sym typeface="+mn-ea"/>
            </a:endParaRPr>
          </a:p>
        </p:txBody>
      </p:sp>
      <p:sp>
        <p:nvSpPr>
          <p:cNvPr id="104990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第三方专业机构：专业的第三方机构作为运营者，提供智慧社区的规划、建设和运营服务</a:t>
            </a:r>
            <a:endParaRPr altLang="en-US" dirty="0" sz="2000" lang="zh-CN" spc="150">
              <a:solidFill>
                <a:schemeClr val="tx1">
                  <a:lumMod val="85000"/>
                  <a:lumOff val="15000"/>
                </a:schemeClr>
              </a:solidFill>
              <a:latin typeface="+mn-ea"/>
              <a:sym typeface="+mn-ea"/>
            </a:endParaRPr>
          </a:p>
        </p:txBody>
      </p:sp>
      <p:sp>
        <p:nvSpPr>
          <p:cNvPr id="104991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业主自组织：业主自发组织，通过众筹等方式筹集资金，自行建设和运营智慧社区</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智慧社区的运营方式</a:t>
            </a:r>
            <a:endParaRPr altLang="en-US" lang="zh-CN"/>
          </a:p>
        </p:txBody>
      </p:sp>
      <p:sp>
        <p:nvSpPr>
          <p:cNvPr id="104995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6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6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7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7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多元化服务：提供多样化的社区服务，满足居民的多元化需求，提升居民的居住体验。</a:t>
            </a:r>
            <a:endParaRPr altLang="en-US" dirty="0" sz="2400" lang="zh-CN">
              <a:latin typeface="+mn-ea"/>
              <a:ea typeface="+mn-ea"/>
            </a:endParaRPr>
          </a:p>
        </p:txBody>
      </p:sp>
      <p:sp>
        <p:nvSpPr>
          <p:cNvPr id="104997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合作共赢：与各类服务商合作，共同打造智慧社区生态圈，实现互利共赢。</a:t>
            </a:r>
            <a:endParaRPr altLang="en-US" dirty="0" sz="2400" lang="zh-CN">
              <a:latin typeface="+mn-ea"/>
              <a:ea typeface="+mn-ea"/>
            </a:endParaRPr>
          </a:p>
        </p:txBody>
      </p:sp>
      <p:sp>
        <p:nvSpPr>
          <p:cNvPr id="104997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智能化管理：通过技术手段实现社区的智能化管理，提高运营效率。</a:t>
            </a:r>
            <a:endParaRPr altLang="en-US" dirty="0" sz="2400" lang="zh-CN">
              <a:latin typeface="+mn-ea"/>
              <a:ea typeface="+mn-ea"/>
            </a:endParaRPr>
          </a:p>
        </p:txBody>
      </p:sp>
      <p:sp>
        <p:nvSpPr>
          <p:cNvPr id="104998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数据分析：利用大数据和人工智能技术对社区运营数据进行深度分析，为决策提供支持。</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20" name="标题 1"/>
          <p:cNvSpPr>
            <a:spLocks noGrp="1"/>
          </p:cNvSpPr>
          <p:nvPr>
            <p:ph type="title"/>
          </p:nvPr>
        </p:nvSpPr>
        <p:spPr/>
        <p:txBody>
          <a:bodyPr/>
          <a:p>
            <a:r>
              <a:rPr altLang="en-US" lang="zh-CN"/>
              <a:t>智慧社区的盈利模式</a:t>
            </a:r>
            <a:endParaRPr altLang="en-US" lang="zh-CN"/>
          </a:p>
        </p:txBody>
      </p:sp>
      <p:sp>
        <p:nvSpPr>
          <p:cNvPr id="10500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广告收入：在社区内投放广告，吸引广告主投放广告，获得广告费用。</a:t>
            </a:r>
            <a:endParaRPr altLang="en-US" dirty="0" sz="1200" lang="zh-CN" spc="150">
              <a:solidFill>
                <a:schemeClr val="tx1">
                  <a:lumMod val="65000"/>
                  <a:lumOff val="35000"/>
                </a:schemeClr>
              </a:solidFill>
              <a:latin typeface="+mn-ea"/>
              <a:sym typeface="+mn-ea"/>
            </a:endParaRPr>
          </a:p>
        </p:txBody>
      </p:sp>
      <p:sp>
        <p:nvSpPr>
          <p:cNvPr id="10500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增值服务：提供社区内的各种增值服务，例如家政服务、洗衣服务等，获得服务费用。</a:t>
            </a:r>
            <a:endParaRPr altLang="en-US" dirty="0" sz="1200" lang="zh-CN" spc="150">
              <a:solidFill>
                <a:schemeClr val="tx1">
                  <a:lumMod val="65000"/>
                  <a:lumOff val="35000"/>
                </a:schemeClr>
              </a:solidFill>
              <a:latin typeface="+mn-ea"/>
              <a:sym typeface="+mn-ea"/>
            </a:endParaRPr>
          </a:p>
        </p:txBody>
      </p:sp>
      <p:sp>
        <p:nvSpPr>
          <p:cNvPr id="10500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物业服务：提供物业服务，例如安保、清洁等，获得物业费用。</a:t>
            </a:r>
            <a:endParaRPr altLang="en-US" dirty="0" sz="1200" lang="zh-CN" spc="150">
              <a:solidFill>
                <a:schemeClr val="tx1">
                  <a:lumMod val="65000"/>
                  <a:lumOff val="35000"/>
                </a:schemeClr>
              </a:solidFill>
              <a:latin typeface="+mn-ea"/>
              <a:sym typeface="+mn-ea"/>
            </a:endParaRPr>
          </a:p>
        </p:txBody>
      </p:sp>
      <p:sp>
        <p:nvSpPr>
          <p:cNvPr id="10500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租赁收入：将社区内的房屋、商铺等出租给居民或商家，获得租赁费用。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68" name="标题 1"/>
          <p:cNvSpPr>
            <a:spLocks noGrp="1"/>
          </p:cNvSpPr>
          <p:nvPr>
            <p:ph type="title"/>
          </p:nvPr>
        </p:nvSpPr>
        <p:spPr/>
        <p:txBody>
          <a:bodyPr/>
          <a:p>
            <a:r>
              <a:rPr altLang="en-US" lang="zh-CN"/>
              <a:t>智慧社区的商业模式创新</a:t>
            </a:r>
            <a:endParaRPr altLang="en-US" lang="zh-CN"/>
          </a:p>
        </p:txBody>
      </p:sp>
      <p:sp>
        <p:nvSpPr>
          <p:cNvPr id="10500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社区O2O模式：通过线上平台整合线下资源，提供便捷的生活服务，提高居民生活品质。</a:t>
            </a:r>
            <a:endParaRPr altLang="en-US" dirty="0" sz="2000" lang="zh-CN" spc="150">
              <a:solidFill>
                <a:schemeClr val="tx1">
                  <a:lumMod val="85000"/>
                  <a:lumOff val="15000"/>
                </a:schemeClr>
              </a:solidFill>
              <a:latin typeface="+mn-ea"/>
              <a:sym typeface="+mn-ea"/>
            </a:endParaRPr>
          </a:p>
        </p:txBody>
      </p:sp>
      <p:sp>
        <p:nvSpPr>
          <p:cNvPr id="10500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物业服务升级：利用智能化手段提升物业管理效率，降低运营成本，提升服务质量。</a:t>
            </a:r>
            <a:endParaRPr altLang="en-US" dirty="0" sz="2000" lang="zh-CN" spc="150">
              <a:solidFill>
                <a:schemeClr val="tx1">
                  <a:lumMod val="85000"/>
                  <a:lumOff val="15000"/>
                </a:schemeClr>
              </a:solidFill>
              <a:latin typeface="+mn-ea"/>
              <a:sym typeface="+mn-ea"/>
            </a:endParaRPr>
          </a:p>
        </p:txBody>
      </p:sp>
      <p:sp>
        <p:nvSpPr>
          <p:cNvPr id="10500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商业运营模式创新：引入创新型商业业态，打造特色化、个性化消费场景，满足居民多元化需求。</a:t>
            </a:r>
            <a:endParaRPr altLang="en-US" dirty="0" sz="2000" lang="zh-CN" spc="150">
              <a:solidFill>
                <a:schemeClr val="tx1">
                  <a:lumMod val="85000"/>
                  <a:lumOff val="15000"/>
                </a:schemeClr>
              </a:solidFill>
              <a:latin typeface="+mn-ea"/>
              <a:sym typeface="+mn-ea"/>
            </a:endParaRPr>
          </a:p>
        </p:txBody>
      </p:sp>
      <p:sp>
        <p:nvSpPr>
          <p:cNvPr id="10500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社区金融创新：提供便捷的金融服务，满足居民的金融需求，提升社区商业价值。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32" name="副标题"/>
          <p:cNvSpPr>
            <a:spLocks noGrp="1"/>
          </p:cNvSpPr>
          <p:nvPr>
            <p:ph type="body" idx="1"/>
            <p:custDataLst>
              <p:tags r:id="rId1"/>
            </p:custDataLst>
          </p:nvPr>
        </p:nvSpPr>
        <p:spPr/>
        <p:txBody>
          <a:bodyPr/>
          <a:p>
            <a:r>
              <a:rPr altLang="en-US" lang="zh-CN"/>
              <a:t>章节副标题</a:t>
            </a:r>
            <a:endParaRPr altLang="en-US" lang="zh-CN"/>
          </a:p>
        </p:txBody>
      </p:sp>
      <p:sp>
        <p:nvSpPr>
          <p:cNvPr id="1050134"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136" name="标题 1"/>
          <p:cNvSpPr>
            <a:spLocks noGrp="1"/>
          </p:cNvSpPr>
          <p:nvPr>
            <p:ph type="title"/>
            <p:custDataLst>
              <p:tags r:id="rId3"/>
            </p:custDataLst>
          </p:nvPr>
        </p:nvSpPr>
        <p:spPr/>
        <p:txBody>
          <a:bodyPr/>
          <a:p>
            <a:r>
              <a:rPr altLang="en-US" lang="zh-CN"/>
              <a:t>智慧社区的发展前景</a:t>
            </a:r>
            <a:endParaRPr altLang="en-US" lang="zh-CN"/>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92" name="标题 1"/>
          <p:cNvSpPr>
            <a:spLocks noGrp="1"/>
          </p:cNvSpPr>
          <p:nvPr>
            <p:ph type="title"/>
          </p:nvPr>
        </p:nvSpPr>
        <p:spPr/>
        <p:txBody>
          <a:bodyPr/>
          <a:p>
            <a:r>
              <a:rPr altLang="en-US" lang="zh-CN"/>
              <a:t>智慧社区的市场规模</a:t>
            </a:r>
            <a:endParaRPr altLang="en-US" lang="zh-CN"/>
          </a:p>
        </p:txBody>
      </p:sp>
      <p:sp>
        <p:nvSpPr>
          <p:cNvPr id="105019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2024年我国智慧社区市场规模将达到千亿级别</a:t>
            </a:r>
            <a:endParaRPr altLang="en-US" dirty="0" sz="2000" lang="zh-CN" spc="150">
              <a:solidFill>
                <a:schemeClr val="tx1">
                  <a:lumMod val="75000"/>
                  <a:lumOff val="25000"/>
                </a:schemeClr>
              </a:solidFill>
              <a:latin typeface="+mn-ea"/>
              <a:sym typeface="+mn-ea"/>
            </a:endParaRPr>
          </a:p>
        </p:txBody>
      </p:sp>
      <p:sp>
        <p:nvSpPr>
          <p:cNvPr id="105019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智慧社区市场规模将保持年均20%以上的增长速度</a:t>
            </a:r>
            <a:endParaRPr altLang="en-US" dirty="0" sz="2000" lang="zh-CN" spc="150">
              <a:solidFill>
                <a:schemeClr val="tx1">
                  <a:lumMod val="75000"/>
                  <a:lumOff val="25000"/>
                </a:schemeClr>
              </a:solidFill>
              <a:latin typeface="+mn-ea"/>
              <a:sym typeface="+mn-ea"/>
            </a:endParaRPr>
          </a:p>
        </p:txBody>
      </p:sp>
      <p:sp>
        <p:nvSpPr>
          <p:cNvPr id="105020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智慧社区市场规模将受到政策、技术、市场需求等多重因素推动</a:t>
            </a:r>
            <a:endParaRPr altLang="en-US" dirty="0" sz="2000" lang="zh-CN" spc="150">
              <a:solidFill>
                <a:schemeClr val="tx1">
                  <a:lumMod val="75000"/>
                  <a:lumOff val="25000"/>
                </a:schemeClr>
              </a:solidFill>
              <a:latin typeface="+mn-ea"/>
              <a:sym typeface="+mn-ea"/>
            </a:endParaRPr>
          </a:p>
        </p:txBody>
      </p:sp>
      <p:sp>
        <p:nvSpPr>
          <p:cNvPr id="105021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智慧社区市场规模将呈现区域性差异，一线城市市场规模较大</a:t>
            </a:r>
            <a:endParaRPr altLang="en-US" dirty="0" sz="2000" lang="zh-CN" spc="150">
              <a:solidFill>
                <a:schemeClr val="tx1">
                  <a:lumMod val="75000"/>
                  <a:lumOff val="25000"/>
                </a:schemeClr>
              </a:solidFill>
              <a:latin typeface="+mn-ea"/>
              <a:sym typeface="+mn-ea"/>
            </a:endParaRPr>
          </a:p>
        </p:txBody>
      </p:sp>
      <p:sp>
        <p:nvSpPr>
          <p:cNvPr id="105021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56" name="标题 1"/>
          <p:cNvSpPr>
            <a:spLocks noGrp="1"/>
          </p:cNvSpPr>
          <p:nvPr>
            <p:ph type="title"/>
          </p:nvPr>
        </p:nvSpPr>
        <p:spPr/>
        <p:txBody>
          <a:bodyPr/>
          <a:p>
            <a:r>
              <a:rPr altLang="en-US" lang="zh-CN"/>
              <a:t>智慧社区的发展趋势</a:t>
            </a:r>
            <a:endParaRPr altLang="en-US" lang="zh-CN"/>
          </a:p>
        </p:txBody>
      </p:sp>
      <p:sp>
        <p:nvSpPr>
          <p:cNvPr id="105025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7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7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7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7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8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8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9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9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9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人工智能技术广泛应用，提升社区智能化水平</a:t>
            </a:r>
            <a:endParaRPr altLang="en-US" dirty="0" sz="1200" lang="zh-CN" spc="150">
              <a:solidFill>
                <a:schemeClr val="tx1">
                  <a:lumMod val="65000"/>
                  <a:lumOff val="35000"/>
                </a:schemeClr>
              </a:solidFill>
              <a:latin typeface="+mn-ea"/>
              <a:sym typeface="+mn-ea"/>
            </a:endParaRPr>
          </a:p>
        </p:txBody>
      </p:sp>
      <p:sp>
        <p:nvSpPr>
          <p:cNvPr id="105029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5G通信技术为智慧社区提供更高效的网络支持</a:t>
            </a:r>
            <a:endParaRPr altLang="en-US" dirty="0" sz="1200" lang="zh-CN" spc="150">
              <a:solidFill>
                <a:schemeClr val="tx1">
                  <a:lumMod val="65000"/>
                  <a:lumOff val="35000"/>
                </a:schemeClr>
              </a:solidFill>
              <a:latin typeface="+mn-ea"/>
              <a:sym typeface="+mn-ea"/>
            </a:endParaRPr>
          </a:p>
        </p:txBody>
      </p:sp>
      <p:sp>
        <p:nvSpPr>
          <p:cNvPr id="105029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大数据分析助力社区服务个性化与精细化</a:t>
            </a:r>
            <a:endParaRPr altLang="en-US" dirty="0" sz="1200" lang="zh-CN" spc="150">
              <a:solidFill>
                <a:schemeClr val="tx1">
                  <a:lumMod val="65000"/>
                  <a:lumOff val="35000"/>
                </a:schemeClr>
              </a:solidFill>
              <a:latin typeface="+mn-ea"/>
              <a:sym typeface="+mn-ea"/>
            </a:endParaRPr>
          </a:p>
        </p:txBody>
      </p:sp>
      <p:sp>
        <p:nvSpPr>
          <p:cNvPr id="105030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物联网技术推动社区设施设备互联互通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40" name="标题 1"/>
          <p:cNvSpPr>
            <a:spLocks noGrp="1"/>
          </p:cNvSpPr>
          <p:nvPr>
            <p:ph type="title"/>
          </p:nvPr>
        </p:nvSpPr>
        <p:spPr/>
        <p:txBody>
          <a:bodyPr/>
          <a:p>
            <a:r>
              <a:rPr altLang="en-US" lang="zh-CN"/>
              <a:t>智慧社区的未来展望</a:t>
            </a:r>
            <a:endParaRPr altLang="en-US" lang="zh-CN"/>
          </a:p>
        </p:txBody>
      </p:sp>
      <p:sp>
        <p:nvSpPr>
          <p:cNvPr id="105034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5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政策支持：政府对智慧社区建设给予政策支持，推动智慧社区在全国范围内的普及和应用。</a:t>
            </a:r>
            <a:endParaRPr altLang="en-US" sz="1400" lang="zh-CN" spc="150">
              <a:solidFill>
                <a:schemeClr val="tx1"/>
              </a:solidFill>
              <a:effectLst/>
              <a:latin typeface="+mn-ea"/>
              <a:sym typeface="+mn-ea"/>
            </a:endParaRPr>
          </a:p>
        </p:txBody>
      </p:sp>
      <p:sp>
        <p:nvSpPr>
          <p:cNvPr id="105035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技术创新：随着物联网、人工智能等技术的不断发展，智慧社区将实现更多智能化功能，提升居民生活品质。</a:t>
            </a:r>
            <a:endParaRPr altLang="en-US" dirty="0" sz="1400" lang="zh-CN" spc="150">
              <a:solidFill>
                <a:schemeClr val="tx1"/>
              </a:solidFill>
              <a:effectLst/>
              <a:latin typeface="+mn-ea"/>
              <a:sym typeface="+mn-ea"/>
            </a:endParaRPr>
          </a:p>
        </p:txBody>
      </p:sp>
      <p:sp>
        <p:nvSpPr>
          <p:cNvPr id="105035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市场需求：随着城市化进程加速和居民生活水平的提高，智慧社区的市场需求将进一步扩大。</a:t>
            </a:r>
            <a:endParaRPr altLang="en-US" sz="1400" lang="zh-CN" spc="150">
              <a:solidFill>
                <a:schemeClr val="tx1"/>
              </a:solidFill>
              <a:effectLst/>
              <a:latin typeface="+mn-ea"/>
              <a:sym typeface="+mn-ea"/>
            </a:endParaRPr>
          </a:p>
        </p:txBody>
      </p:sp>
      <p:sp>
        <p:nvSpPr>
          <p:cNvPr id="105035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产业链完善：智慧社区产业链将逐步完善，形成完整的产业生态，推动智慧社区的可持续发展。</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96"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398"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50400"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1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2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3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4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5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SLIDE_ID" val="custom20231224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6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12.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8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24.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77.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2024-01-03T14:08:27Z</dcterms:created>
  <dcterms:modified xsi:type="dcterms:W3CDTF">2024-01-03T14:08:27Z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1763f000c5864a8b90d71f9aa9ab93d7_21</vt:lpwstr>
  </property>
</Properties>
</file>