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429" r:id="rId5"/>
    <p:sldId id="435" r:id="rId6"/>
    <p:sldId id="437" r:id="rId7"/>
    <p:sldId id="511" r:id="rId9"/>
    <p:sldId id="513" r:id="rId10"/>
    <p:sldId id="514" r:id="rId11"/>
    <p:sldId id="515" r:id="rId12"/>
    <p:sldId id="517" r:id="rId13"/>
    <p:sldId id="518" r:id="rId14"/>
    <p:sldId id="520" r:id="rId15"/>
    <p:sldId id="522" r:id="rId16"/>
    <p:sldId id="523" r:id="rId17"/>
    <p:sldId id="524" r:id="rId18"/>
    <p:sldId id="525" r:id="rId19"/>
    <p:sldId id="527" r:id="rId20"/>
  </p:sldIdLst>
  <p:sldSz cx="9144000" cy="6858000" type="screen4x3"/>
  <p:notesSz cx="6858000" cy="9144000"/>
  <p:custDataLst>
    <p:tags r:id="rId25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1800" b="0" u="none" kern="1200" baseline="0">
        <a:solidFill>
          <a:srgbClr val="000066"/>
        </a:solidFill>
        <a:latin typeface="Calibri" panose="020F0502020204030204" pitchFamily="2" charset="0"/>
        <a:ea typeface="隶书" pitchFamily="1" charset="-122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p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3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fontAlgn="base">
              <a:spcBef>
                <a:spcPct val="0"/>
              </a:spcBef>
            </a:pPr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5" name="日期占位符 2"/>
          <p:cNvSpPr>
            <a:spLocks noGrp="1"/>
          </p:cNvSpPr>
          <p:nvPr>
            <p:ph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algn="r" fontAlgn="base">
              <a:spcBef>
                <a:spcPct val="0"/>
              </a:spcBef>
            </a:pPr>
            <a:fld id="{BB962C8B-B14F-4D97-AF65-F5344CB8AC3E}" type="datetime1">
              <a:rPr lang="zh-CN" altLang="en-US" sz="1200" strike="noStrike" noProof="1" dirty="0">
                <a:solidFill>
                  <a:schemeClr val="tx1"/>
                </a:solidFill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6" name="幻灯片图像占位符 3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8" name="页脚占位符 5"/>
          <p:cNvSpPr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>
              <a:spcBef>
                <a:spcPct val="0"/>
              </a:spcBef>
            </a:pPr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79" name="灯片编号占位符 6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>
              <a:spcBef>
                <a:spcPct val="0"/>
              </a:spcBef>
            </a:pPr>
            <a:fld id="{9A0DB2DC-4C9A-4742-B13C-FB6460FD3503}" type="slidenum">
              <a:rPr lang="zh-CN" altLang="en-US" sz="1200" strike="noStrike" noProof="1" dirty="0">
                <a:solidFill>
                  <a:schemeClr val="tx1"/>
                </a:solidFill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17410" name="文本占位符 2"/>
          <p:cNvSpPr>
            <a:spLocks noGrp="1"/>
          </p:cNvSpPr>
          <p:nvPr>
            <p:ph type="body"/>
          </p:nvPr>
        </p:nvSpPr>
        <p:spPr/>
        <p:txBody>
          <a:bodyPr anchor="ctr"/>
          <a:p>
            <a:pPr lvl="0" indent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31" name="Rectangle 6"/>
          <p:cNvSpPr/>
          <p:nvPr userDrawn="1"/>
        </p:nvSpPr>
        <p:spPr>
          <a:xfrm>
            <a:off x="0" y="1033463"/>
            <a:ext cx="9144000" cy="117475"/>
          </a:xfrm>
          <a:prstGeom prst="rect">
            <a:avLst/>
          </a:prstGeom>
          <a:solidFill>
            <a:srgbClr val="36429B"/>
          </a:solidFill>
          <a:ln w="9525">
            <a:noFill/>
          </a:ln>
        </p:spPr>
        <p:txBody>
          <a:bodyPr anchor="t"/>
          <a:p>
            <a:pPr lvl="0" indent="0">
              <a:spcBef>
                <a:spcPct val="0"/>
              </a:spcBef>
            </a:pPr>
            <a:endParaRPr lang="zh-CN" altLang="en-US" dirty="0">
              <a:solidFill>
                <a:schemeClr val="tx1"/>
              </a:solidFill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17" descr="123(61)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1125538"/>
            <a:ext cx="9144000" cy="5732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6"/>
          <p:cNvSpPr/>
          <p:nvPr userDrawn="1"/>
        </p:nvSpPr>
        <p:spPr>
          <a:xfrm>
            <a:off x="0" y="1033463"/>
            <a:ext cx="9144000" cy="117475"/>
          </a:xfrm>
          <a:prstGeom prst="rect">
            <a:avLst/>
          </a:prstGeom>
          <a:solidFill>
            <a:srgbClr val="36429B"/>
          </a:solidFill>
          <a:ln w="9525">
            <a:noFill/>
          </a:ln>
        </p:spPr>
        <p:txBody>
          <a:bodyPr anchor="t"/>
          <a:p>
            <a:pPr lvl="0" indent="0">
              <a:spcBef>
                <a:spcPct val="0"/>
              </a:spcBef>
            </a:pPr>
            <a:endParaRPr lang="zh-CN" altLang="en-US" dirty="0">
              <a:solidFill>
                <a:schemeClr val="tx1"/>
              </a:solidFill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日期占位符 3"/>
          <p:cNvSpPr>
            <a:spLocks noGrp="1"/>
          </p:cNvSpPr>
          <p:nvPr>
            <p:ph type="dt" sz="half"/>
          </p:nvPr>
        </p:nvSpPr>
        <p:spPr>
          <a:xfrm>
            <a:off x="250825" y="6486525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  <a:latin typeface="Calibri" panose="020F0502020204030204" pitchFamily="2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BB962C8B-B14F-4D97-AF65-F5344CB8AC3E}" type="datetime1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2055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endParaRPr lang="zh-CN" altLang="en-US" strike="noStrike" noProof="1" dirty="0"/>
          </a:p>
        </p:txBody>
      </p:sp>
      <p:sp>
        <p:nvSpPr>
          <p:cNvPr id="2056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2" charset="0"/>
                <a:ea typeface="宋体" panose="02010600030101010101" pitchFamily="2" charset="-122"/>
              </a:defRPr>
            </a:lvl1pPr>
          </a:lstStyle>
          <a:p>
            <a:pPr lvl="0" fontAlgn="base">
              <a:spcBef>
                <a:spcPct val="0"/>
              </a:spcBef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jpeg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8.png"/><Relationship Id="rId7" Type="http://schemas.openxmlformats.org/officeDocument/2006/relationships/image" Target="../media/image27.jpeg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0" Type="http://schemas.openxmlformats.org/officeDocument/2006/relationships/notesSlide" Target="../notesSlides/notesSlide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1.jpeg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jpeg"/><Relationship Id="rId7" Type="http://schemas.openxmlformats.org/officeDocument/2006/relationships/image" Target="../media/image64.jpeg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77.png"/><Relationship Id="rId10" Type="http://schemas.openxmlformats.org/officeDocument/2006/relationships/image" Target="../media/image76.png"/><Relationship Id="rId1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jpe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jpeg"/><Relationship Id="rId8" Type="http://schemas.openxmlformats.org/officeDocument/2006/relationships/image" Target="../media/image96.png"/><Relationship Id="rId7" Type="http://schemas.openxmlformats.org/officeDocument/2006/relationships/image" Target="../media/image95.jpeg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98.jpeg"/><Relationship Id="rId1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9.w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4100" name="对象 17411"/>
          <p:cNvGraphicFramePr/>
          <p:nvPr/>
        </p:nvGraphicFramePr>
        <p:xfrm>
          <a:off x="827405" y="475933"/>
          <a:ext cx="2306320" cy="1042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1306175" imgH="5248275" progId="Paint.Picture">
                  <p:embed/>
                </p:oleObj>
              </mc:Choice>
              <mc:Fallback>
                <p:oleObj name="" r:id="rId1" imgW="11306175" imgH="5248275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405" y="475933"/>
                        <a:ext cx="2306320" cy="10420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5"/>
          <p:cNvSpPr txBox="1"/>
          <p:nvPr/>
        </p:nvSpPr>
        <p:spPr>
          <a:xfrm>
            <a:off x="611505" y="5876925"/>
            <a:ext cx="776097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b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www.ellight.net    www.luminescent.cn     www.kpt.net.cn</a:t>
            </a:r>
            <a:endParaRPr lang="en-US" altLang="zh-CN" b="1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91640" y="2708910"/>
            <a:ext cx="57740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800" b="1" dirty="0">
                <a:solidFill>
                  <a:schemeClr val="tx1"/>
                </a:solidFill>
                <a:ea typeface="仿宋" panose="02010609060101010101" charset="-122"/>
                <a:sym typeface="+mn-ea"/>
              </a:rPr>
              <a:t>柔性</a:t>
            </a:r>
            <a:r>
              <a:rPr lang="zh-CN" altLang="en-US" sz="4800" b="1" dirty="0">
                <a:solidFill>
                  <a:schemeClr val="tx1"/>
                </a:solidFill>
                <a:ea typeface="仿宋" panose="02010609060101010101" charset="-122"/>
                <a:sym typeface="+mn-ea"/>
              </a:rPr>
              <a:t>塑料电致发光</a:t>
            </a:r>
            <a:r>
              <a:rPr lang="zh-CN" altLang="en-US" sz="4800" b="1" dirty="0">
                <a:solidFill>
                  <a:schemeClr val="tx1"/>
                </a:solidFill>
                <a:ea typeface="仿宋" panose="02010609060101010101" charset="-122"/>
                <a:sym typeface="+mn-ea"/>
              </a:rPr>
              <a:t>片</a:t>
            </a:r>
            <a:endParaRPr lang="zh-CN" altLang="en-US" sz="4800" b="1" dirty="0">
              <a:solidFill>
                <a:schemeClr val="tx1"/>
              </a:solidFill>
              <a:ea typeface="仿宋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1775" y="4364990"/>
            <a:ext cx="36207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0"/>
            <a:r>
              <a:rPr lang="zh-CN" sz="24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  <a:sym typeface="+mn-ea"/>
              </a:rPr>
              <a:t>上海科润光电技术公司</a:t>
            </a:r>
            <a:r>
              <a:rPr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23850" y="188595"/>
            <a:ext cx="6569710" cy="752475"/>
          </a:xfrm>
        </p:spPr>
        <p:txBody>
          <a:bodyPr wrap="square" anchor="t"/>
          <a:p>
            <a:pPr lvl="0" indent="0" algn="l" eaLnBrk="1" hangingPunct="1"/>
            <a:r>
              <a:rPr lang="en-US" altLang="x-none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1.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背光照明片</a:t>
            </a:r>
            <a:br>
              <a:rPr lang="zh-CN" altLang="en-US" sz="1800" b="1" dirty="0">
                <a:solidFill>
                  <a:schemeClr val="bg1">
                    <a:lumMod val="50000"/>
                  </a:schemeClr>
                </a:solidFill>
                <a:cs typeface="+mj-lt"/>
              </a:rPr>
            </a:br>
            <a:br>
              <a:rPr lang="zh-CN" altLang="en-US" sz="1800" b="1" dirty="0">
                <a:solidFill>
                  <a:schemeClr val="bg1">
                    <a:lumMod val="50000"/>
                  </a:schemeClr>
                </a:solidFill>
                <a:cs typeface="+mj-lt"/>
              </a:rPr>
            </a:br>
            <a:r>
              <a:rPr lang="en-US" altLang="zh-CN" sz="1800" b="1" dirty="0">
                <a:solidFill>
                  <a:schemeClr val="bg1">
                    <a:lumMod val="50000"/>
                  </a:schemeClr>
                </a:solidFill>
                <a:cs typeface="+mj-lt"/>
              </a:rPr>
              <a:t>       </a:t>
            </a:r>
            <a:r>
              <a:rPr lang="zh-CN" altLang="en-US" sz="2000" b="1" dirty="0">
                <a:solidFill>
                  <a:schemeClr val="tx1"/>
                </a:solidFill>
                <a:cs typeface="+mj-lt"/>
              </a:rPr>
              <a:t>尺寸</a:t>
            </a:r>
            <a:r>
              <a:rPr lang="zh-CN" altLang="en-US" sz="2000" dirty="0">
                <a:solidFill>
                  <a:schemeClr val="tx1"/>
                </a:solidFill>
                <a:cs typeface="+mj-lt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:</a:t>
            </a:r>
            <a:r>
              <a:rPr lang="zh-CN" altLang="en-US" sz="2000" dirty="0">
                <a:solidFill>
                  <a:schemeClr val="tx1"/>
                </a:solidFill>
                <a:cs typeface="+mj-lt"/>
              </a:rPr>
              <a:t>     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A8 - A0</a:t>
            </a:r>
            <a:r>
              <a:rPr lang="zh-CN" altLang="en-US" sz="2000" dirty="0">
                <a:solidFill>
                  <a:schemeClr val="tx1"/>
                </a:solidFill>
                <a:cs typeface="+mj-lt"/>
              </a:rPr>
              <a:t>   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     </a:t>
            </a:r>
            <a:br>
              <a:rPr lang="en-US" altLang="zh-CN" sz="2000" dirty="0">
                <a:solidFill>
                  <a:schemeClr val="tx1"/>
                </a:solidFill>
                <a:cs typeface="+mj-lt"/>
              </a:rPr>
            </a:b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      </a:t>
            </a:r>
            <a:r>
              <a:rPr lang="zh-CN" altLang="en-US" sz="2000" b="1" dirty="0">
                <a:solidFill>
                  <a:schemeClr val="tx1"/>
                </a:solidFill>
                <a:cs typeface="+mj-lt"/>
              </a:rPr>
              <a:t>颜色</a:t>
            </a:r>
            <a:r>
              <a:rPr lang="en-US" altLang="zh-CN" sz="2000" b="1" dirty="0">
                <a:solidFill>
                  <a:schemeClr val="tx1"/>
                </a:solidFill>
                <a:cs typeface="+mj-lt"/>
              </a:rPr>
              <a:t>: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      </a:t>
            </a:r>
            <a:r>
              <a:rPr lang="zh-CN" altLang="en-US" sz="2000" dirty="0">
                <a:solidFill>
                  <a:schemeClr val="tx1"/>
                </a:solidFill>
                <a:cs typeface="+mj-lt"/>
              </a:rPr>
              <a:t>蓝绿、</a:t>
            </a:r>
            <a:r>
              <a:rPr lang="zh-CN" altLang="en-US" sz="2000" dirty="0">
                <a:solidFill>
                  <a:schemeClr val="tx1"/>
                </a:solidFill>
                <a:cs typeface="+mj-lt"/>
              </a:rPr>
              <a:t>冷白色</a:t>
            </a:r>
            <a:br>
              <a:rPr lang="zh-CN" altLang="en-US" sz="2000" dirty="0">
                <a:solidFill>
                  <a:schemeClr val="tx1"/>
                </a:solidFill>
                <a:cs typeface="+mj-lt"/>
              </a:rPr>
            </a:b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      </a:t>
            </a:r>
            <a:r>
              <a:rPr lang="zh-CN" altLang="en-US" sz="2000" b="1" dirty="0">
                <a:solidFill>
                  <a:schemeClr val="tx1"/>
                </a:solidFill>
                <a:cs typeface="+mj-lt"/>
              </a:rPr>
              <a:t>驱动</a:t>
            </a:r>
            <a:r>
              <a:rPr lang="en-US" altLang="zh-CN" sz="2000" b="1" dirty="0">
                <a:solidFill>
                  <a:schemeClr val="tx1"/>
                </a:solidFill>
                <a:cs typeface="+mj-lt"/>
              </a:rPr>
              <a:t> :  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   </a:t>
            </a:r>
            <a:r>
              <a:rPr lang="en-US" altLang="zh-CN" sz="2000" dirty="0">
                <a:solidFill>
                  <a:schemeClr val="tx1"/>
                </a:solidFill>
                <a:cs typeface="+mj-lt"/>
              </a:rPr>
              <a:t>DC3V - AC220V</a:t>
            </a:r>
            <a:endParaRPr lang="en-US" altLang="zh-CN" sz="2000" dirty="0">
              <a:solidFill>
                <a:schemeClr val="tx1"/>
              </a:solidFill>
              <a:cs typeface="+mj-lt"/>
            </a:endParaRPr>
          </a:p>
        </p:txBody>
      </p:sp>
      <p:pic>
        <p:nvPicPr>
          <p:cNvPr id="7" name="图片 6" descr="C:/Users/kpt/AppData/Local/Temp/picturecompress_20220202063222/output_2.pngoutput_2"/>
          <p:cNvPicPr/>
          <p:nvPr/>
        </p:nvPicPr>
        <p:blipFill>
          <a:blip r:embed="rId1"/>
          <a:stretch>
            <a:fillRect/>
          </a:stretch>
        </p:blipFill>
        <p:spPr>
          <a:xfrm>
            <a:off x="5940425" y="2420620"/>
            <a:ext cx="2115820" cy="1875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 descr="C:/Users/kpt/AppData/Local/Temp/picturecompress_20220202063222/output_3.pngoutput_3"/>
          <p:cNvPicPr/>
          <p:nvPr/>
        </p:nvPicPr>
        <p:blipFill>
          <a:blip r:embed="rId2"/>
          <a:stretch>
            <a:fillRect/>
          </a:stretch>
        </p:blipFill>
        <p:spPr>
          <a:xfrm>
            <a:off x="3357880" y="2420620"/>
            <a:ext cx="2162175" cy="1868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C:/Users/kpt/AppData/Local/Temp/picturecompress_20220202063222/output_4.pngoutput_4"/>
          <p:cNvPicPr/>
          <p:nvPr/>
        </p:nvPicPr>
        <p:blipFill>
          <a:blip r:embed="rId3"/>
          <a:stretch>
            <a:fillRect/>
          </a:stretch>
        </p:blipFill>
        <p:spPr>
          <a:xfrm>
            <a:off x="3348355" y="4509135"/>
            <a:ext cx="2171700" cy="1846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" name="图片 118" descr="C:/Users/kpt/AppData/Local/Temp/picturecompress_20220202063222/output_5.pngoutput_5"/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4497705"/>
            <a:ext cx="2099945" cy="1824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1" name="图片 11" descr="C:/Users/kpt/AppData/Local/Temp/picturecompress_20220202063222/output_6.jpgoutput_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15" y="4533900"/>
            <a:ext cx="2172970" cy="17881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图片 1" descr="C:/Users/kpt/AppData/Local/Temp/picturecompress_20220202063222/output_7.jpgoutput_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50" y="2420620"/>
            <a:ext cx="2143760" cy="1846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4339" name="Title 1"/>
          <p:cNvSpPr>
            <a:spLocks noGrp="1"/>
          </p:cNvSpPr>
          <p:nvPr/>
        </p:nvSpPr>
        <p:spPr>
          <a:xfrm>
            <a:off x="179070" y="404495"/>
            <a:ext cx="5037455" cy="800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p>
            <a:pPr lvl="0" indent="0">
              <a:spcBef>
                <a:spcPct val="0"/>
              </a:spcBef>
            </a:pPr>
            <a:r>
              <a:rPr lang="en-US" altLang="x-none" sz="2800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2.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户外广告标识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Times New Roman" panose="02020603050405020304" charset="0"/>
              <a:ea typeface="仿宋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21506" name="图片 -2147482579" descr="C:/Users/kpt/AppData/Local/Temp/picturecompress_20220202063222/output_8.jpgoutput_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5012690"/>
            <a:ext cx="2555240" cy="1689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-2147482567" descr="C:/Users/kpt/AppData/Local/Temp/picturecompress_20220202063222/output_9.jpgoutput_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" y="2522220"/>
            <a:ext cx="3919220" cy="2195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 descr="C:/Users/kpt/AppData/Local/Temp/picturecompress_20220202063222/output_11.pngoutput_11"/>
          <p:cNvPicPr/>
          <p:nvPr/>
        </p:nvPicPr>
        <p:blipFill>
          <a:blip r:embed="rId4"/>
          <a:stretch>
            <a:fillRect/>
          </a:stretch>
        </p:blipFill>
        <p:spPr>
          <a:xfrm>
            <a:off x="3131820" y="5003800"/>
            <a:ext cx="2741295" cy="1709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2" name="图片 7181" descr="C:/Users/kpt/AppData/Local/Temp/picturecompress_20220202063222/output_12.jpgoutput_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5890" y="249555"/>
            <a:ext cx="3275965" cy="20821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图片 7179" descr="图片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635" y="2540000"/>
            <a:ext cx="3792220" cy="21697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95605" y="1091565"/>
            <a:ext cx="4496435" cy="860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特别材料制造，独特封装</a:t>
            </a:r>
            <a:r>
              <a:rPr lang="zh-CN" altLang="en-US" sz="2000"/>
              <a:t>工艺</a:t>
            </a:r>
            <a:endParaRPr lang="zh-CN" altLang="en-US" sz="2000"/>
          </a:p>
          <a:p>
            <a:r>
              <a:rPr lang="en-US" altLang="zh-CN" sz="2000"/>
              <a:t> </a:t>
            </a:r>
            <a:r>
              <a:rPr lang="zh-CN" altLang="en-US" sz="2000"/>
              <a:t>电致发光</a:t>
            </a:r>
            <a:r>
              <a:rPr lang="en-US" altLang="zh-CN" sz="2000"/>
              <a:t> + </a:t>
            </a:r>
            <a:r>
              <a:rPr lang="zh-CN" altLang="en-US" sz="2000"/>
              <a:t>反光</a:t>
            </a:r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3" name="图片 2" descr="IMG_20190415_153605"/>
          <p:cNvPicPr>
            <a:picLocks noChangeAspect="1"/>
          </p:cNvPicPr>
          <p:nvPr/>
        </p:nvPicPr>
        <p:blipFill>
          <a:blip r:embed="rId7"/>
          <a:srcRect l="31939" t="17370" r="27890" b="22926"/>
          <a:stretch>
            <a:fillRect/>
          </a:stretch>
        </p:blipFill>
        <p:spPr>
          <a:xfrm>
            <a:off x="6011545" y="5012690"/>
            <a:ext cx="2733040" cy="1686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79070" y="332740"/>
            <a:ext cx="3316605" cy="767080"/>
          </a:xfrm>
        </p:spPr>
        <p:txBody>
          <a:bodyPr wrap="square" anchor="t"/>
          <a:p>
            <a:pPr lvl="0" indent="0" algn="l" eaLnBrk="1" hangingPunct="1"/>
            <a:r>
              <a:rPr lang="en-US" altLang="x-none" sz="2800" b="1" dirty="0">
                <a:solidFill>
                  <a:schemeClr val="tx1"/>
                </a:solidFill>
                <a:ea typeface="仿宋" panose="02010609060101010101" charset="-122"/>
              </a:rPr>
              <a:t>3. </a:t>
            </a:r>
            <a:r>
              <a:rPr lang="zh-CN" altLang="en-US" sz="2800" b="1" dirty="0">
                <a:solidFill>
                  <a:schemeClr val="tx1"/>
                </a:solidFill>
                <a:ea typeface="仿宋" panose="02010609060101010101" charset="-122"/>
              </a:rPr>
              <a:t>汽车</a:t>
            </a:r>
            <a:r>
              <a:rPr lang="zh-CN" altLang="en-US" sz="2800" b="1" dirty="0">
                <a:solidFill>
                  <a:schemeClr val="tx1"/>
                </a:solidFill>
                <a:ea typeface="仿宋" panose="02010609060101010101" charset="-122"/>
              </a:rPr>
              <a:t>发光贴膜</a:t>
            </a:r>
            <a:r>
              <a:rPr lang="zh-CN" altLang="en-US" sz="2800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800" b="1" dirty="0">
              <a:solidFill>
                <a:schemeClr val="tx1"/>
              </a:solidFill>
              <a:ea typeface="仿宋" panose="02010609060101010101" charset="-122"/>
              <a:sym typeface="+mn-ea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764030" y="3670300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sz="1200"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/>
          </a:p>
        </p:txBody>
      </p:sp>
      <p:pic>
        <p:nvPicPr>
          <p:cNvPr id="136" name="图片 135" descr="C:/Users/kpt/AppData/Local/Temp/picturecompress_20220202063222/output_14.pngoutput_14"/>
          <p:cNvPicPr/>
          <p:nvPr/>
        </p:nvPicPr>
        <p:blipFill>
          <a:blip r:embed="rId1"/>
          <a:stretch>
            <a:fillRect/>
          </a:stretch>
        </p:blipFill>
        <p:spPr>
          <a:xfrm>
            <a:off x="179705" y="3329940"/>
            <a:ext cx="2094865" cy="14408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8" name="图片 137" descr="C:/Users/kpt/AppData/Local/Temp/picturecompress_20220202063222/output_15.pngoutput_15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3281680"/>
            <a:ext cx="1997710" cy="1505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0" name="文本框 139"/>
          <p:cNvSpPr txBox="1"/>
          <p:nvPr/>
        </p:nvSpPr>
        <p:spPr>
          <a:xfrm>
            <a:off x="3203893" y="5096510"/>
            <a:ext cx="5080000" cy="2298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9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/>
          </a:p>
        </p:txBody>
      </p:sp>
      <p:pic>
        <p:nvPicPr>
          <p:cNvPr id="4" name="图片 3" descr="C:/Users/kpt/AppData/Local/Temp/picturecompress_20220202063222/output_16.pngoutput_16"/>
          <p:cNvPicPr/>
          <p:nvPr/>
        </p:nvPicPr>
        <p:blipFill>
          <a:blip r:embed="rId3"/>
          <a:stretch>
            <a:fillRect/>
          </a:stretch>
        </p:blipFill>
        <p:spPr>
          <a:xfrm>
            <a:off x="2399030" y="3300095"/>
            <a:ext cx="2082165" cy="14503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C:/Users/kpt/AppData/Local/Temp/picturecompress_20220202063222/output_18.pngoutput_18"/>
          <p:cNvPicPr/>
          <p:nvPr/>
        </p:nvPicPr>
        <p:blipFill>
          <a:blip r:embed="rId4"/>
          <a:stretch>
            <a:fillRect/>
          </a:stretch>
        </p:blipFill>
        <p:spPr>
          <a:xfrm>
            <a:off x="4490720" y="5012690"/>
            <a:ext cx="4368165" cy="15544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C:/Users/kpt/AppData/Local/Temp/picturecompress_20220202063222/output_19.jpgoutput_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05" y="5012690"/>
            <a:ext cx="4088130" cy="1529715"/>
          </a:xfrm>
          <a:prstGeom prst="rect">
            <a:avLst/>
          </a:prstGeom>
        </p:spPr>
      </p:pic>
      <p:pic>
        <p:nvPicPr>
          <p:cNvPr id="10" name="图片 9" descr="C:/Users/kpt/AppData/Local/Temp/picturecompress_20220202063222/output_20.jpgoutput_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75555" y="480060"/>
            <a:ext cx="3552825" cy="21920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3215" y="1340485"/>
            <a:ext cx="478663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应用：车窗、车体（颜色一体</a:t>
            </a:r>
            <a:r>
              <a:rPr lang="en-US" altLang="zh-CN" sz="2000"/>
              <a:t>)</a:t>
            </a:r>
            <a:endParaRPr lang="en-US" altLang="zh-CN" sz="2000"/>
          </a:p>
          <a:p>
            <a:r>
              <a:rPr lang="zh-CN" altLang="en-US" sz="2000">
                <a:sym typeface="+mn-ea"/>
              </a:rPr>
              <a:t>方法：双面胶粘贴</a:t>
            </a:r>
            <a:endParaRPr lang="zh-CN" altLang="en-US" sz="2000"/>
          </a:p>
          <a:p>
            <a:r>
              <a:rPr lang="zh-CN" altLang="en-US" sz="2000"/>
              <a:t>专用驱动器：</a:t>
            </a:r>
            <a:r>
              <a:rPr lang="en-US" altLang="zh-CN" sz="2000"/>
              <a:t>DC3-24V</a:t>
            </a:r>
            <a:r>
              <a:rPr lang="zh-CN" altLang="en-US" sz="2000"/>
              <a:t>驱动、</a:t>
            </a:r>
            <a:r>
              <a:rPr lang="en-US" altLang="zh-CN" sz="2000"/>
              <a:t>USB</a:t>
            </a:r>
            <a:r>
              <a:rPr lang="zh-CN" altLang="en-US" sz="2000"/>
              <a:t>驱动</a:t>
            </a:r>
            <a:endParaRPr lang="zh-CN" altLang="en-US" sz="2000"/>
          </a:p>
        </p:txBody>
      </p:sp>
      <p:pic>
        <p:nvPicPr>
          <p:cNvPr id="2" name="图片 1" descr="DSC089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0515" y="3284855"/>
            <a:ext cx="2125980" cy="1480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251460" y="188595"/>
            <a:ext cx="5012690" cy="766445"/>
          </a:xfrm>
        </p:spPr>
        <p:txBody>
          <a:bodyPr wrap="square" anchor="t"/>
          <a:p>
            <a:pPr algn="l" eaLnBrk="1" hangingPunct="1"/>
            <a:r>
              <a:rPr 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4. 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户内大型广告</a:t>
            </a:r>
            <a:r>
              <a:rPr lang="zh-CN" altLang="en-US" sz="3200">
                <a:sym typeface="+mn-ea"/>
              </a:rPr>
              <a:t> 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Arial" panose="020B0604020202020204" pitchFamily="34" charset="0"/>
              <a:sym typeface="+mn-ea"/>
            </a:endParaRPr>
          </a:p>
        </p:txBody>
      </p:sp>
      <p:pic>
        <p:nvPicPr>
          <p:cNvPr id="10251" name="图片 2" descr="C:/Users/kpt/AppData/Local/Temp/picturecompress_20220202063222/output_21.jpgoutput_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19475" y="2401570"/>
            <a:ext cx="2616200" cy="1818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1" name="文本框 130"/>
          <p:cNvSpPr txBox="1"/>
          <p:nvPr/>
        </p:nvSpPr>
        <p:spPr>
          <a:xfrm>
            <a:off x="755650" y="1124268"/>
            <a:ext cx="50800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000">
                <a:latin typeface="宋体" panose="02010600030101010101" pitchFamily="2" charset="-122"/>
              </a:rPr>
              <a:t>超薄、可弯曲、霓虹动态、大面积</a:t>
            </a:r>
            <a:r>
              <a:rPr lang="en-US" sz="2000">
                <a:latin typeface="宋体" panose="02010600030101010101" pitchFamily="2" charset="-122"/>
              </a:rPr>
              <a:t> </a:t>
            </a:r>
            <a:endParaRPr lang="zh-CN" altLang="en-US" sz="2000"/>
          </a:p>
        </p:txBody>
      </p:sp>
      <p:pic>
        <p:nvPicPr>
          <p:cNvPr id="5" name="图片 4" descr="C:/Users/kpt/AppData/Local/Temp/picturecompress_20220202063222/output_22.pngoutput_22"/>
          <p:cNvPicPr/>
          <p:nvPr/>
        </p:nvPicPr>
        <p:blipFill>
          <a:blip r:embed="rId3"/>
          <a:stretch>
            <a:fillRect/>
          </a:stretch>
        </p:blipFill>
        <p:spPr>
          <a:xfrm>
            <a:off x="6271260" y="2420620"/>
            <a:ext cx="2493010" cy="1824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2" name="图片 131" descr="C:/Users/kpt/AppData/Local/Temp/picturecompress_20220202063222/output_23.pngoutput_23"/>
          <p:cNvPicPr/>
          <p:nvPr/>
        </p:nvPicPr>
        <p:blipFill>
          <a:blip r:embed="rId4"/>
          <a:stretch>
            <a:fillRect/>
          </a:stretch>
        </p:blipFill>
        <p:spPr>
          <a:xfrm>
            <a:off x="6263640" y="4500245"/>
            <a:ext cx="2514600" cy="1941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C:/Users/kpt/AppData/Local/Temp/picturecompress_20220202063222/output_24.pngoutput_24"/>
          <p:cNvPicPr/>
          <p:nvPr/>
        </p:nvPicPr>
        <p:blipFill>
          <a:blip r:embed="rId5"/>
          <a:stretch>
            <a:fillRect/>
          </a:stretch>
        </p:blipFill>
        <p:spPr>
          <a:xfrm>
            <a:off x="3376295" y="4500245"/>
            <a:ext cx="2660015" cy="1941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9" name="图片 7177" descr="1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55" y="2401570"/>
            <a:ext cx="2642235" cy="1818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8" name="图片 1" descr="C:/Users/kpt/AppData/Local/Temp/picturecompress_20220202063222/output_26.jpgoutput_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655" y="4500245"/>
            <a:ext cx="2647315" cy="1941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6" descr="C:/Users/kpt/AppData/Local/Temp/picturecompress_20220202063222/output_27.pngoutput_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470" y="257810"/>
            <a:ext cx="2420620" cy="19075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61315" y="332740"/>
            <a:ext cx="6303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5.   </a:t>
            </a:r>
            <a:r>
              <a:rPr lang="zh-CN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矩阵显示</a:t>
            </a:r>
            <a:r>
              <a:rPr lang="zh-CN" altLang="en-US">
                <a:sym typeface="+mn-ea"/>
              </a:rPr>
              <a:t>  </a:t>
            </a:r>
            <a:endParaRPr lang="zh-CN" altLang="en-US"/>
          </a:p>
        </p:txBody>
      </p:sp>
      <p:pic>
        <p:nvPicPr>
          <p:cNvPr id="15367" name="Picture 80" descr="C:/Users/kpt/AppData/Local/Temp/picturecompress_20220202063222/output_28.jpgoutput_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556385"/>
            <a:ext cx="2837815" cy="2059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8" name="图片 -2147482609" descr="C:/Users/kpt/AppData/Local/Temp/picturecompress_20220202063222/output_29.jpgoutput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585" y="4115435"/>
            <a:ext cx="2614295" cy="19145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2" name="图片 1" descr="C:/Users/kpt/AppData/Local/Temp/picturecompress_20220202063222/output_30.jpgoutput_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4160" y="4116070"/>
            <a:ext cx="2826385" cy="1913890"/>
          </a:xfrm>
          <a:prstGeom prst="rect">
            <a:avLst/>
          </a:prstGeom>
        </p:spPr>
      </p:pic>
      <p:pic>
        <p:nvPicPr>
          <p:cNvPr id="5" name="图片 4" descr="QQ图片201808281504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965" y="1571625"/>
            <a:ext cx="2621915" cy="2044065"/>
          </a:xfrm>
          <a:prstGeom prst="rect">
            <a:avLst/>
          </a:prstGeom>
        </p:spPr>
      </p:pic>
      <p:pic>
        <p:nvPicPr>
          <p:cNvPr id="6" name="图片 5" descr="IMG_20190522_1556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25" y="4065270"/>
            <a:ext cx="2618105" cy="1964690"/>
          </a:xfrm>
          <a:prstGeom prst="rect">
            <a:avLst/>
          </a:prstGeom>
        </p:spPr>
      </p:pic>
      <p:pic>
        <p:nvPicPr>
          <p:cNvPr id="7" name="图片 6" descr="IMG_20190829_0920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570" y="1579245"/>
            <a:ext cx="2595245" cy="2036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1460" y="548640"/>
            <a:ext cx="5568315" cy="1906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6.</a:t>
            </a:r>
            <a:r>
              <a:rPr lang="zh-CN" altLang="en-US" sz="2800" b="1"/>
              <a:t>  可裁剪背光照明</a:t>
            </a:r>
            <a:endParaRPr lang="zh-CN" altLang="en-US" sz="2800" b="1"/>
          </a:p>
          <a:p>
            <a:r>
              <a:rPr lang="zh-CN" altLang="en-US" sz="2800" b="1"/>
              <a:t> </a:t>
            </a:r>
            <a:r>
              <a:rPr lang="en-US" altLang="zh-CN" sz="1600" b="1"/>
              <a:t> </a:t>
            </a:r>
            <a:r>
              <a:rPr lang="en-US" altLang="zh-CN" b="1"/>
              <a:t>     </a:t>
            </a:r>
            <a:endParaRPr lang="en-US" altLang="zh-CN" b="1"/>
          </a:p>
          <a:p>
            <a:r>
              <a:rPr lang="en-US" altLang="zh-CN" b="1"/>
              <a:t>       </a:t>
            </a:r>
            <a:r>
              <a:rPr lang="zh-CN" altLang="en-US">
                <a:solidFill>
                  <a:schemeClr val="tx1"/>
                </a:solidFill>
              </a:rPr>
              <a:t>特</a:t>
            </a:r>
            <a:r>
              <a:rPr lang="zh-CN" altLang="en-US" sz="2000">
                <a:solidFill>
                  <a:schemeClr val="tx1"/>
                </a:solidFill>
              </a:rPr>
              <a:t>别电极设计，可裁剪拼接</a:t>
            </a:r>
            <a:br>
              <a:rPr lang="zh-CN" altLang="en-US" sz="2000">
                <a:solidFill>
                  <a:schemeClr val="tx1"/>
                </a:solidFill>
              </a:rPr>
            </a:br>
            <a:r>
              <a:rPr lang="zh-CN" altLang="en-US"/>
              <a:t>                 </a:t>
            </a:r>
            <a:endParaRPr lang="zh-CN" altLang="en-US"/>
          </a:p>
        </p:txBody>
      </p:sp>
      <p:sp>
        <p:nvSpPr>
          <p:cNvPr id="135" name="文本框 134"/>
          <p:cNvSpPr txBox="1"/>
          <p:nvPr/>
        </p:nvSpPr>
        <p:spPr>
          <a:xfrm>
            <a:off x="2032000" y="3388678"/>
            <a:ext cx="5080000" cy="337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sz="12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600" b="1">
                <a:solidFill>
                  <a:srgbClr val="000000"/>
                </a:solidFill>
                <a:latin typeface="Calibri" panose="020F0502020204030204" pitchFamily="2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endParaRPr lang="zh-CN" altLang="en-US"/>
          </a:p>
        </p:txBody>
      </p:sp>
      <p:pic>
        <p:nvPicPr>
          <p:cNvPr id="4" name="图片 3" descr="C:/Users/kpt/AppData/Local/Temp/picturecompress_20220202063222/output_32.pngoutput_32"/>
          <p:cNvPicPr/>
          <p:nvPr/>
        </p:nvPicPr>
        <p:blipFill>
          <a:blip r:embed="rId1"/>
          <a:stretch>
            <a:fillRect/>
          </a:stretch>
        </p:blipFill>
        <p:spPr>
          <a:xfrm>
            <a:off x="467360" y="4942205"/>
            <a:ext cx="2378710" cy="17449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C:/Users/kpt/AppData/Local/Temp/picturecompress_20220202063222/output_33.jpgoutput_3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12180" y="560705"/>
            <a:ext cx="2533650" cy="2134235"/>
          </a:xfrm>
          <a:prstGeom prst="rect">
            <a:avLst/>
          </a:prstGeom>
        </p:spPr>
      </p:pic>
      <p:pic>
        <p:nvPicPr>
          <p:cNvPr id="6" name="图片 5" descr="C:/Users/kpt/AppData/Local/Temp/picturecompress_20220202063222/output_34.jpgoutput_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770" y="2853055"/>
            <a:ext cx="2378075" cy="1783715"/>
          </a:xfrm>
          <a:prstGeom prst="rect">
            <a:avLst/>
          </a:prstGeom>
        </p:spPr>
      </p:pic>
      <p:pic>
        <p:nvPicPr>
          <p:cNvPr id="7" name="图片 6" descr="C:/Users/kpt/AppData/Local/Temp/picturecompress_20220202063222/output_35.jpgoutput_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770" y="4923155"/>
            <a:ext cx="2378075" cy="1783715"/>
          </a:xfrm>
          <a:prstGeom prst="rect">
            <a:avLst/>
          </a:prstGeom>
        </p:spPr>
      </p:pic>
      <p:pic>
        <p:nvPicPr>
          <p:cNvPr id="8" name="图片 7" descr="C:/Users/kpt/AppData/Local/Temp/picturecompress_20220202063222/output_36.jpgoutput_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80" y="4923155"/>
            <a:ext cx="2533015" cy="1783715"/>
          </a:xfrm>
          <a:prstGeom prst="rect">
            <a:avLst/>
          </a:prstGeom>
        </p:spPr>
      </p:pic>
      <p:pic>
        <p:nvPicPr>
          <p:cNvPr id="9" name="图片 8" descr="C:/Users/kpt/AppData/Local/Temp/picturecompress_20220202063222/output_37.jpgoutput_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60" y="2853055"/>
            <a:ext cx="2378075" cy="1786890"/>
          </a:xfrm>
          <a:prstGeom prst="rect">
            <a:avLst/>
          </a:prstGeom>
        </p:spPr>
      </p:pic>
      <p:pic>
        <p:nvPicPr>
          <p:cNvPr id="10" name="图片 9" descr="C:/Users/kpt/AppData/Local/Temp/picturecompress_20220202063222/output_38.jpgoutput_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2180" y="2853055"/>
            <a:ext cx="2524760" cy="17837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332740"/>
            <a:ext cx="72580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 </a:t>
            </a:r>
            <a:r>
              <a:rPr lang="en-US" altLang="zh-CN" sz="2800" b="1"/>
              <a:t>7. </a:t>
            </a:r>
            <a:r>
              <a:rPr lang="zh-CN" altLang="en-US" sz="2800" b="1"/>
              <a:t>发光服装、发光饰品</a:t>
            </a:r>
            <a:r>
              <a:rPr lang="zh-CN" altLang="en-US" sz="1600"/>
              <a:t> </a:t>
            </a:r>
            <a:r>
              <a:rPr lang="en-US" altLang="zh-CN" sz="1600"/>
              <a:t>       </a:t>
            </a:r>
            <a:r>
              <a:rPr lang="zh-CN" altLang="en-US" b="1"/>
              <a:t>声控闪动</a:t>
            </a:r>
            <a:r>
              <a:rPr lang="zh-CN" altLang="en-US" b="1"/>
              <a:t>、微型驱动</a:t>
            </a:r>
            <a:r>
              <a:rPr lang="zh-CN" altLang="en-US"/>
              <a:t>       </a:t>
            </a:r>
            <a:endParaRPr lang="zh-CN" altLang="en-US"/>
          </a:p>
        </p:txBody>
      </p:sp>
      <p:pic>
        <p:nvPicPr>
          <p:cNvPr id="12" name="图片 12" descr="C:/Users/kpt/AppData/Local/Temp/picturecompress_20220202063222/output_39.jpgoutput_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265" y="1412875"/>
            <a:ext cx="1950085" cy="2847975"/>
          </a:xfrm>
          <a:prstGeom prst="rect">
            <a:avLst/>
          </a:prstGeom>
        </p:spPr>
      </p:pic>
      <p:pic>
        <p:nvPicPr>
          <p:cNvPr id="4" name="图片 4" descr="C:/Users/kpt/AppData/Local/Temp/picturecompress_20220202063222/output_40.jpgoutput_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4580890"/>
            <a:ext cx="1920875" cy="2092325"/>
          </a:xfrm>
          <a:prstGeom prst="rect">
            <a:avLst/>
          </a:prstGeom>
        </p:spPr>
      </p:pic>
      <p:pic>
        <p:nvPicPr>
          <p:cNvPr id="121" name="图片 120" descr="C:/Users/kpt/AppData/Local/Temp/picturecompress_20220202063222/output_41.pngoutput_41"/>
          <p:cNvPicPr/>
          <p:nvPr/>
        </p:nvPicPr>
        <p:blipFill>
          <a:blip r:embed="rId3"/>
          <a:stretch>
            <a:fillRect/>
          </a:stretch>
        </p:blipFill>
        <p:spPr>
          <a:xfrm>
            <a:off x="7110095" y="4580890"/>
            <a:ext cx="1770380" cy="2033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图片 121" descr="C:/Users/kpt/AppData/Local/Temp/picturecompress_20220202063222/output_42.pngoutput_42"/>
          <p:cNvPicPr/>
          <p:nvPr/>
        </p:nvPicPr>
        <p:blipFill>
          <a:blip r:embed="rId4"/>
          <a:stretch>
            <a:fillRect/>
          </a:stretch>
        </p:blipFill>
        <p:spPr>
          <a:xfrm>
            <a:off x="4932045" y="4583430"/>
            <a:ext cx="1933575" cy="2040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C:/Users/kpt/AppData/Local/Temp/picturecompress_20220202063222/output_43.pngoutput_43"/>
          <p:cNvPicPr/>
          <p:nvPr/>
        </p:nvPicPr>
        <p:blipFill>
          <a:blip r:embed="rId5"/>
          <a:stretch>
            <a:fillRect/>
          </a:stretch>
        </p:blipFill>
        <p:spPr>
          <a:xfrm>
            <a:off x="324485" y="1412875"/>
            <a:ext cx="1964055" cy="290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C:/Users/kpt/AppData/Local/Temp/picturecompress_20220202063222/output_44.pngoutput_44"/>
          <p:cNvPicPr/>
          <p:nvPr/>
        </p:nvPicPr>
        <p:blipFill>
          <a:blip r:embed="rId6"/>
          <a:stretch>
            <a:fillRect/>
          </a:stretch>
        </p:blipFill>
        <p:spPr>
          <a:xfrm>
            <a:off x="7114540" y="1412240"/>
            <a:ext cx="1802130" cy="29057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C:/Users/kpt/AppData/Local/Temp/picturecompress_20220202063222/output_45.pngoutput_45"/>
          <p:cNvPicPr/>
          <p:nvPr/>
        </p:nvPicPr>
        <p:blipFill>
          <a:blip r:embed="rId7"/>
          <a:stretch>
            <a:fillRect/>
          </a:stretch>
        </p:blipFill>
        <p:spPr>
          <a:xfrm>
            <a:off x="2593340" y="4580890"/>
            <a:ext cx="2019300" cy="2127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C:/Users/kpt/AppData/Local/Temp/picturecompress_20220202063222/output_46.pngoutput_46"/>
          <p:cNvPicPr/>
          <p:nvPr/>
        </p:nvPicPr>
        <p:blipFill>
          <a:blip r:embed="rId8"/>
          <a:stretch>
            <a:fillRect/>
          </a:stretch>
        </p:blipFill>
        <p:spPr>
          <a:xfrm>
            <a:off x="4888865" y="1412875"/>
            <a:ext cx="1964690" cy="2858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360" y="316865"/>
            <a:ext cx="5627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8.  </a:t>
            </a:r>
            <a:r>
              <a:rPr lang="zh-CN" altLang="en-US" sz="2800" b="1"/>
              <a:t>发光写字板 </a:t>
            </a:r>
            <a:r>
              <a:rPr lang="zh-CN" altLang="en-US" sz="3200" b="1"/>
              <a:t> </a:t>
            </a:r>
            <a:r>
              <a:rPr lang="zh-CN" altLang="en-US" sz="3200"/>
              <a:t>   </a:t>
            </a:r>
            <a:r>
              <a:rPr lang="zh-CN" altLang="en-US"/>
              <a:t>  </a:t>
            </a:r>
            <a:r>
              <a:rPr lang="en-US" altLang="zh-CN"/>
              <a:t>   </a:t>
            </a:r>
            <a:r>
              <a:rPr lang="zh-CN" altLang="en-US" sz="2000" b="1">
                <a:solidFill>
                  <a:schemeClr val="tx1"/>
                </a:solidFill>
              </a:rPr>
              <a:t>驱动</a:t>
            </a:r>
            <a:r>
              <a:rPr lang="en-US" altLang="zh-CN" sz="2000" b="1">
                <a:solidFill>
                  <a:schemeClr val="tx1"/>
                </a:solidFill>
              </a:rPr>
              <a:t>DC3V-DC12V</a:t>
            </a:r>
            <a:endParaRPr lang="en-US" altLang="zh-CN" sz="2000" b="1">
              <a:solidFill>
                <a:schemeClr val="tx1"/>
              </a:solidFill>
            </a:endParaRPr>
          </a:p>
        </p:txBody>
      </p:sp>
      <p:pic>
        <p:nvPicPr>
          <p:cNvPr id="3" name="图片 2" descr="C:/Users/kpt/AppData/Local/Temp/picturecompress_20220202063222/output_47.jpgoutput_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5727700" y="3641725"/>
            <a:ext cx="2318385" cy="3476625"/>
          </a:xfrm>
          <a:prstGeom prst="rect">
            <a:avLst/>
          </a:prstGeom>
        </p:spPr>
      </p:pic>
      <p:pic>
        <p:nvPicPr>
          <p:cNvPr id="4" name="图片 3" descr="C:/Users/kpt/AppData/Local/Temp/picturecompress_20220202063222/output_48.jpgoutput_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190" y="1307465"/>
            <a:ext cx="3529330" cy="2248535"/>
          </a:xfrm>
          <a:prstGeom prst="rect">
            <a:avLst/>
          </a:prstGeom>
        </p:spPr>
      </p:pic>
      <p:pic>
        <p:nvPicPr>
          <p:cNvPr id="7" name="图片 7" descr="C:/Users/kpt/AppData/Local/Temp/picturecompress_20220202063222/output_49.jpgoutput_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99795" y="3933190"/>
            <a:ext cx="3363595" cy="2522855"/>
          </a:xfrm>
          <a:prstGeom prst="rect">
            <a:avLst/>
          </a:prstGeom>
        </p:spPr>
      </p:pic>
      <p:pic>
        <p:nvPicPr>
          <p:cNvPr id="5" name="图片 4" descr="C:/Users/kpt/AppData/Local/Temp/picturecompress_20220202063222/output_50.jpgoutput_5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5990" y="1340485"/>
            <a:ext cx="3291840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215" y="404495"/>
            <a:ext cx="76396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/>
              <a:t>9. </a:t>
            </a:r>
            <a:r>
              <a:rPr lang="en-US" altLang="zh-CN" sz="2800">
                <a:solidFill>
                  <a:schemeClr val="tx1"/>
                </a:solidFill>
              </a:rPr>
              <a:t> </a:t>
            </a:r>
            <a:r>
              <a:rPr lang="zh-CN" altLang="en-US" sz="2800">
                <a:solidFill>
                  <a:schemeClr val="tx1"/>
                </a:solidFill>
              </a:rPr>
              <a:t>双面发光</a:t>
            </a:r>
            <a:r>
              <a:rPr lang="en-US" altLang="zh-CN" sz="2800">
                <a:solidFill>
                  <a:schemeClr val="tx1"/>
                </a:solidFill>
              </a:rPr>
              <a:t>             </a:t>
            </a:r>
            <a:r>
              <a:rPr lang="en-US" altLang="zh-CN" sz="2000">
                <a:solidFill>
                  <a:schemeClr val="tx1"/>
                </a:solidFill>
              </a:rPr>
              <a:t> </a:t>
            </a:r>
            <a:r>
              <a:rPr lang="zh-CN" altLang="en-US" sz="2000">
                <a:solidFill>
                  <a:schemeClr val="tx1"/>
                </a:solidFill>
              </a:rPr>
              <a:t>橱窗、玻璃门、圣诞装饰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3" name="图片 2" descr="C:/Users/kpt/AppData/Local/Temp/picturecompress_20220202063222/output_51.jpgoutput_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4293235"/>
            <a:ext cx="3202940" cy="2364105"/>
          </a:xfrm>
          <a:prstGeom prst="rect">
            <a:avLst/>
          </a:prstGeom>
        </p:spPr>
      </p:pic>
      <p:pic>
        <p:nvPicPr>
          <p:cNvPr id="4" name="图片 3" descr="C:/Users/kpt/AppData/Local/Temp/picturecompress_20220202063222/output_52.jpgoutput_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1577975"/>
            <a:ext cx="3216910" cy="2412365"/>
          </a:xfrm>
          <a:prstGeom prst="rect">
            <a:avLst/>
          </a:prstGeom>
        </p:spPr>
      </p:pic>
      <p:pic>
        <p:nvPicPr>
          <p:cNvPr id="5" name="图片 4" descr="C:/Users/kpt/AppData/Local/Temp/picturecompress_20220202063222/output_53.jpgoutput_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365" y="1588135"/>
            <a:ext cx="3203575" cy="2402205"/>
          </a:xfrm>
          <a:prstGeom prst="rect">
            <a:avLst/>
          </a:prstGeom>
        </p:spPr>
      </p:pic>
      <p:pic>
        <p:nvPicPr>
          <p:cNvPr id="6" name="图片 5" descr="C:/Users/kpt/AppData/Local/Temp/picturecompress_20220202063222/output_54.jpgoutput_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4298950"/>
            <a:ext cx="321691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14020" y="260985"/>
            <a:ext cx="76034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1</a:t>
            </a:r>
            <a:r>
              <a:rPr lang="en-US" altLang="zh-CN" sz="2800"/>
              <a:t>0.</a:t>
            </a:r>
            <a:r>
              <a:rPr lang="zh-CN" altLang="en-US" sz="2800"/>
              <a:t> 安全发光</a:t>
            </a:r>
            <a:r>
              <a:rPr lang="zh-CN" altLang="en-US" sz="2800"/>
              <a:t>头盔 </a:t>
            </a:r>
            <a:r>
              <a:rPr lang="zh-CN" altLang="en-US" sz="2800" b="1"/>
              <a:t> </a:t>
            </a:r>
            <a:r>
              <a:rPr lang="zh-CN" altLang="en-US" sz="2800"/>
              <a:t> </a:t>
            </a:r>
            <a:r>
              <a:rPr lang="zh-CN" altLang="en-US" sz="3200"/>
              <a:t>  </a:t>
            </a:r>
            <a:r>
              <a:rPr lang="zh-CN" altLang="en-US"/>
              <a:t>       </a:t>
            </a:r>
            <a:endParaRPr lang="zh-CN" altLang="en-US"/>
          </a:p>
        </p:txBody>
      </p:sp>
      <p:pic>
        <p:nvPicPr>
          <p:cNvPr id="100" name="图片 99" descr="C:/Users/kpt/AppData/Local/Temp/picturecompress_20220202063222/output_55.pngoutput_55"/>
          <p:cNvPicPr/>
          <p:nvPr/>
        </p:nvPicPr>
        <p:blipFill>
          <a:blip r:embed="rId1"/>
          <a:stretch>
            <a:fillRect/>
          </a:stretch>
        </p:blipFill>
        <p:spPr>
          <a:xfrm>
            <a:off x="413703" y="5372735"/>
            <a:ext cx="1762125" cy="1123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 descr="C:/Users/kpt/AppData/Local/Temp/picturecompress_20220202063222/output_56.pngoutput_56"/>
          <p:cNvPicPr/>
          <p:nvPr/>
        </p:nvPicPr>
        <p:blipFill>
          <a:blip r:embed="rId2"/>
          <a:stretch>
            <a:fillRect/>
          </a:stretch>
        </p:blipFill>
        <p:spPr>
          <a:xfrm>
            <a:off x="2627313" y="5368925"/>
            <a:ext cx="1781175" cy="111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563" descr="C:/Users/kpt/AppData/Local/Temp/picturecompress_20220202063222/output_57.jpgoutput_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290" y="5372735"/>
            <a:ext cx="1737995" cy="1137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07" descr="C:/Users/kpt/AppData/Local/Temp/picturecompress_20220202063222/output_58.jpgoutput_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845" y="1443990"/>
            <a:ext cx="3281680" cy="3465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615" descr="C:/Users/kpt/AppData/Local/Temp/picturecompress_20220202063222/output_59.jpgoutput_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20" y="1362075"/>
            <a:ext cx="2197100" cy="14770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604" descr="C:/Users/kpt/AppData/Local/Temp/picturecompress_20220202063222/output_60.jpgoutput_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5920" y="1369060"/>
            <a:ext cx="2244090" cy="1465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596" descr="C:/Users/kpt/AppData/Local/Temp/picturecompress_20220202063222/output_61.jpgoutput_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820" y="3140710"/>
            <a:ext cx="1643380" cy="18783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-2147482571" descr="C:/Users/kpt/AppData/Local/Temp/picturecompress_20220202063222/output_62.jpgoutput_6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00" y="3152775"/>
            <a:ext cx="1679575" cy="1844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-2147482603" descr="C:/Users/kpt/AppData/Local/Temp/picturecompress_20220202063222/output_63.jpgoutput_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8170" y="5365115"/>
            <a:ext cx="1784985" cy="11182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1460" y="332740"/>
            <a:ext cx="504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  </a:t>
            </a:r>
            <a:r>
              <a:rPr lang="zh-CN" altLang="en-US" sz="2800"/>
              <a:t>  </a:t>
            </a:r>
            <a:r>
              <a:rPr lang="zh-CN" altLang="en-US" sz="2800" b="1"/>
              <a:t> 1</a:t>
            </a:r>
            <a:r>
              <a:rPr lang="en-US" altLang="zh-CN" sz="2800" b="1"/>
              <a:t>1.</a:t>
            </a:r>
            <a:r>
              <a:rPr lang="zh-CN" altLang="en-US" sz="2800" b="1"/>
              <a:t> </a:t>
            </a:r>
            <a:r>
              <a:rPr lang="en-US" altLang="zh-CN" sz="2800" b="1"/>
              <a:t> </a:t>
            </a:r>
            <a:r>
              <a:rPr lang="zh-CN" altLang="en-US" sz="2800" b="1"/>
              <a:t>安全反光衣、条带</a:t>
            </a:r>
            <a:r>
              <a:rPr lang="zh-CN" altLang="en-US" sz="3200" b="1"/>
              <a:t> </a:t>
            </a:r>
            <a:r>
              <a:rPr lang="zh-CN" altLang="en-US" sz="3200"/>
              <a:t>     </a:t>
            </a:r>
            <a:r>
              <a:rPr lang="zh-CN" altLang="en-US"/>
              <a:t>     </a:t>
            </a:r>
            <a:endParaRPr lang="zh-CN" altLang="en-US"/>
          </a:p>
        </p:txBody>
      </p:sp>
      <p:pic>
        <p:nvPicPr>
          <p:cNvPr id="6" name="图片 6" descr="C:/Users/kpt/AppData/Local/Temp/picturecompress_20220202063222/output_64.jpgoutput_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2225" y="3789045"/>
            <a:ext cx="2325370" cy="2825115"/>
          </a:xfrm>
          <a:prstGeom prst="rect">
            <a:avLst/>
          </a:prstGeom>
        </p:spPr>
      </p:pic>
      <p:pic>
        <p:nvPicPr>
          <p:cNvPr id="7" name="图片 7" descr="C:/Users/kpt/AppData/Local/Temp/picturecompress_20220202063222/output_65.jpgoutput_6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43910" y="1814195"/>
            <a:ext cx="2476500" cy="1778000"/>
          </a:xfrm>
          <a:prstGeom prst="rect">
            <a:avLst/>
          </a:prstGeom>
        </p:spPr>
      </p:pic>
      <p:pic>
        <p:nvPicPr>
          <p:cNvPr id="4" name="图片 3" descr="C:/Users/kpt/AppData/Local/Temp/picturecompress_20220202063222/output_66.jpgoutput_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95605" y="1823085"/>
            <a:ext cx="2530475" cy="1781175"/>
          </a:xfrm>
          <a:prstGeom prst="rect">
            <a:avLst/>
          </a:prstGeom>
        </p:spPr>
      </p:pic>
      <p:pic>
        <p:nvPicPr>
          <p:cNvPr id="5" name="图片 4" descr="C:/Users/kpt/AppData/Local/Temp/picturecompress_20220202063222/output_67.jpgoutput_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470" y="332740"/>
            <a:ext cx="2357120" cy="3143885"/>
          </a:xfrm>
          <a:prstGeom prst="rect">
            <a:avLst/>
          </a:prstGeom>
        </p:spPr>
      </p:pic>
      <p:pic>
        <p:nvPicPr>
          <p:cNvPr id="8" name="图片 7" descr="C:/Users/kpt/AppData/Local/Temp/picturecompress_20220202063222/output_68.pngoutput_68"/>
          <p:cNvPicPr/>
          <p:nvPr/>
        </p:nvPicPr>
        <p:blipFill>
          <a:blip r:embed="rId5"/>
          <a:stretch>
            <a:fillRect/>
          </a:stretch>
        </p:blipFill>
        <p:spPr>
          <a:xfrm>
            <a:off x="351155" y="5373053"/>
            <a:ext cx="1828800" cy="126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 descr="C:/Users/kpt/AppData/Local/Temp/picturecompress_20220202063222/output_69.pngoutput_69"/>
          <p:cNvPicPr/>
          <p:nvPr/>
        </p:nvPicPr>
        <p:blipFill>
          <a:blip r:embed="rId6"/>
          <a:stretch>
            <a:fillRect/>
          </a:stretch>
        </p:blipFill>
        <p:spPr>
          <a:xfrm>
            <a:off x="2297430" y="5392738"/>
            <a:ext cx="1752600" cy="127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 descr="C:/Users/kpt/AppData/Local/Temp/picturecompress_20220202063222/output_70.pngoutput_70"/>
          <p:cNvPicPr/>
          <p:nvPr/>
        </p:nvPicPr>
        <p:blipFill>
          <a:blip r:embed="rId7"/>
          <a:stretch>
            <a:fillRect/>
          </a:stretch>
        </p:blipFill>
        <p:spPr>
          <a:xfrm>
            <a:off x="4167505" y="5392738"/>
            <a:ext cx="1676400" cy="125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C:/Users/kpt/AppData/Local/Temp/picturecompress_20220202063222/output_71.pngoutput_71"/>
          <p:cNvPicPr/>
          <p:nvPr/>
        </p:nvPicPr>
        <p:blipFill>
          <a:blip r:embed="rId8"/>
          <a:stretch>
            <a:fillRect/>
          </a:stretch>
        </p:blipFill>
        <p:spPr>
          <a:xfrm>
            <a:off x="4643755" y="3798887"/>
            <a:ext cx="1200150" cy="140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C:/Users/kpt/AppData/Local/Temp/picturecompress_20220202063222/output_72.pngoutput_72"/>
          <p:cNvPicPr/>
          <p:nvPr/>
        </p:nvPicPr>
        <p:blipFill>
          <a:blip r:embed="rId9"/>
          <a:stretch>
            <a:fillRect/>
          </a:stretch>
        </p:blipFill>
        <p:spPr>
          <a:xfrm>
            <a:off x="3203575" y="3789362"/>
            <a:ext cx="1143000" cy="141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C:/Users/kpt/AppData/Local/Temp/picturecompress_20220202063222/output_73.pngoutput_73"/>
          <p:cNvPicPr/>
          <p:nvPr/>
        </p:nvPicPr>
        <p:blipFill>
          <a:blip r:embed="rId10"/>
          <a:stretch>
            <a:fillRect/>
          </a:stretch>
        </p:blipFill>
        <p:spPr>
          <a:xfrm>
            <a:off x="1763395" y="3789362"/>
            <a:ext cx="1162050" cy="141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 descr="C:/Users/kpt/AppData/Local/Temp/picturecompress_20220202063222/output_74.pngoutput_74"/>
          <p:cNvPicPr/>
          <p:nvPr/>
        </p:nvPicPr>
        <p:blipFill>
          <a:blip r:embed="rId11"/>
          <a:stretch>
            <a:fillRect/>
          </a:stretch>
        </p:blipFill>
        <p:spPr>
          <a:xfrm>
            <a:off x="351790" y="3789362"/>
            <a:ext cx="1133475" cy="1419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39115" y="332740"/>
            <a:ext cx="75761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  </a:t>
            </a:r>
            <a:r>
              <a:rPr lang="zh-CN" altLang="en-US" sz="2800" b="1"/>
              <a:t>1</a:t>
            </a:r>
            <a:r>
              <a:rPr lang="en-US" altLang="zh-CN" sz="2800" b="1"/>
              <a:t>2. </a:t>
            </a:r>
            <a:r>
              <a:rPr lang="zh-CN" altLang="en-US" sz="2800" b="1"/>
              <a:t>发光</a:t>
            </a:r>
            <a:r>
              <a:rPr lang="zh-CN" altLang="en-US" sz="2800" b="1"/>
              <a:t>旗帜</a:t>
            </a:r>
            <a:endParaRPr lang="zh-CN" altLang="en-US" sz="2800" b="1"/>
          </a:p>
        </p:txBody>
      </p:sp>
      <p:pic>
        <p:nvPicPr>
          <p:cNvPr id="4" name="图片 3" descr="C:/Users/kpt/AppData/Local/Temp/picturecompress_20220202063222/output_76.jpgoutput_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2492375"/>
            <a:ext cx="3052445" cy="3178175"/>
          </a:xfrm>
          <a:prstGeom prst="rect">
            <a:avLst/>
          </a:prstGeom>
        </p:spPr>
      </p:pic>
      <p:pic>
        <p:nvPicPr>
          <p:cNvPr id="5" name="图片 4" descr="QQ图片202202062043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490470"/>
            <a:ext cx="3138805" cy="31800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kpt/AppData/Local/Temp/picturecompress_20220202063222/output_77.pngoutput_77"/>
          <p:cNvPicPr/>
          <p:nvPr/>
        </p:nvPicPr>
        <p:blipFill>
          <a:blip r:embed="rId1"/>
          <a:stretch>
            <a:fillRect/>
          </a:stretch>
        </p:blipFill>
        <p:spPr>
          <a:xfrm>
            <a:off x="518795" y="1844675"/>
            <a:ext cx="1950085" cy="1314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 descr="C:/Users/kpt/AppData/Local/Temp/picturecompress_20220202063222/output_78.pngoutput_78"/>
          <p:cNvPicPr/>
          <p:nvPr/>
        </p:nvPicPr>
        <p:blipFill>
          <a:blip r:embed="rId2"/>
          <a:stretch>
            <a:fillRect/>
          </a:stretch>
        </p:blipFill>
        <p:spPr>
          <a:xfrm>
            <a:off x="518795" y="3357245"/>
            <a:ext cx="1950720" cy="1314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 descr="C:/Users/kpt/AppData/Local/Temp/picturecompress_20220202063222/output_79.pngoutput_79"/>
          <p:cNvPicPr/>
          <p:nvPr/>
        </p:nvPicPr>
        <p:blipFill>
          <a:blip r:embed="rId3"/>
          <a:stretch>
            <a:fillRect/>
          </a:stretch>
        </p:blipFill>
        <p:spPr>
          <a:xfrm>
            <a:off x="323850" y="4869180"/>
            <a:ext cx="2268220" cy="15411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 descr="C:/Users/kpt/AppData/Local/Temp/picturecompress_20220202063222/output_80.pngoutput_80"/>
          <p:cNvPicPr/>
          <p:nvPr/>
        </p:nvPicPr>
        <p:blipFill>
          <a:blip r:embed="rId4"/>
          <a:stretch>
            <a:fillRect/>
          </a:stretch>
        </p:blipFill>
        <p:spPr>
          <a:xfrm>
            <a:off x="2915285" y="1844675"/>
            <a:ext cx="1913255" cy="132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 descr="C:/Users/kpt/AppData/Local/Temp/picturecompress_20220202063222/output_81.pngoutput_81"/>
          <p:cNvPicPr/>
          <p:nvPr/>
        </p:nvPicPr>
        <p:blipFill>
          <a:blip r:embed="rId5"/>
          <a:stretch>
            <a:fillRect/>
          </a:stretch>
        </p:blipFill>
        <p:spPr>
          <a:xfrm>
            <a:off x="2923540" y="3362325"/>
            <a:ext cx="1967865" cy="1304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 descr="C:/Users/kpt/AppData/Local/Temp/picturecompress_20220202063222/output_82.pngoutput_82"/>
          <p:cNvPicPr/>
          <p:nvPr/>
        </p:nvPicPr>
        <p:blipFill>
          <a:blip r:embed="rId6"/>
          <a:stretch>
            <a:fillRect/>
          </a:stretch>
        </p:blipFill>
        <p:spPr>
          <a:xfrm>
            <a:off x="2987675" y="4860290"/>
            <a:ext cx="2510155" cy="1541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C:/Users/kpt/AppData/Local/Temp/picturecompress_20220202063222/output_83.pngoutput_83"/>
          <p:cNvPicPr/>
          <p:nvPr/>
        </p:nvPicPr>
        <p:blipFill>
          <a:blip r:embed="rId7"/>
          <a:stretch>
            <a:fillRect/>
          </a:stretch>
        </p:blipFill>
        <p:spPr>
          <a:xfrm>
            <a:off x="6012180" y="4860290"/>
            <a:ext cx="2352675" cy="1519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 descr="C:/Users/kpt/AppData/Local/Temp/picturecompress_20220202063222/output_84.pngoutput_84"/>
          <p:cNvPicPr/>
          <p:nvPr/>
        </p:nvPicPr>
        <p:blipFill>
          <a:blip r:embed="rId8"/>
          <a:stretch>
            <a:fillRect/>
          </a:stretch>
        </p:blipFill>
        <p:spPr>
          <a:xfrm>
            <a:off x="5363845" y="2642235"/>
            <a:ext cx="2937510" cy="19291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56235" y="404495"/>
            <a:ext cx="51415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1</a:t>
            </a:r>
            <a:r>
              <a:rPr lang="en-US" altLang="zh-CN" sz="2800" b="1"/>
              <a:t>3.</a:t>
            </a:r>
            <a:r>
              <a:rPr lang="zh-CN" altLang="en-US" sz="2800" b="1"/>
              <a:t> 发光</a:t>
            </a:r>
            <a:r>
              <a:rPr lang="zh-CN" altLang="en-US" sz="2800" b="1"/>
              <a:t>条带  </a:t>
            </a:r>
            <a:endParaRPr lang="zh-CN" altLang="en-US" sz="2800" b="1"/>
          </a:p>
        </p:txBody>
      </p:sp>
      <p:pic>
        <p:nvPicPr>
          <p:cNvPr id="9" name="图片 1" descr="C:/Users/kpt/AppData/Local/Temp/picturecompress_20220202063222/output_85.jpgoutput_8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6705" y="404495"/>
            <a:ext cx="2901950" cy="1998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文本框 113"/>
          <p:cNvSpPr txBox="1"/>
          <p:nvPr/>
        </p:nvSpPr>
        <p:spPr>
          <a:xfrm>
            <a:off x="317500" y="332740"/>
            <a:ext cx="80759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2800" b="1">
                <a:latin typeface="Calibri" panose="020F0502020204030204" pitchFamily="2" charset="0"/>
                <a:ea typeface="宋体" panose="02010600030101010101" pitchFamily="2" charset="-122"/>
              </a:rPr>
              <a:t>14 . </a:t>
            </a:r>
            <a:r>
              <a:rPr lang="zh-CN" altLang="en-US" sz="2800" b="1">
                <a:latin typeface="Calibri" panose="020F0502020204030204" pitchFamily="2" charset="0"/>
                <a:ea typeface="宋体" panose="02010600030101010101" pitchFamily="2" charset="-122"/>
              </a:rPr>
              <a:t>发光</a:t>
            </a:r>
            <a:r>
              <a:rPr lang="zh-CN" altLang="en-US" sz="2800" b="1">
                <a:latin typeface="Calibri" panose="020F0502020204030204" pitchFamily="2" charset="0"/>
                <a:ea typeface="宋体" panose="02010600030101010101" pitchFamily="2" charset="-122"/>
              </a:rPr>
              <a:t>仪表</a:t>
            </a:r>
            <a:endParaRPr lang="zh-CN" altLang="en-US" sz="2800" b="1">
              <a:latin typeface="Calibri" panose="020F0502020204030204" pitchFamily="2" charset="0"/>
              <a:ea typeface="宋体" panose="02010600030101010101" pitchFamily="2" charset="-122"/>
            </a:endParaRPr>
          </a:p>
        </p:txBody>
      </p:sp>
      <p:pic>
        <p:nvPicPr>
          <p:cNvPr id="2" name="图片 1" descr="C:/Users/kpt/AppData/Local/Temp/picturecompress_20220202063222/output_86.pngoutput_86"/>
          <p:cNvPicPr/>
          <p:nvPr/>
        </p:nvPicPr>
        <p:blipFill>
          <a:blip r:embed="rId1"/>
          <a:stretch>
            <a:fillRect/>
          </a:stretch>
        </p:blipFill>
        <p:spPr>
          <a:xfrm>
            <a:off x="574675" y="3550920"/>
            <a:ext cx="1910080" cy="1592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 descr="C:/Users/kpt/AppData/Local/Temp/picturecompress_20220202063222/output_87.pngoutput_87"/>
          <p:cNvPicPr/>
          <p:nvPr/>
        </p:nvPicPr>
        <p:blipFill>
          <a:blip r:embed="rId2"/>
          <a:stretch>
            <a:fillRect/>
          </a:stretch>
        </p:blipFill>
        <p:spPr>
          <a:xfrm>
            <a:off x="4716145" y="3560445"/>
            <a:ext cx="1757045" cy="1470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 descr="C:/Users/kpt/AppData/Local/Temp/picturecompress_20220202063222/output_88.pngoutput_88"/>
          <p:cNvPicPr/>
          <p:nvPr/>
        </p:nvPicPr>
        <p:blipFill>
          <a:blip r:embed="rId3"/>
          <a:stretch>
            <a:fillRect/>
          </a:stretch>
        </p:blipFill>
        <p:spPr>
          <a:xfrm>
            <a:off x="2693035" y="3560445"/>
            <a:ext cx="1781175" cy="15297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 descr="C:/Users/kpt/AppData/Local/Temp/picturecompress_20220202063222/output_89.jpgoutput_89"/>
          <p:cNvPicPr/>
          <p:nvPr/>
        </p:nvPicPr>
        <p:blipFill>
          <a:blip r:embed="rId4"/>
          <a:stretch>
            <a:fillRect/>
          </a:stretch>
        </p:blipFill>
        <p:spPr>
          <a:xfrm>
            <a:off x="3392805" y="5307330"/>
            <a:ext cx="2305050" cy="14071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图片 117" descr="C:/Users/kpt/AppData/Local/Temp/picturecompress_20220202063222/output_90.jpgoutput_90"/>
          <p:cNvPicPr/>
          <p:nvPr/>
        </p:nvPicPr>
        <p:blipFill>
          <a:blip r:embed="rId5"/>
          <a:stretch>
            <a:fillRect/>
          </a:stretch>
        </p:blipFill>
        <p:spPr>
          <a:xfrm>
            <a:off x="6057900" y="5307330"/>
            <a:ext cx="2486025" cy="1382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 descr="C:/Users/kpt/AppData/Local/Temp/picturecompress_20220202063222/output_91.jpgoutput_91"/>
          <p:cNvPicPr/>
          <p:nvPr/>
        </p:nvPicPr>
        <p:blipFill>
          <a:blip r:embed="rId6"/>
          <a:stretch>
            <a:fillRect/>
          </a:stretch>
        </p:blipFill>
        <p:spPr>
          <a:xfrm>
            <a:off x="565785" y="5294630"/>
            <a:ext cx="2466975" cy="139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4" descr="C:/Users/kpt/AppData/Local/Temp/picturecompress_20220202063222/output_92.jpgoutput_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296025" y="1200785"/>
            <a:ext cx="1816735" cy="2384425"/>
          </a:xfrm>
          <a:prstGeom prst="rect">
            <a:avLst/>
          </a:prstGeom>
        </p:spPr>
      </p:pic>
      <p:pic>
        <p:nvPicPr>
          <p:cNvPr id="19" name="图片 14" descr="C:/Users/kpt/AppData/Local/Temp/picturecompress_20220202063222/output_93.pngoutput_9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25" y="3569335"/>
            <a:ext cx="1800225" cy="1422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552" name="图片 11269" descr="C:/Users/kpt/AppData/Local/Temp/picturecompress_20220202063222/output_94.jpgoutput_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505" y="1557020"/>
            <a:ext cx="2232025" cy="1762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6" name="图片 1" descr="C:/Users/kpt/AppData/Local/Temp/picturecompress_20220202063222/output_95.jpgoutput_9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3893" y="1557020"/>
            <a:ext cx="2303462" cy="1771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Title 1"/>
          <p:cNvSpPr>
            <a:spLocks noGrp="1"/>
          </p:cNvSpPr>
          <p:nvPr>
            <p:ph type="title" idx="4294967295"/>
          </p:nvPr>
        </p:nvSpPr>
        <p:spPr>
          <a:xfrm>
            <a:off x="395288" y="838200"/>
            <a:ext cx="8229600" cy="3527425"/>
          </a:xfrm>
        </p:spPr>
        <p:txBody>
          <a:bodyPr wrap="square" anchor="t" anchorCtr="0"/>
          <a:p>
            <a:pPr algn="l" eaLnBrk="1" hangingPunct="1"/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</a:t>
            </a: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b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</a:br>
            <a:r>
              <a:rPr lang="en-US" altLang="zh-CN" sz="4800" b="1" dirty="0">
                <a:solidFill>
                  <a:schemeClr val="bg1"/>
                </a:solidFill>
                <a:latin typeface="宋体" panose="02010600030101010101" pitchFamily="2" charset="-122"/>
              </a:rPr>
              <a:t>            </a:t>
            </a:r>
            <a:endParaRPr lang="zh-CN" altLang="en-US" sz="4800" b="1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5298" name="Content Placeholder 2"/>
          <p:cNvSpPr>
            <a:spLocks noGrp="1"/>
          </p:cNvSpPr>
          <p:nvPr>
            <p:ph idx="4294967295"/>
          </p:nvPr>
        </p:nvSpPr>
        <p:spPr>
          <a:xfrm>
            <a:off x="685483" y="692468"/>
            <a:ext cx="7772400" cy="2622550"/>
          </a:xfrm>
        </p:spPr>
        <p:txBody>
          <a:bodyPr wrap="square" anchor="t" anchorCtr="0"/>
          <a:p>
            <a:pPr marL="411480" eaLnBrk="1" hangingPunct="1">
              <a:lnSpc>
                <a:spcPct val="150000"/>
              </a:lnSpc>
              <a:buNone/>
            </a:pPr>
            <a:endParaRPr lang="en-US" altLang="zh-CN" sz="1600" dirty="0">
              <a:solidFill>
                <a:schemeClr val="bg1"/>
              </a:solidFill>
            </a:endParaRPr>
          </a:p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1400" dirty="0"/>
              <a:t>                </a:t>
            </a:r>
            <a:r>
              <a:rPr lang="zh-CN" altLang="en-US" sz="4000" b="1">
                <a:latin typeface="Verdana" panose="020B0604030504040204" pitchFamily="34" charset="0"/>
              </a:rPr>
              <a:t>我们始终在追赶，</a:t>
            </a:r>
            <a:endParaRPr lang="zh-CN" altLang="en-US" sz="4000" b="1">
              <a:latin typeface="Verdana" panose="020B0604030504040204" pitchFamily="34" charset="0"/>
            </a:endParaRPr>
          </a:p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4000" b="1">
                <a:latin typeface="Verdana" panose="020B0604030504040204" pitchFamily="34" charset="0"/>
              </a:rPr>
              <a:t>              目标是超越自己 </a:t>
            </a:r>
            <a:r>
              <a:rPr lang="en-US" altLang="zh-CN" sz="4000" b="1">
                <a:latin typeface="Verdana" panose="020B0604030504040204" pitchFamily="34" charset="0"/>
              </a:rPr>
              <a:t>.....</a:t>
            </a:r>
            <a:endParaRPr lang="zh-CN" altLang="en-US" sz="1400" b="1">
              <a:latin typeface="Verdana" panose="020B0604030504040204" pitchFamily="34" charset="0"/>
            </a:endParaRPr>
          </a:p>
          <a:p>
            <a:pPr marL="411480" eaLnBrk="1" hangingPunct="1">
              <a:lnSpc>
                <a:spcPct val="150000"/>
              </a:lnSpc>
              <a:buNone/>
            </a:pPr>
            <a:endParaRPr lang="zh-CN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55300" name="文本框 5"/>
          <p:cNvSpPr txBox="1"/>
          <p:nvPr/>
        </p:nvSpPr>
        <p:spPr>
          <a:xfrm>
            <a:off x="323215" y="4603115"/>
            <a:ext cx="870712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www.kpt.net.cn    www.luminescent.cn     www.ellight.net</a:t>
            </a:r>
            <a:endParaRPr lang="zh-CN" altLang="en-US" sz="2400" b="1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地址：上海市松江区洞泾工业区洞舟路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号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栋</a:t>
            </a:r>
            <a:endParaRPr lang="zh-CN" altLang="en-US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电话：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021-64898135, 6489813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3, 57767560, 57767561    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传真：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021-64898169-604</a:t>
            </a:r>
            <a:endParaRPr lang="en-US" altLang="zh-CN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邮箱：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sale@kpt.net.cn,  kerune@kpt.net.cn         QQ</a:t>
            </a:r>
            <a:r>
              <a:rPr lang="zh-CN" altLang="en-US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b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1219102000</a:t>
            </a:r>
            <a:endParaRPr lang="en-US" altLang="zh-CN" b="1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5302" name="对象 3"/>
          <p:cNvGraphicFramePr/>
          <p:nvPr/>
        </p:nvGraphicFramePr>
        <p:xfrm>
          <a:off x="7748588" y="3644900"/>
          <a:ext cx="709612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2847975" imgH="2867025" progId="Paint.Picture">
                  <p:embed/>
                </p:oleObj>
              </mc:Choice>
              <mc:Fallback>
                <p:oleObj name="" r:id="rId1" imgW="2847975" imgH="2867025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748588" y="3644900"/>
                        <a:ext cx="709612" cy="700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660,&quot;width&quot;:4024}"/>
</p:tagLst>
</file>

<file path=ppt/tags/tag2.xml><?xml version="1.0" encoding="utf-8"?>
<p:tagLst xmlns:p="http://schemas.openxmlformats.org/presentationml/2006/main">
  <p:tag name="KSO_WM_UNIT_PLACING_PICTURE_USER_VIEWPORT" val="{&quot;height&quot;:2140,&quot;width&quot;:3650}"/>
</p:tagLst>
</file>

<file path=ppt/tags/tag3.xml><?xml version="1.0" encoding="utf-8"?>
<p:tagLst xmlns:p="http://schemas.openxmlformats.org/presentationml/2006/main">
  <p:tag name="KSO_WM_DOC_GUID" val="{345454ad-5b5f-4082-98f6-a440b7cc536b}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836</Words>
  <Application>WPS 演示</Application>
  <PresentationFormat>在屏幕上显示</PresentationFormat>
  <Paragraphs>63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隶书</vt:lpstr>
      <vt:lpstr>微软雅黑</vt:lpstr>
      <vt:lpstr>Verdana</vt:lpstr>
      <vt:lpstr>仿宋</vt:lpstr>
      <vt:lpstr>Times New Roman</vt:lpstr>
      <vt:lpstr>Arial Unicode MS</vt:lpstr>
      <vt:lpstr>Office 主题</vt:lpstr>
      <vt:lpstr>1_Office 主题</vt:lpstr>
      <vt:lpstr>Paint.Picture</vt:lpstr>
      <vt:lpstr>Paint.Picture</vt:lpstr>
      <vt:lpstr>PowerPoint 演示文稿</vt:lpstr>
      <vt:lpstr>1. 背光照明片         尺寸 :     A8 - A0               颜色:      蓝绿、冷白色       驱动 :     DC3V - AC220V</vt:lpstr>
      <vt:lpstr>PowerPoint 演示文稿</vt:lpstr>
      <vt:lpstr>3. 汽车发光贴膜 </vt:lpstr>
      <vt:lpstr>4. 户内大型广告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                                     </vt:lpstr>
    </vt:vector>
  </TitlesOfParts>
  <Company>ShangHai Keyan Phosphor Technology CO.,LTD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ShangHai Keyan (Kerune ) Phosphor Technology CO.,LTD</dc:title>
  <dc:creator>kpt@kpt.net.cn</dc:creator>
  <cp:keywords>electroluminescent,EL wire,EL panel</cp:keywords>
  <dc:description>ShangHai Keyan (Kerune ) Phosphor Technology CO.,LTD</dc:description>
  <dc:subject>electroluminescent</dc:subject>
  <cp:lastModifiedBy>kpt</cp:lastModifiedBy>
  <cp:revision>960</cp:revision>
  <dcterms:created xsi:type="dcterms:W3CDTF">2012-06-26T11:32:00Z</dcterms:created>
  <dcterms:modified xsi:type="dcterms:W3CDTF">2022-02-08T22:21:52Z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29A260D29F97425EB025087D726619D1</vt:lpwstr>
  </property>
</Properties>
</file>