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26" r:id="rId1"/>
    <p:sldMasterId id="2147487663" r:id="rId2"/>
  </p:sldMasterIdLst>
  <p:notesMasterIdLst>
    <p:notesMasterId r:id="rId3"/>
  </p:notesMasterIdLst>
  <p:sldIdLst>
    <p:sldId id="2023" r:id="rId4"/>
    <p:sldId id="2027" r:id="rId5"/>
    <p:sldId id="2031" r:id="rId6"/>
    <p:sldId id="2034" r:id="rId7"/>
    <p:sldId id="2037" r:id="rId8"/>
    <p:sldId id="2040" r:id="rId9"/>
    <p:sldId id="2043" r:id="rId10"/>
    <p:sldId id="2046" r:id="rId11"/>
    <p:sldId id="2049" r:id="rId12"/>
    <p:sldId id="2052" r:id="rId13"/>
    <p:sldId id="2055" r:id="rId14"/>
    <p:sldId id="2058" r:id="rId15"/>
    <p:sldId id="2061" r:id="rId16"/>
    <p:sldId id="2064" r:id="rId17"/>
    <p:sldId id="2067" r:id="rId18"/>
    <p:sldId id="2070" r:id="rId19"/>
    <p:sldId id="2073" r:id="rId20"/>
    <p:sldId id="2076" r:id="rId21"/>
    <p:sldId id="2079" r:id="rId22"/>
    <p:sldId id="2082" r:id="rId23"/>
    <p:sldId id="2085" r:id="rId24"/>
    <p:sldId id="2088" r:id="rId25"/>
    <p:sldId id="2091" r:id="rId26"/>
    <p:sldId id="2094" r:id="rId27"/>
    <p:sldId id="2097" r:id="rId28"/>
    <p:sldId id="2100" r:id="rId29"/>
    <p:sldId id="210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2" name="幻灯片图像占位符 1"/>
          <p:cNvSpPr>
            <a:spLocks noChangeAspect="1" noRot="1" noGrp="1"/>
          </p:cNvSpPr>
          <p:nvPr>
            <p:ph type="sldImg" idx="2"/>
          </p:nvPr>
        </p:nvSpPr>
        <p:spPr/>
      </p:sp>
      <p:sp>
        <p:nvSpPr>
          <p:cNvPr id="104863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27" r:id="rId1"/>
    <p:sldLayoutId id="2147487628" r:id="rId2"/>
    <p:sldLayoutId id="2147487629" r:id="rId3"/>
    <p:sldLayoutId id="2147487630" r:id="rId4"/>
    <p:sldLayoutId id="2147487631" r:id="rId5"/>
    <p:sldLayoutId id="2147487632" r:id="rId6"/>
    <p:sldLayoutId id="2147487633" r:id="rId7"/>
    <p:sldLayoutId id="2147487634" r:id="rId8"/>
    <p:sldLayoutId id="2147487635" r:id="rId9"/>
    <p:sldLayoutId id="2147487636" r:id="rId10"/>
    <p:sldLayoutId id="214748763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664" r:id="rId1"/>
    <p:sldLayoutId id="2147487665" r:id="rId2"/>
    <p:sldLayoutId id="2147487666" r:id="rId3"/>
    <p:sldLayoutId id="2147487667" r:id="rId4"/>
    <p:sldLayoutId id="2147487668" r:id="rId5"/>
    <p:sldLayoutId id="2147487669" r:id="rId6"/>
    <p:sldLayoutId id="2147487670" r:id="rId7"/>
    <p:sldLayoutId id="2147487671" r:id="rId8"/>
    <p:sldLayoutId id="2147487672" r:id="rId9"/>
    <p:sldLayoutId id="2147487673" r:id="rId10"/>
    <p:sldLayoutId id="2147487674"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slideLayout" Target="../slideLayouts/slideLayout14.xml"/><Relationship Id="rId4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tags" Target="../tags/tag181.xml"/><Relationship Id="rId18" Type="http://schemas.openxmlformats.org/officeDocument/2006/relationships/tags" Target="../tags/tag182.xml"/><Relationship Id="rId19" Type="http://schemas.openxmlformats.org/officeDocument/2006/relationships/tags" Target="../tags/tag183.xml"/><Relationship Id="rId20" Type="http://schemas.openxmlformats.org/officeDocument/2006/relationships/tags" Target="../tags/tag184.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tags" Target="../tags/tag280.xml"/><Relationship Id="rId18" Type="http://schemas.openxmlformats.org/officeDocument/2006/relationships/tags" Target="../tags/tag281.xml"/><Relationship Id="rId19" Type="http://schemas.openxmlformats.org/officeDocument/2006/relationships/tags" Target="../tags/tag282.xml"/><Relationship Id="rId20" Type="http://schemas.openxmlformats.org/officeDocument/2006/relationships/tags" Target="../tags/tag283.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tags" Target="../tags/tag354.xml"/><Relationship Id="rId14" Type="http://schemas.openxmlformats.org/officeDocument/2006/relationships/tags" Target="../tags/tag355.xml"/><Relationship Id="rId15" Type="http://schemas.openxmlformats.org/officeDocument/2006/relationships/tags" Target="../tags/tag356.xml"/><Relationship Id="rId16" Type="http://schemas.openxmlformats.org/officeDocument/2006/relationships/tags" Target="../tags/tag357.xml"/><Relationship Id="rId17" Type="http://schemas.openxmlformats.org/officeDocument/2006/relationships/tags" Target="../tags/tag358.xml"/><Relationship Id="rId18" Type="http://schemas.openxmlformats.org/officeDocument/2006/relationships/tags" Target="../tags/tag359.xml"/><Relationship Id="rId19" Type="http://schemas.openxmlformats.org/officeDocument/2006/relationships/tags" Target="../tags/tag360.xml"/><Relationship Id="rId20" Type="http://schemas.openxmlformats.org/officeDocument/2006/relationships/tags" Target="../tags/tag361.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智能法律：法律服务行业在2024年的创新模式</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72834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86741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26250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76784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901065"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智能法律的发展背景</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899160" y="2993390"/>
            <a:ext cx="431800" cy="431800"/>
          </a:xfrm>
          <a:prstGeom prst="rect"/>
        </p:spPr>
      </p:pic>
      <p:sp>
        <p:nvSpPr>
          <p:cNvPr id="1048852" name="矩形: 圆角 31"/>
          <p:cNvSpPr/>
          <p:nvPr>
            <p:custDataLst>
              <p:tags r:id="rId8"/>
            </p:custDataLst>
          </p:nvPr>
        </p:nvSpPr>
        <p:spPr>
          <a:xfrm>
            <a:off x="509333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523240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662749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613283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5266055"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智能法律的优势与挑战</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5265420" y="2993390"/>
            <a:ext cx="431800" cy="431800"/>
          </a:xfrm>
          <a:prstGeom prst="rect"/>
        </p:spPr>
      </p:pic>
      <p:sp>
        <p:nvSpPr>
          <p:cNvPr id="1048862" name="矩形: 圆角 31"/>
          <p:cNvSpPr/>
          <p:nvPr>
            <p:custDataLst>
              <p:tags r:id="rId15"/>
            </p:custDataLst>
          </p:nvPr>
        </p:nvSpPr>
        <p:spPr>
          <a:xfrm>
            <a:off x="291084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304990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444500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95033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3083560"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智能法律的应用场景</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3082290" y="2993390"/>
            <a:ext cx="431800" cy="431800"/>
          </a:xfrm>
          <a:prstGeom prst="rect"/>
        </p:spPr>
      </p:pic>
      <p:sp>
        <p:nvSpPr>
          <p:cNvPr id="1048872" name="矩形: 圆角 31"/>
          <p:cNvSpPr/>
          <p:nvPr>
            <p:custDataLst>
              <p:tags r:id="rId22"/>
            </p:custDataLst>
          </p:nvPr>
        </p:nvSpPr>
        <p:spPr>
          <a:xfrm>
            <a:off x="727583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741489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880999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831532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7448550"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智能法律的发展趋势</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7448550" y="2993390"/>
            <a:ext cx="431800" cy="431800"/>
          </a:xfrm>
          <a:prstGeom prst="rect"/>
        </p:spPr>
      </p:pic>
      <p:sp>
        <p:nvSpPr>
          <p:cNvPr id="1048882" name="矩形: 圆角 31"/>
          <p:cNvSpPr/>
          <p:nvPr>
            <p:custDataLst>
              <p:tags r:id="rId29"/>
            </p:custDataLst>
          </p:nvPr>
        </p:nvSpPr>
        <p:spPr>
          <a:xfrm>
            <a:off x="945832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959739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1099248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1049718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9631045" y="3348355"/>
            <a:ext cx="147701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智能法律的社会影响</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9631680" y="2992755"/>
            <a:ext cx="431800" cy="431800"/>
          </a:xfrm>
          <a:prstGeom prst="rect"/>
        </p:spPr>
      </p:pic>
      <p:sp>
        <p:nvSpPr>
          <p:cNvPr id="1048892" name="标题"/>
          <p:cNvSpPr>
            <a:spLocks noGrp="1"/>
          </p:cNvSpPr>
          <p:nvPr>
            <p:ph type="title"/>
            <p:custDataLst>
              <p:tags r:id="rId36"/>
            </p:custDataLst>
          </p:nvPr>
        </p:nvSpPr>
        <p:spPr/>
        <p:txBody>
          <a:bodyPr/>
          <a:p>
            <a:r>
              <a:rPr altLang="en-US" dirty="0" lang="zh-CN"/>
              <a:t>目录</a:t>
            </a:r>
            <a:endParaRPr altLang="en-US" dirty="0" lang="zh-CN"/>
          </a:p>
        </p:txBody>
      </p:sp>
      <p:sp>
        <p:nvSpPr>
          <p:cNvPr id="1048894" name="副标题"/>
          <p:cNvSpPr>
            <a:spLocks noGrp="1"/>
          </p:cNvSpPr>
          <p:nvPr>
            <p:ph type="body" idx="1"/>
            <p:custDataLst>
              <p:tags r:id="rId37"/>
            </p:custDataLst>
          </p:nvPr>
        </p:nvSpPr>
        <p:spPr/>
        <p:txBody>
          <a:bodyPr/>
          <a:p>
            <a:r>
              <a:rPr altLang="en-US" dirty="0" lang="zh-CN"/>
              <a:t>CONTENTS</a:t>
            </a:r>
            <a:endParaRPr altLang="en-US" dirty="0" lang="zh-CN"/>
          </a:p>
        </p:txBody>
      </p:sp>
    </p:spTree>
    <p:custDataLst>
      <p:tags r:id="rId3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46" name="标题"/>
          <p:cNvSpPr>
            <a:spLocks noGrp="1"/>
          </p:cNvSpPr>
          <p:nvPr>
            <p:ph type="title"/>
            <p:custDataLst>
              <p:tags r:id="rId1"/>
            </p:custDataLst>
          </p:nvPr>
        </p:nvSpPr>
        <p:spPr/>
        <p:txBody>
          <a:bodyPr/>
          <a:p>
            <a:r>
              <a:rPr altLang="en-US" dirty="0" lang="zh-CN"/>
              <a:t>智能法律的发展背景</a:t>
            </a:r>
            <a:endParaRPr altLang="en-US" dirty="0" lang="zh-CN"/>
          </a:p>
        </p:txBody>
      </p:sp>
      <p:sp>
        <p:nvSpPr>
          <p:cNvPr id="104894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08" name="标题 1"/>
          <p:cNvSpPr>
            <a:spLocks noGrp="1"/>
          </p:cNvSpPr>
          <p:nvPr>
            <p:ph type="title"/>
          </p:nvPr>
        </p:nvSpPr>
        <p:spPr/>
        <p:txBody>
          <a:bodyPr/>
          <a:p>
            <a:r>
              <a:rPr altLang="en-US" lang="zh-CN"/>
              <a:t>法律服务行业的发展现状</a:t>
            </a:r>
            <a:endParaRPr altLang="en-US" lang="zh-CN"/>
          </a:p>
        </p:txBody>
      </p:sp>
      <p:sp>
        <p:nvSpPr>
          <p:cNvPr id="10490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传统法律服务模式：服务效率低、成本高、资源分配不均等问题</a:t>
            </a:r>
            <a:endParaRPr altLang="en-US" dirty="0" sz="1200" lang="zh-CN" spc="150">
              <a:solidFill>
                <a:schemeClr val="tx1">
                  <a:lumMod val="65000"/>
                  <a:lumOff val="35000"/>
                </a:schemeClr>
              </a:solidFill>
              <a:latin typeface="+mn-ea"/>
              <a:sym typeface="+mn-ea"/>
            </a:endParaRPr>
          </a:p>
        </p:txBody>
      </p:sp>
      <p:sp>
        <p:nvSpPr>
          <p:cNvPr id="10490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科技应用：人工智能、大数据等技术在法律服务领域的应用逐渐普及</a:t>
            </a:r>
            <a:endParaRPr altLang="en-US" dirty="0" sz="1200" lang="zh-CN" spc="150">
              <a:solidFill>
                <a:schemeClr val="tx1">
                  <a:lumMod val="65000"/>
                  <a:lumOff val="35000"/>
                </a:schemeClr>
              </a:solidFill>
              <a:latin typeface="+mn-ea"/>
              <a:sym typeface="+mn-ea"/>
            </a:endParaRPr>
          </a:p>
        </p:txBody>
      </p:sp>
      <p:sp>
        <p:nvSpPr>
          <p:cNvPr id="10490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市场需求：随着社会发展和人们法律意识的提高，对法律服务的需求不断增加</a:t>
            </a:r>
            <a:endParaRPr altLang="en-US" dirty="0" sz="1200" lang="zh-CN" spc="150">
              <a:solidFill>
                <a:schemeClr val="tx1">
                  <a:lumMod val="65000"/>
                  <a:lumOff val="35000"/>
                </a:schemeClr>
              </a:solidFill>
              <a:latin typeface="+mn-ea"/>
              <a:sym typeface="+mn-ea"/>
            </a:endParaRPr>
          </a:p>
        </p:txBody>
      </p:sp>
      <p:sp>
        <p:nvSpPr>
          <p:cNvPr id="10490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政策支持：政府出台相关政策，鼓励法律服务行业创新发展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传统法律服务模式的局限性</a:t>
            </a:r>
            <a:endParaRPr altLang="en-US" lang="zh-CN"/>
          </a:p>
        </p:txBody>
      </p:sp>
      <p:sp>
        <p:nvSpPr>
          <p:cNvPr id="10490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时间和地域限制：传统法律服务通常需要在律师事务所面对面咨询，时间和地域限制较大。</a:t>
            </a:r>
            <a:endParaRPr altLang="en-US" dirty="0" sz="1200" lang="zh-CN" spc="150">
              <a:solidFill>
                <a:schemeClr val="tx1">
                  <a:lumMod val="85000"/>
                  <a:lumOff val="15000"/>
                </a:schemeClr>
              </a:solidFill>
              <a:latin typeface="+mn-ea"/>
              <a:sym typeface="+mn-ea"/>
            </a:endParaRPr>
          </a:p>
        </p:txBody>
      </p:sp>
      <p:sp>
        <p:nvSpPr>
          <p:cNvPr id="10490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高成本：传统法律服务通常需要雇佣大量的律师和员工，成本较高。</a:t>
            </a:r>
            <a:endParaRPr altLang="en-US" dirty="0" sz="1200" lang="zh-CN" spc="150">
              <a:solidFill>
                <a:schemeClr val="tx1">
                  <a:lumMod val="85000"/>
                  <a:lumOff val="15000"/>
                </a:schemeClr>
              </a:solidFill>
              <a:latin typeface="+mn-ea"/>
              <a:sym typeface="+mn-ea"/>
            </a:endParaRPr>
          </a:p>
        </p:txBody>
      </p:sp>
      <p:sp>
        <p:nvSpPr>
          <p:cNvPr id="10490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服务质量不稳定：由于律师的经验和水平不同，服务质量可能存在差异。</a:t>
            </a:r>
            <a:endParaRPr altLang="en-US" dirty="0" sz="1200" lang="zh-CN" spc="150">
              <a:solidFill>
                <a:schemeClr val="tx1">
                  <a:lumMod val="85000"/>
                  <a:lumOff val="15000"/>
                </a:schemeClr>
              </a:solidFill>
              <a:latin typeface="+mn-ea"/>
              <a:sym typeface="+mn-ea"/>
            </a:endParaRPr>
          </a:p>
        </p:txBody>
      </p:sp>
      <p:sp>
        <p:nvSpPr>
          <p:cNvPr id="10490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难以满足个性化需求：传统法律服务通常采用标准化流程，难以满足客户的个性化需求。</a:t>
            </a:r>
            <a:endParaRPr altLang="en-US" dirty="0" sz="1200" lang="zh-CN" spc="150">
              <a:solidFill>
                <a:schemeClr val="tx1">
                  <a:lumMod val="85000"/>
                  <a:lumOff val="15000"/>
                </a:schemeClr>
              </a:solidFill>
              <a:latin typeface="+mn-ea"/>
              <a:sym typeface="+mn-ea"/>
            </a:endParaRPr>
          </a:p>
        </p:txBody>
      </p:sp>
      <p:sp>
        <p:nvSpPr>
          <p:cNvPr id="10490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科技驱动下的法律服务创新</a:t>
            </a:r>
            <a:endParaRPr altLang="en-US" lang="zh-CN"/>
          </a:p>
        </p:txBody>
      </p:sp>
      <p:sp>
        <p:nvSpPr>
          <p:cNvPr id="104911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人工智能技术的快速发展，为法律服务行业提供了新的创新模式。</a:t>
            </a:r>
            <a:endParaRPr altLang="en-US" dirty="0" sz="2000" lang="zh-CN" spc="150">
              <a:solidFill>
                <a:schemeClr val="tx1">
                  <a:lumMod val="75000"/>
                  <a:lumOff val="25000"/>
                </a:schemeClr>
              </a:solidFill>
              <a:latin typeface="+mn-ea"/>
              <a:sym typeface="+mn-ea"/>
            </a:endParaRPr>
          </a:p>
        </p:txBody>
      </p:sp>
      <p:sp>
        <p:nvSpPr>
          <p:cNvPr id="104911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2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大数据技术的应用，提高了法律服务的精准度和效率。</a:t>
            </a:r>
            <a:endParaRPr altLang="en-US" dirty="0" sz="2000" lang="zh-CN" spc="150">
              <a:solidFill>
                <a:schemeClr val="tx1">
                  <a:lumMod val="75000"/>
                  <a:lumOff val="25000"/>
                </a:schemeClr>
              </a:solidFill>
              <a:latin typeface="+mn-ea"/>
              <a:sym typeface="+mn-ea"/>
            </a:endParaRPr>
          </a:p>
        </p:txBody>
      </p:sp>
      <p:sp>
        <p:nvSpPr>
          <p:cNvPr id="104912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2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区块链技术为法律服务提供了更加安全、可靠的解决方案。</a:t>
            </a:r>
            <a:endParaRPr altLang="en-US" dirty="0" sz="2000" lang="zh-CN" spc="150">
              <a:solidFill>
                <a:schemeClr val="tx1">
                  <a:lumMod val="75000"/>
                  <a:lumOff val="25000"/>
                </a:schemeClr>
              </a:solidFill>
              <a:latin typeface="+mn-ea"/>
              <a:sym typeface="+mn-ea"/>
            </a:endParaRPr>
          </a:p>
        </p:txBody>
      </p:sp>
      <p:sp>
        <p:nvSpPr>
          <p:cNvPr id="104913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云计算技术使得法律服务更加灵活、便捷，提高了服务效率。</a:t>
            </a:r>
            <a:endParaRPr altLang="en-US" dirty="0" sz="2000" lang="zh-CN" spc="150">
              <a:solidFill>
                <a:schemeClr val="tx1">
                  <a:lumMod val="75000"/>
                  <a:lumOff val="25000"/>
                </a:schemeClr>
              </a:solidFill>
              <a:latin typeface="+mn-ea"/>
              <a:sym typeface="+mn-ea"/>
            </a:endParaRPr>
          </a:p>
        </p:txBody>
      </p:sp>
      <p:sp>
        <p:nvSpPr>
          <p:cNvPr id="104913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72" name="标题"/>
          <p:cNvSpPr>
            <a:spLocks noGrp="1"/>
          </p:cNvSpPr>
          <p:nvPr>
            <p:ph type="title"/>
            <p:custDataLst>
              <p:tags r:id="rId1"/>
            </p:custDataLst>
          </p:nvPr>
        </p:nvSpPr>
        <p:spPr/>
        <p:txBody>
          <a:bodyPr/>
          <a:p>
            <a:r>
              <a:rPr altLang="en-US" dirty="0" lang="zh-CN"/>
              <a:t>智能法律的应用场景</a:t>
            </a:r>
            <a:endParaRPr altLang="en-US" dirty="0" lang="zh-CN"/>
          </a:p>
        </p:txBody>
      </p:sp>
      <p:sp>
        <p:nvSpPr>
          <p:cNvPr id="104917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34" name="标题 1"/>
          <p:cNvSpPr>
            <a:spLocks noGrp="1"/>
          </p:cNvSpPr>
          <p:nvPr>
            <p:ph type="title"/>
          </p:nvPr>
        </p:nvSpPr>
        <p:spPr/>
        <p:txBody>
          <a:bodyPr/>
          <a:p>
            <a:r>
              <a:rPr altLang="en-US" lang="zh-CN"/>
              <a:t>智能法律咨询</a:t>
            </a:r>
            <a:endParaRPr altLang="en-US" lang="zh-CN"/>
          </a:p>
        </p:txBody>
      </p:sp>
      <p:sp>
        <p:nvSpPr>
          <p:cNvPr id="104923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智能法律咨询系统能够提供24小时在线法律咨询服务，用户可以随时随地获得法律帮助。</a:t>
            </a:r>
            <a:endParaRPr altLang="en-US" dirty="0" sz="1200" lang="zh-CN" spc="150">
              <a:solidFill>
                <a:schemeClr val="tx1">
                  <a:lumMod val="65000"/>
                  <a:lumOff val="35000"/>
                </a:schemeClr>
              </a:solidFill>
              <a:latin typeface="+mn-ea"/>
              <a:sym typeface="+mn-ea"/>
            </a:endParaRPr>
          </a:p>
        </p:txBody>
      </p:sp>
      <p:sp>
        <p:nvSpPr>
          <p:cNvPr id="104923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智能法律咨询系统通过自然语言处理技术，能够理解用户的咨询问题，并提供相应的法律解答和建议。</a:t>
            </a:r>
            <a:endParaRPr altLang="en-US" dirty="0" sz="1200" lang="zh-CN" spc="150">
              <a:solidFill>
                <a:schemeClr val="tx1">
                  <a:lumMod val="65000"/>
                  <a:lumOff val="35000"/>
                </a:schemeClr>
              </a:solidFill>
              <a:latin typeface="+mn-ea"/>
              <a:sym typeface="+mn-ea"/>
            </a:endParaRPr>
          </a:p>
        </p:txBody>
      </p:sp>
      <p:sp>
        <p:nvSpPr>
          <p:cNvPr id="104924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智能法律咨询系统可以整合多个领域的法律知识，提供全面的法律咨询服务，满足用户多样化的法律需求。</a:t>
            </a:r>
            <a:endParaRPr altLang="en-US" dirty="0" sz="1200" lang="zh-CN" spc="150">
              <a:solidFill>
                <a:schemeClr val="tx1">
                  <a:lumMod val="65000"/>
                  <a:lumOff val="35000"/>
                </a:schemeClr>
              </a:solidFill>
              <a:latin typeface="+mn-ea"/>
              <a:sym typeface="+mn-ea"/>
            </a:endParaRPr>
          </a:p>
        </p:txBody>
      </p:sp>
      <p:sp>
        <p:nvSpPr>
          <p:cNvPr id="104924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智能法律咨询系统可以与律师进行协作，提供更加精准和专业的法律咨询服务，提高用户满意度。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78" name="标题 1"/>
          <p:cNvSpPr>
            <a:spLocks noGrp="1"/>
          </p:cNvSpPr>
          <p:nvPr>
            <p:ph type="title"/>
          </p:nvPr>
        </p:nvSpPr>
        <p:spPr/>
        <p:txBody>
          <a:bodyPr/>
          <a:p>
            <a:r>
              <a:rPr altLang="en-US" lang="zh-CN"/>
              <a:t>智能合同审查</a:t>
            </a:r>
            <a:endParaRPr altLang="en-US" lang="zh-CN"/>
          </a:p>
        </p:txBody>
      </p:sp>
      <p:sp>
        <p:nvSpPr>
          <p:cNvPr id="10492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定义：利用人工智能技术对合同进行自动化审查，提高合同审查效率和准确性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优势：减少人工审查时间，降低合同风险，提高企业合同管理效率</a:t>
            </a:r>
            <a:endParaRPr dirty="0" err="1">
              <a:solidFill>
                <a:schemeClr val="tx1">
                  <a:lumMod val="75000"/>
                  <a:lumOff val="25000"/>
                </a:schemeClr>
              </a:solidFill>
              <a:latin typeface="+mn-ea"/>
              <a:ea typeface="+mn-ea"/>
              <a:cs typeface="+mn-ea"/>
              <a:sym typeface="+mn-lt"/>
            </a:endParaRPr>
          </a:p>
        </p:txBody>
      </p:sp>
      <p:sp>
        <p:nvSpPr>
          <p:cNvPr id="10493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技术支持：自然语言处理、机器学习等技术</a:t>
            </a:r>
            <a:endParaRPr dirty="0" err="1">
              <a:solidFill>
                <a:schemeClr val="tx1">
                  <a:lumMod val="75000"/>
                  <a:lumOff val="25000"/>
                </a:schemeClr>
              </a:solidFill>
              <a:latin typeface="+mn-ea"/>
              <a:ea typeface="+mn-ea"/>
              <a:cs typeface="+mn-ea"/>
              <a:sym typeface="+mn-lt"/>
            </a:endParaRPr>
          </a:p>
        </p:txBody>
      </p:sp>
      <p:sp>
        <p:nvSpPr>
          <p:cNvPr id="10493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应用场景：合同签订前，自动识别合同条款的合法性和风险点，为合同双方提供专业建议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54" name="标题 1"/>
          <p:cNvSpPr>
            <a:spLocks noGrp="1"/>
          </p:cNvSpPr>
          <p:nvPr>
            <p:ph type="title"/>
          </p:nvPr>
        </p:nvSpPr>
        <p:spPr/>
        <p:txBody>
          <a:bodyPr/>
          <a:p>
            <a:r>
              <a:rPr altLang="en-US" lang="zh-CN"/>
              <a:t>智能法律诉讼</a:t>
            </a:r>
            <a:endParaRPr altLang="en-US" lang="zh-CN"/>
          </a:p>
        </p:txBody>
      </p:sp>
      <p:sp>
        <p:nvSpPr>
          <p:cNvPr id="10493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自动化文书处理：利用自然语言处理技术自动生成起诉状、答辩状等法律文书</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智能法律咨询：通过自然语言处理技术提供实时法律咨询服务，解答法律问题</a:t>
            </a:r>
            <a:endParaRPr dirty="0" err="1">
              <a:solidFill>
                <a:schemeClr val="tx1">
                  <a:lumMod val="75000"/>
                  <a:lumOff val="25000"/>
                </a:schemeClr>
              </a:solidFill>
              <a:latin typeface="+mn-ea"/>
              <a:ea typeface="+mn-ea"/>
              <a:cs typeface="+mn-ea"/>
              <a:sym typeface="+mn-lt"/>
            </a:endParaRPr>
          </a:p>
        </p:txBody>
      </p:sp>
      <p:sp>
        <p:nvSpPr>
          <p:cNvPr id="10493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智能辅助审判：利用人工智能技术协助法官进行案件审理，提高审判效率和公正性</a:t>
            </a:r>
            <a:endParaRPr dirty="0" sz="2000" err="1">
              <a:solidFill>
                <a:schemeClr val="tx1">
                  <a:lumMod val="75000"/>
                  <a:lumOff val="25000"/>
                </a:schemeClr>
              </a:solidFill>
              <a:latin typeface="+mn-ea"/>
              <a:ea typeface="+mn-ea"/>
              <a:cs typeface="+mn-ea"/>
              <a:sym typeface="+mn-lt"/>
            </a:endParaRPr>
          </a:p>
        </p:txBody>
      </p:sp>
      <p:sp>
        <p:nvSpPr>
          <p:cNvPr id="10493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证据收集与整理：利用大数据和人工智能技术自动筛选、整理案件相关证据材料</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智能法律合规</a:t>
            </a:r>
            <a:endParaRPr altLang="en-US" lang="zh-CN"/>
          </a:p>
        </p:txBody>
      </p:sp>
      <p:sp>
        <p:nvSpPr>
          <p:cNvPr id="10494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智能法律合规的概念和意义</a:t>
            </a:r>
            <a:endParaRPr altLang="en-US" dirty="0" sz="2000" lang="zh-CN" spc="150">
              <a:solidFill>
                <a:schemeClr val="tx1">
                  <a:lumMod val="85000"/>
                  <a:lumOff val="15000"/>
                </a:schemeClr>
              </a:solidFill>
              <a:latin typeface="+mn-ea"/>
              <a:sym typeface="+mn-ea"/>
            </a:endParaRPr>
          </a:p>
        </p:txBody>
      </p:sp>
      <p:sp>
        <p:nvSpPr>
          <p:cNvPr id="10494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智能法律合规的应用场景和优势</a:t>
            </a:r>
            <a:endParaRPr altLang="en-US" dirty="0" sz="2000" lang="zh-CN" spc="150">
              <a:solidFill>
                <a:schemeClr val="tx1">
                  <a:lumMod val="85000"/>
                  <a:lumOff val="15000"/>
                </a:schemeClr>
              </a:solidFill>
              <a:latin typeface="+mn-ea"/>
              <a:sym typeface="+mn-ea"/>
            </a:endParaRPr>
          </a:p>
        </p:txBody>
      </p:sp>
      <p:sp>
        <p:nvSpPr>
          <p:cNvPr id="10494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智能法律合规的挑战和解决方案</a:t>
            </a:r>
            <a:endParaRPr altLang="en-US" dirty="0" sz="2000" lang="zh-CN" spc="150">
              <a:solidFill>
                <a:schemeClr val="tx1">
                  <a:lumMod val="85000"/>
                  <a:lumOff val="15000"/>
                </a:schemeClr>
              </a:solidFill>
              <a:latin typeface="+mn-ea"/>
              <a:sym typeface="+mn-ea"/>
            </a:endParaRPr>
          </a:p>
        </p:txBody>
      </p:sp>
      <p:sp>
        <p:nvSpPr>
          <p:cNvPr id="10494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智能法律合规的未来发展趋势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90" name="标题"/>
          <p:cNvSpPr>
            <a:spLocks noGrp="1"/>
          </p:cNvSpPr>
          <p:nvPr>
            <p:ph type="title"/>
            <p:custDataLst>
              <p:tags r:id="rId1"/>
            </p:custDataLst>
          </p:nvPr>
        </p:nvSpPr>
        <p:spPr/>
        <p:txBody>
          <a:bodyPr/>
          <a:p>
            <a:r>
              <a:rPr altLang="en-US" dirty="0" lang="zh-CN"/>
              <a:t>智能法律的优势与挑战</a:t>
            </a:r>
            <a:endParaRPr altLang="en-US" dirty="0" lang="zh-CN"/>
          </a:p>
        </p:txBody>
      </p:sp>
      <p:sp>
        <p:nvSpPr>
          <p:cNvPr id="1049492"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52" name="标题 1"/>
          <p:cNvSpPr>
            <a:spLocks noGrp="1"/>
          </p:cNvSpPr>
          <p:nvPr>
            <p:ph type="title"/>
          </p:nvPr>
        </p:nvSpPr>
        <p:spPr/>
        <p:txBody>
          <a:bodyPr/>
          <a:p>
            <a:r>
              <a:rPr altLang="en-US" lang="zh-CN"/>
              <a:t>提高法律服务效率</a:t>
            </a:r>
            <a:endParaRPr altLang="en-US" lang="zh-CN"/>
          </a:p>
        </p:txBody>
      </p:sp>
      <p:sp>
        <p:nvSpPr>
          <p:cNvPr id="104955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自动化处理法律文书，减少人工干预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智能匹配相似案例，为法官提供辅助决策支持</a:t>
            </a:r>
            <a:endParaRPr dirty="0" sz="2000" err="1">
              <a:solidFill>
                <a:schemeClr val="tx1">
                  <a:lumMod val="75000"/>
                  <a:lumOff val="25000"/>
                </a:schemeClr>
              </a:solidFill>
              <a:latin typeface="+mn-ea"/>
              <a:ea typeface="+mn-ea"/>
              <a:cs typeface="+mn-ea"/>
              <a:sym typeface="+mn-lt"/>
            </a:endParaRPr>
          </a:p>
        </p:txBody>
      </p:sp>
      <p:sp>
        <p:nvSpPr>
          <p:cNvPr id="104957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实时监控案件进展，确保法律程序合法合规</a:t>
            </a:r>
            <a:endParaRPr dirty="0" sz="2000" err="1">
              <a:solidFill>
                <a:schemeClr val="tx1">
                  <a:lumMod val="75000"/>
                  <a:lumOff val="25000"/>
                </a:schemeClr>
              </a:solidFill>
              <a:latin typeface="+mn-ea"/>
              <a:ea typeface="+mn-ea"/>
              <a:cs typeface="+mn-ea"/>
              <a:sym typeface="+mn-lt"/>
            </a:endParaRPr>
          </a:p>
        </p:txBody>
      </p:sp>
      <p:sp>
        <p:nvSpPr>
          <p:cNvPr id="10495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快速检索法律法规，提高法律咨询的准确性和效率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提升法律服务质量</a:t>
            </a:r>
            <a:endParaRPr altLang="en-US" lang="zh-CN"/>
          </a:p>
        </p:txBody>
      </p:sp>
      <p:sp>
        <p:nvSpPr>
          <p:cNvPr id="104963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3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智能法律能够提供更高效、准确的法律咨询服务，减少法律纠纷和诉讼成本。</a:t>
            </a:r>
            <a:endParaRPr altLang="en-US" dirty="0" sz="2000" lang="zh-CN" spc="200">
              <a:solidFill>
                <a:schemeClr val="tx1">
                  <a:lumMod val="85000"/>
                  <a:lumOff val="15000"/>
                </a:schemeClr>
              </a:solidFill>
              <a:latin typeface="+mn-ea"/>
              <a:sym typeface="+mn-ea"/>
            </a:endParaRPr>
          </a:p>
        </p:txBody>
      </p:sp>
      <p:sp>
        <p:nvSpPr>
          <p:cNvPr id="104963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智能法律能够通过大数据和人工智能技术，对法律数据进行深度分析和挖掘，为法律决策提供有力支持。</a:t>
            </a:r>
            <a:endParaRPr altLang="en-US" dirty="0" sz="2000" lang="zh-CN" spc="200">
              <a:solidFill>
                <a:schemeClr val="tx1">
                  <a:lumMod val="85000"/>
                  <a:lumOff val="15000"/>
                </a:schemeClr>
              </a:solidFill>
              <a:latin typeface="+mn-ea"/>
              <a:sym typeface="+mn-ea"/>
            </a:endParaRPr>
          </a:p>
        </p:txBody>
      </p:sp>
      <p:sp>
        <p:nvSpPr>
          <p:cNvPr id="104964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智能法律能够提高法律服务的透明度和可预测性，让客户更加信任和满意法律服务。</a:t>
            </a:r>
            <a:endParaRPr altLang="en-US" dirty="0" sz="2000" lang="zh-CN" spc="200">
              <a:solidFill>
                <a:schemeClr val="tx1">
                  <a:lumMod val="85000"/>
                  <a:lumOff val="15000"/>
                </a:schemeClr>
              </a:solidFill>
              <a:latin typeface="+mn-ea"/>
              <a:sym typeface="+mn-ea"/>
            </a:endParaRPr>
          </a:p>
        </p:txBody>
      </p:sp>
      <p:sp>
        <p:nvSpPr>
          <p:cNvPr id="104964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5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智能法律能够通过自动化和智能化技术，提高法律服务的工作效率和准确性，降低人工误差和疏漏。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降低法律服务成本</a:t>
            </a:r>
            <a:endParaRPr altLang="en-US" lang="zh-CN"/>
          </a:p>
        </p:txBody>
      </p:sp>
      <p:sp>
        <p:nvSpPr>
          <p:cNvPr id="104969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自动化处理：智能法律系统能够自动化处理大量法律文件和信息，减少人工成本。</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高效检索：智能法律系统能够快速准确地检索相关法律法规和判例，提高工作效率。</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个性化服务：智能法律系统可以根据用户需求提供个性化的法律建议和服务，提高服务质量和效率。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2"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降低门槛：智能法律系统的出现降低了法律服务的门槛，使得更多人能够享受到法律服务。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48" name="标题 1"/>
          <p:cNvSpPr>
            <a:spLocks noGrp="1"/>
          </p:cNvSpPr>
          <p:nvPr>
            <p:ph type="title"/>
          </p:nvPr>
        </p:nvSpPr>
        <p:spPr/>
        <p:txBody>
          <a:bodyPr/>
          <a:p>
            <a:r>
              <a:rPr altLang="en-US" lang="zh-CN"/>
              <a:t>数据隐私与安全问题</a:t>
            </a:r>
            <a:endParaRPr altLang="en-US" lang="zh-CN"/>
          </a:p>
        </p:txBody>
      </p:sp>
      <p:sp>
        <p:nvSpPr>
          <p:cNvPr id="10497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智能法律在处理大量数据时可能面临隐私泄露的风险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智能法律需要遵守相关法律法规，确保数据的安全性和隐私性</a:t>
            </a:r>
            <a:endParaRPr dirty="0" sz="2000" err="1">
              <a:solidFill>
                <a:schemeClr val="tx1">
                  <a:lumMod val="75000"/>
                  <a:lumOff val="25000"/>
                </a:schemeClr>
              </a:solidFill>
              <a:latin typeface="+mn-ea"/>
              <a:ea typeface="+mn-ea"/>
              <a:cs typeface="+mn-ea"/>
              <a:sym typeface="+mn-lt"/>
            </a:endParaRPr>
          </a:p>
        </p:txBody>
      </p:sp>
      <p:sp>
        <p:nvSpPr>
          <p:cNvPr id="10497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需要建立完善的数据管理制度，规范数据的收集、存储和使用</a:t>
            </a:r>
            <a:endParaRPr dirty="0" sz="2000" err="1">
              <a:solidFill>
                <a:schemeClr val="tx1">
                  <a:lumMod val="75000"/>
                  <a:lumOff val="25000"/>
                </a:schemeClr>
              </a:solidFill>
              <a:latin typeface="+mn-ea"/>
              <a:ea typeface="+mn-ea"/>
              <a:cs typeface="+mn-ea"/>
              <a:sym typeface="+mn-lt"/>
            </a:endParaRPr>
          </a:p>
        </p:txBody>
      </p:sp>
      <p:sp>
        <p:nvSpPr>
          <p:cNvPr id="10497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数据安全保护措施需要加强，以防止黑客攻击和数据泄露</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24" name="标题"/>
          <p:cNvSpPr>
            <a:spLocks noGrp="1"/>
          </p:cNvSpPr>
          <p:nvPr>
            <p:ph type="title"/>
            <p:custDataLst>
              <p:tags r:id="rId1"/>
            </p:custDataLst>
          </p:nvPr>
        </p:nvSpPr>
        <p:spPr/>
        <p:txBody>
          <a:bodyPr/>
          <a:p>
            <a:r>
              <a:rPr altLang="en-US" dirty="0" lang="zh-CN"/>
              <a:t>智能法律的发展趋势</a:t>
            </a:r>
            <a:endParaRPr altLang="en-US" dirty="0" lang="zh-CN"/>
          </a:p>
        </p:txBody>
      </p:sp>
      <p:sp>
        <p:nvSpPr>
          <p:cNvPr id="104982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86" name="标题 1"/>
          <p:cNvSpPr>
            <a:spLocks noGrp="1"/>
          </p:cNvSpPr>
          <p:nvPr>
            <p:ph type="title"/>
          </p:nvPr>
        </p:nvSpPr>
        <p:spPr/>
        <p:txBody>
          <a:bodyPr/>
          <a:p>
            <a:r>
              <a:rPr altLang="en-US" lang="zh-CN"/>
              <a:t>人工智能技术在法律领域的应用深化</a:t>
            </a:r>
            <a:endParaRPr altLang="en-US" lang="zh-CN"/>
          </a:p>
        </p:txBody>
      </p:sp>
      <p:sp>
        <p:nvSpPr>
          <p:cNvPr id="10498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自然语言处理：能够理解人类语言，提高法律文档的阅读和理解能力。</a:t>
            </a:r>
            <a:endParaRPr altLang="en-US" dirty="0" sz="2000" lang="zh-CN" spc="150">
              <a:solidFill>
                <a:schemeClr val="tx1">
                  <a:lumMod val="85000"/>
                  <a:lumOff val="15000"/>
                </a:schemeClr>
              </a:solidFill>
              <a:latin typeface="+mn-ea"/>
              <a:sym typeface="+mn-ea"/>
            </a:endParaRPr>
          </a:p>
        </p:txBody>
      </p:sp>
      <p:sp>
        <p:nvSpPr>
          <p:cNvPr id="10498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机器学习：通过分析大量法律数据，自动识别法律模式和趋势，提高法律决策的准确性和效率。</a:t>
            </a:r>
            <a:endParaRPr altLang="en-US" dirty="0" sz="2000" lang="zh-CN" spc="150">
              <a:solidFill>
                <a:schemeClr val="tx1">
                  <a:lumMod val="85000"/>
                  <a:lumOff val="15000"/>
                </a:schemeClr>
              </a:solidFill>
              <a:latin typeface="+mn-ea"/>
              <a:sym typeface="+mn-ea"/>
            </a:endParaRPr>
          </a:p>
        </p:txBody>
      </p:sp>
      <p:sp>
        <p:nvSpPr>
          <p:cNvPr id="10499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自动化法律流程：利用机器人流程自动化技术，实现法律流程的自动化处理，减少人工干预和错误。</a:t>
            </a:r>
            <a:endParaRPr altLang="en-US" dirty="0" sz="2000" lang="zh-CN" spc="150">
              <a:solidFill>
                <a:schemeClr val="tx1">
                  <a:lumMod val="85000"/>
                  <a:lumOff val="15000"/>
                </a:schemeClr>
              </a:solidFill>
              <a:latin typeface="+mn-ea"/>
              <a:sym typeface="+mn-ea"/>
            </a:endParaRPr>
          </a:p>
        </p:txBody>
      </p:sp>
      <p:sp>
        <p:nvSpPr>
          <p:cNvPr id="10499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智能合同审查：利用智能技术对合同进行自动化审查，提高合同审查的准确性和效率。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46" name="标题 1"/>
          <p:cNvSpPr>
            <a:spLocks noGrp="1"/>
          </p:cNvSpPr>
          <p:nvPr>
            <p:ph type="title"/>
          </p:nvPr>
        </p:nvSpPr>
        <p:spPr/>
        <p:txBody>
          <a:bodyPr/>
          <a:p>
            <a:r>
              <a:rPr altLang="en-US" lang="zh-CN"/>
              <a:t>跨界融合推动法律服务创新</a:t>
            </a:r>
            <a:endParaRPr altLang="en-US" lang="zh-CN"/>
          </a:p>
        </p:txBody>
      </p:sp>
      <p:sp>
        <p:nvSpPr>
          <p:cNvPr id="10499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法律科技公司与律师事务所合作，共同开发智能法律产品和服务。</a:t>
            </a:r>
            <a:endParaRPr altLang="en-US" dirty="0" sz="1200" lang="zh-CN" spc="150">
              <a:solidFill>
                <a:schemeClr val="tx1">
                  <a:lumMod val="85000"/>
                  <a:lumOff val="15000"/>
                </a:schemeClr>
              </a:solidFill>
              <a:latin typeface="+mn-ea"/>
              <a:sym typeface="+mn-ea"/>
            </a:endParaRPr>
          </a:p>
        </p:txBody>
      </p:sp>
      <p:sp>
        <p:nvSpPr>
          <p:cNvPr id="10499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跨界融合推动法律服务创新，将不同领域的专业知识和技术相结合，提供更加全面和高效的法律解决方案。</a:t>
            </a:r>
            <a:endParaRPr altLang="en-US" dirty="0" sz="1200" lang="zh-CN" spc="150">
              <a:solidFill>
                <a:schemeClr val="tx1">
                  <a:lumMod val="85000"/>
                  <a:lumOff val="15000"/>
                </a:schemeClr>
              </a:solidFill>
              <a:latin typeface="+mn-ea"/>
              <a:sym typeface="+mn-ea"/>
            </a:endParaRPr>
          </a:p>
        </p:txBody>
      </p:sp>
      <p:sp>
        <p:nvSpPr>
          <p:cNvPr id="10499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法律科技公司与金融、医疗、教育等行业合作，共同探索智能法律在各个领域的实际应用和商业模式。</a:t>
            </a:r>
            <a:endParaRPr altLang="en-US" dirty="0" sz="1200" lang="zh-CN" spc="150">
              <a:solidFill>
                <a:schemeClr val="tx1">
                  <a:lumMod val="85000"/>
                  <a:lumOff val="15000"/>
                </a:schemeClr>
              </a:solidFill>
              <a:latin typeface="+mn-ea"/>
              <a:sym typeface="+mn-ea"/>
            </a:endParaRPr>
          </a:p>
        </p:txBody>
      </p:sp>
      <p:sp>
        <p:nvSpPr>
          <p:cNvPr id="10499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跨界融合推动法律服务创新，将改变传统法律服务的模式和格局，为法律服务行业带来更多的机遇和挑战。</a:t>
            </a:r>
            <a:endParaRPr altLang="en-US" dirty="0" sz="1200" lang="zh-CN" spc="150">
              <a:solidFill>
                <a:schemeClr val="tx1">
                  <a:lumMod val="85000"/>
                  <a:lumOff val="15000"/>
                </a:schemeClr>
              </a:solidFill>
              <a:latin typeface="+mn-ea"/>
              <a:sym typeface="+mn-ea"/>
            </a:endParaRPr>
          </a:p>
        </p:txBody>
      </p:sp>
      <p:sp>
        <p:nvSpPr>
          <p:cNvPr id="10499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06" name="标题 1"/>
          <p:cNvSpPr>
            <a:spLocks noGrp="1"/>
          </p:cNvSpPr>
          <p:nvPr>
            <p:ph type="title"/>
          </p:nvPr>
        </p:nvSpPr>
        <p:spPr/>
        <p:txBody>
          <a:bodyPr/>
          <a:p>
            <a:r>
              <a:rPr altLang="en-US" lang="zh-CN"/>
              <a:t>个性化法律服务需求的满足</a:t>
            </a:r>
            <a:endParaRPr altLang="en-US" lang="zh-CN"/>
          </a:p>
        </p:txBody>
      </p:sp>
      <p:sp>
        <p:nvSpPr>
          <p:cNvPr id="105000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1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智能法律系统可以根据用户的需求提供个性化的法律服务，满足不同用户的需求。</a:t>
            </a:r>
            <a:endParaRPr altLang="en-US" dirty="0" sz="2000" lang="zh-CN" spc="200">
              <a:solidFill>
                <a:schemeClr val="tx1">
                  <a:lumMod val="85000"/>
                  <a:lumOff val="15000"/>
                </a:schemeClr>
              </a:solidFill>
              <a:latin typeface="+mn-ea"/>
              <a:sym typeface="+mn-ea"/>
            </a:endParaRPr>
          </a:p>
        </p:txBody>
      </p:sp>
      <p:sp>
        <p:nvSpPr>
          <p:cNvPr id="105001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智能法律系统可以通过大数据分析，对用户的需求进行精准匹配，提供更加精准的法律服务。</a:t>
            </a:r>
            <a:endParaRPr altLang="en-US" dirty="0" sz="2000" lang="zh-CN" spc="200">
              <a:solidFill>
                <a:schemeClr val="tx1">
                  <a:lumMod val="85000"/>
                  <a:lumOff val="15000"/>
                </a:schemeClr>
              </a:solidFill>
              <a:latin typeface="+mn-ea"/>
              <a:sym typeface="+mn-ea"/>
            </a:endParaRPr>
          </a:p>
        </p:txBody>
      </p:sp>
      <p:sp>
        <p:nvSpPr>
          <p:cNvPr id="105002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智能法律系统可以提供24小时不间断的服务，满足用户随时随地的法律服务需求。</a:t>
            </a:r>
            <a:endParaRPr altLang="en-US" dirty="0" sz="2000" lang="zh-CN" spc="200">
              <a:solidFill>
                <a:schemeClr val="tx1">
                  <a:lumMod val="85000"/>
                  <a:lumOff val="15000"/>
                </a:schemeClr>
              </a:solidFill>
              <a:latin typeface="+mn-ea"/>
              <a:sym typeface="+mn-ea"/>
            </a:endParaRPr>
          </a:p>
        </p:txBody>
      </p:sp>
      <p:sp>
        <p:nvSpPr>
          <p:cNvPr id="105002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3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智能法律系统可以通过人工智能技术，对法律服务进行智能化升级，提高服务质量和效率。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66" name="标题 1"/>
          <p:cNvSpPr>
            <a:spLocks noGrp="1"/>
          </p:cNvSpPr>
          <p:nvPr>
            <p:ph type="title"/>
          </p:nvPr>
        </p:nvSpPr>
        <p:spPr/>
        <p:txBody>
          <a:bodyPr/>
          <a:p>
            <a:r>
              <a:rPr altLang="en-US" lang="zh-CN"/>
              <a:t>全球范围内智能法律的普及与推广</a:t>
            </a:r>
            <a:endParaRPr altLang="en-US" lang="zh-CN"/>
          </a:p>
        </p:txBody>
      </p:sp>
      <p:sp>
        <p:nvSpPr>
          <p:cNvPr id="105006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智能法律在法律服务行业的市场规模和增长趋势</a:t>
            </a:r>
            <a:endParaRPr altLang="zh-CN" dirty="0" lang="en-US">
              <a:solidFill>
                <a:schemeClr val="dk1">
                  <a:lumMod val="80000"/>
                  <a:lumOff val="20000"/>
                </a:schemeClr>
              </a:solidFill>
              <a:latin typeface="+mn-ea"/>
              <a:sym typeface="+mn-ea"/>
            </a:endParaRPr>
          </a:p>
        </p:txBody>
      </p:sp>
      <p:sp>
        <p:nvSpPr>
          <p:cNvPr id="105007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各国政府对智能法律的支持与推动</a:t>
            </a:r>
            <a:endParaRPr altLang="en-US" dirty="0" lang="zh-CN">
              <a:solidFill>
                <a:schemeClr val="dk1">
                  <a:lumMod val="80000"/>
                  <a:lumOff val="20000"/>
                </a:schemeClr>
              </a:solidFill>
              <a:latin typeface="+mn-ea"/>
              <a:sym typeface="+mn-ea"/>
            </a:endParaRPr>
          </a:p>
        </p:txBody>
      </p:sp>
      <p:sp>
        <p:nvSpPr>
          <p:cNvPr id="105008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企业和组织对智能法律的应用与探索</a:t>
            </a:r>
            <a:endParaRPr altLang="en-US" dirty="0" lang="zh-CN">
              <a:solidFill>
                <a:schemeClr val="dk1">
                  <a:lumMod val="80000"/>
                  <a:lumOff val="20000"/>
                </a:schemeClr>
              </a:solidFill>
              <a:latin typeface="+mn-ea"/>
              <a:sym typeface="+mn-ea"/>
            </a:endParaRPr>
          </a:p>
        </p:txBody>
      </p:sp>
      <p:sp>
        <p:nvSpPr>
          <p:cNvPr id="105009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智能法律在解决社会问题和推动法治建设中的作用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34" name="标题"/>
          <p:cNvSpPr>
            <a:spLocks noGrp="1"/>
          </p:cNvSpPr>
          <p:nvPr>
            <p:ph type="title"/>
            <p:custDataLst>
              <p:tags r:id="rId1"/>
            </p:custDataLst>
          </p:nvPr>
        </p:nvSpPr>
        <p:spPr/>
        <p:txBody>
          <a:bodyPr/>
          <a:p>
            <a:r>
              <a:rPr altLang="en-US" dirty="0" lang="zh-CN"/>
              <a:t>智能法律的社会影响</a:t>
            </a:r>
            <a:endParaRPr altLang="en-US" dirty="0" lang="zh-CN"/>
          </a:p>
        </p:txBody>
      </p:sp>
      <p:sp>
        <p:nvSpPr>
          <p:cNvPr id="105013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96" name="标题 1"/>
          <p:cNvSpPr>
            <a:spLocks noGrp="1"/>
          </p:cNvSpPr>
          <p:nvPr>
            <p:ph type="title"/>
          </p:nvPr>
        </p:nvSpPr>
        <p:spPr/>
        <p:txBody>
          <a:bodyPr/>
          <a:p>
            <a:r>
              <a:rPr altLang="en-US" lang="zh-CN"/>
              <a:t>提高公民的法律意识与素养</a:t>
            </a:r>
            <a:endParaRPr altLang="en-US" lang="zh-CN"/>
          </a:p>
        </p:txBody>
      </p:sp>
      <p:sp>
        <p:nvSpPr>
          <p:cNvPr id="105019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智能法律的应用使得法律知识更加普及，从而提高公民的法律意识。</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通过智能法律平台，公民可以更加方便地获取法律咨询和服务，增强对法律的信任感和依赖感。</a:t>
            </a:r>
            <a:endParaRPr dirty="0" sz="2000" err="1">
              <a:solidFill>
                <a:schemeClr val="tx1">
                  <a:lumMod val="75000"/>
                  <a:lumOff val="25000"/>
                </a:schemeClr>
              </a:solidFill>
              <a:latin typeface="+mn-ea"/>
              <a:ea typeface="+mn-ea"/>
              <a:cs typeface="+mn-ea"/>
              <a:sym typeface="+mn-lt"/>
            </a:endParaRPr>
          </a:p>
        </p:txBody>
      </p:sp>
      <p:sp>
        <p:nvSpPr>
          <p:cNvPr id="105021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2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智能法律在解决法律纠纷和诉讼方面提高了效率和公正性，增强公民的法律权益保护意识。</a:t>
            </a:r>
            <a:endParaRPr dirty="0" sz="2000" err="1">
              <a:solidFill>
                <a:schemeClr val="tx1">
                  <a:lumMod val="75000"/>
                  <a:lumOff val="25000"/>
                </a:schemeClr>
              </a:solidFill>
              <a:latin typeface="+mn-ea"/>
              <a:ea typeface="+mn-ea"/>
              <a:cs typeface="+mn-ea"/>
              <a:sym typeface="+mn-lt"/>
            </a:endParaRPr>
          </a:p>
        </p:txBody>
      </p:sp>
      <p:sp>
        <p:nvSpPr>
          <p:cNvPr id="1050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智能法律提供个性化的法律服务，帮助公民更好地理解法律，提升法律素养。</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72" name="标题 1"/>
          <p:cNvSpPr>
            <a:spLocks noGrp="1"/>
          </p:cNvSpPr>
          <p:nvPr>
            <p:ph type="title"/>
          </p:nvPr>
        </p:nvSpPr>
        <p:spPr/>
        <p:txBody>
          <a:bodyPr/>
          <a:p>
            <a:r>
              <a:rPr altLang="en-US" lang="zh-CN"/>
              <a:t>促进社会公平正义</a:t>
            </a:r>
            <a:endParaRPr altLang="en-US" lang="zh-CN"/>
          </a:p>
        </p:txBody>
      </p:sp>
      <p:sp>
        <p:nvSpPr>
          <p:cNvPr id="10502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智能法律有助于减少法律服务的不平等，让更多人获得法律援助。</a:t>
            </a:r>
            <a:endParaRPr altLang="en-US" dirty="0" sz="2000" lang="zh-CN" spc="150">
              <a:solidFill>
                <a:schemeClr val="tx1">
                  <a:lumMod val="75000"/>
                  <a:lumOff val="25000"/>
                </a:schemeClr>
              </a:solidFill>
              <a:latin typeface="+mn-ea"/>
              <a:sym typeface="+mn-ea"/>
            </a:endParaRPr>
          </a:p>
        </p:txBody>
      </p:sp>
      <p:sp>
        <p:nvSpPr>
          <p:cNvPr id="10502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智能法律通过自动化和标准化法律流程，降低法律成本，让更多人能够享受到法律服务。</a:t>
            </a:r>
            <a:endParaRPr altLang="en-US" dirty="0" sz="2000" lang="zh-CN" spc="150">
              <a:solidFill>
                <a:schemeClr val="tx1">
                  <a:lumMod val="75000"/>
                  <a:lumOff val="25000"/>
                </a:schemeClr>
              </a:solidFill>
              <a:latin typeface="+mn-ea"/>
              <a:sym typeface="+mn-ea"/>
            </a:endParaRPr>
          </a:p>
        </p:txBody>
      </p:sp>
      <p:sp>
        <p:nvSpPr>
          <p:cNvPr id="10502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智能法律有助于提高法律服务的透明度和公正性，减少腐败和权力滥用。</a:t>
            </a:r>
            <a:endParaRPr altLang="en-US" dirty="0" sz="2000" lang="zh-CN" spc="150">
              <a:solidFill>
                <a:schemeClr val="tx1">
                  <a:lumMod val="75000"/>
                  <a:lumOff val="25000"/>
                </a:schemeClr>
              </a:solidFill>
              <a:latin typeface="+mn-ea"/>
              <a:sym typeface="+mn-ea"/>
            </a:endParaRPr>
          </a:p>
        </p:txBody>
      </p:sp>
      <p:sp>
        <p:nvSpPr>
          <p:cNvPr id="10502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智能法律通过大数据和人工智能技术，帮助律师做出更准确的判断和决策，提高法律服务的准确性和公正性。</a:t>
            </a:r>
            <a:endParaRPr altLang="en-US" dirty="0" sz="2000" lang="zh-CN" spc="150">
              <a:solidFill>
                <a:schemeClr val="tx1">
                  <a:lumMod val="75000"/>
                  <a:lumOff val="25000"/>
                </a:schemeClr>
              </a:solidFill>
              <a:latin typeface="+mn-ea"/>
              <a:sym typeface="+mn-ea"/>
            </a:endParaRPr>
          </a:p>
        </p:txBody>
      </p:sp>
      <p:sp>
        <p:nvSpPr>
          <p:cNvPr id="10502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推动法治社会的建设与发展</a:t>
            </a:r>
            <a:endParaRPr altLang="en-US" lang="zh-CN"/>
          </a:p>
        </p:txBody>
      </p:sp>
      <p:sp>
        <p:nvSpPr>
          <p:cNvPr id="105033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38" name="文本框 31"/>
          <p:cNvSpPr txBox="1"/>
          <p:nvPr>
            <p:custDataLst>
              <p:tags r:id="rId3"/>
            </p:custDataLst>
          </p:nvPr>
        </p:nvSpPr>
        <p:spPr>
          <a:xfrm>
            <a:off x="986770" y="2256680"/>
            <a:ext cx="2188497" cy="3264364"/>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提升法律服务效率：智能法律技术能够快速、准确地处理法律事务，减少法律服务的时间和成本，提高法律服务的效率。</a:t>
            </a:r>
            <a:endParaRPr altLang="en-US" dirty="0" sz="2000" lang="zh-CN" spc="200">
              <a:solidFill>
                <a:schemeClr val="tx1">
                  <a:lumMod val="85000"/>
                  <a:lumOff val="15000"/>
                </a:schemeClr>
              </a:solidFill>
              <a:latin typeface="+mn-ea"/>
              <a:sym typeface="+mn-ea"/>
            </a:endParaRPr>
          </a:p>
        </p:txBody>
      </p:sp>
      <p:sp>
        <p:nvSpPr>
          <p:cNvPr id="105034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4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促进法律服务公平：智能法律技术能够减少人为因素对法律服务的影响，提高法律服务的公平性和公正性。</a:t>
            </a:r>
            <a:endParaRPr altLang="en-US" dirty="0" sz="2000" lang="zh-CN" spc="200">
              <a:solidFill>
                <a:schemeClr val="tx1">
                  <a:lumMod val="85000"/>
                  <a:lumOff val="15000"/>
                </a:schemeClr>
              </a:solidFill>
              <a:latin typeface="+mn-ea"/>
              <a:sym typeface="+mn-ea"/>
            </a:endParaRPr>
          </a:p>
        </p:txBody>
      </p:sp>
      <p:sp>
        <p:nvSpPr>
          <p:cNvPr id="105034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0" name="文本框 5"/>
          <p:cNvSpPr txBox="1"/>
          <p:nvPr>
            <p:custDataLst>
              <p:tags r:id="rId9"/>
            </p:custDataLst>
          </p:nvPr>
        </p:nvSpPr>
        <p:spPr>
          <a:xfrm>
            <a:off x="6341993" y="2256680"/>
            <a:ext cx="2185815" cy="3265652"/>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推动法治社会的建设与发展：智能法律技术能够提高法律服务的透明度和可预测性，增强公众对法律的信任感和认同感，推动法治社会的建设与发展。</a:t>
            </a:r>
            <a:endParaRPr altLang="en-US" dirty="0" sz="2000" lang="zh-CN" spc="200">
              <a:solidFill>
                <a:schemeClr val="tx1">
                  <a:lumMod val="85000"/>
                  <a:lumOff val="15000"/>
                </a:schemeClr>
              </a:solidFill>
              <a:latin typeface="+mn-ea"/>
              <a:sym typeface="+mn-ea"/>
            </a:endParaRPr>
          </a:p>
        </p:txBody>
      </p:sp>
      <p:sp>
        <p:nvSpPr>
          <p:cNvPr id="105035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6"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提升公民的法律意识：智能法律技术能够让更多人了解法律知识，增强公民的法律意识，促进公民对法律的遵守和维护。</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92" name="标题 1"/>
          <p:cNvSpPr>
            <a:spLocks noGrp="1"/>
          </p:cNvSpPr>
          <p:nvPr>
            <p:ph type="title"/>
          </p:nvPr>
        </p:nvSpPr>
        <p:spPr/>
        <p:txBody>
          <a:bodyPr/>
          <a:p>
            <a:r>
              <a:rPr altLang="en-US" lang="zh-CN"/>
              <a:t>增强国际竞争力与影响力</a:t>
            </a:r>
            <a:endParaRPr altLang="en-US" lang="zh-CN"/>
          </a:p>
        </p:txBody>
      </p:sp>
      <p:sp>
        <p:nvSpPr>
          <p:cNvPr id="10503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智能法律的创新模式为国际法律服务行业提供了新的发展思路和方向。</a:t>
            </a:r>
            <a:endParaRPr altLang="en-US" dirty="0" sz="2400" lang="zh-CN">
              <a:latin typeface="+mn-ea"/>
              <a:ea typeface="+mn-ea"/>
            </a:endParaRPr>
          </a:p>
        </p:txBody>
      </p:sp>
      <p:sp>
        <p:nvSpPr>
          <p:cNvPr id="10504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智能法律技术的普及和应用，有助于提升国际社会对法律服务行业的认知和信任。</a:t>
            </a:r>
            <a:endParaRPr altLang="en-US" dirty="0" sz="2400" lang="zh-CN">
              <a:latin typeface="+mn-ea"/>
              <a:ea typeface="+mn-ea"/>
            </a:endParaRPr>
          </a:p>
        </p:txBody>
      </p:sp>
      <p:sp>
        <p:nvSpPr>
          <p:cNvPr id="10504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智能法律技术提高了法律服务的效率和质量，增强了国际竞争力。</a:t>
            </a:r>
            <a:endParaRPr altLang="en-US" dirty="0" sz="2400" lang="zh-CN">
              <a:latin typeface="+mn-ea"/>
              <a:ea typeface="+mn-ea"/>
            </a:endParaRPr>
          </a:p>
        </p:txBody>
      </p:sp>
      <p:sp>
        <p:nvSpPr>
          <p:cNvPr id="10504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智能法律的应用促进了法律服务的国际化，扩大了国际影响力。</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5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454"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5*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5*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1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5*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5*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3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5*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5*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2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5*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5*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4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1"/>
  <p:tag name="KSO_WM_TEMPLATE_CATEGORY" val="custom"/>
  <p:tag name="KSO_WM_TEMPLATE_INDEX" val="20230977"/>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3"/>
  <p:tag name="KSO_WM_TEMPLATE_CATEGORY" val="custom"/>
  <p:tag name="KSO_WM_TEMPLATE_INDEX" val="20230977"/>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4"/>
  <p:tag name="KSO_WM_TEMPLATE_CATEGORY" val="custom"/>
  <p:tag name="KSO_WM_TEMPLATE_INDEX" val="20230977"/>
  <p:tag name="KSO_WM_UNIT_LAYERLEVEL" val="1_1_1"/>
  <p:tag name="KSO_WM_TAG_VERSION" val="1.0"/>
  <p:tag name="KSO_WM_DIAGRAM_GROUP_CODE" val="l1-1"/>
  <p:tag name="KSO_WM_UNIT_TYPE" val="l_h_i"/>
  <p:tag name="KSO_WM_UNIT_INDEX" val="1_5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5*l_h_i*1_5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5*l_h_a*1_5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5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26.xml><?xml version="1.0" encoding="utf-8"?>
<p:tagLst xmlns:p="http://schemas.openxmlformats.org/presentationml/2006/main">
  <p:tag name="KSO_WM_SLIDE_ID" val="custom2023097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6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1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8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4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00.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2024-01-06T07:44:29Z</dcterms:created>
  <dcterms:modified xsi:type="dcterms:W3CDTF">2024-01-06T07:44:29Z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269d2d77bcd54e6dbcb8d07859849b2a_21</vt:lpwstr>
  </property>
</Properties>
</file>