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 id="2147483670" r:id="rId4"/>
  </p:sldMasterIdLst>
  <p:notesMasterIdLst>
    <p:notesMasterId r:id="rId6"/>
  </p:notesMasterIdLst>
  <p:sldIdLst>
    <p:sldId id="257" r:id="rId5"/>
    <p:sldId id="306" r:id="rId7"/>
    <p:sldId id="259" r:id="rId8"/>
    <p:sldId id="302" r:id="rId9"/>
    <p:sldId id="330" r:id="rId10"/>
    <p:sldId id="267" r:id="rId11"/>
    <p:sldId id="304" r:id="rId12"/>
    <p:sldId id="280" r:id="rId13"/>
    <p:sldId id="283" r:id="rId14"/>
    <p:sldId id="291" r:id="rId15"/>
    <p:sldId id="266"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63" r:id="rId29"/>
    <p:sldId id="365" r:id="rId30"/>
    <p:sldId id="366" r:id="rId31"/>
    <p:sldId id="367" r:id="rId32"/>
    <p:sldId id="368" r:id="rId33"/>
    <p:sldId id="370" r:id="rId34"/>
    <p:sldId id="369" r:id="rId35"/>
    <p:sldId id="371" r:id="rId36"/>
    <p:sldId id="372" r:id="rId37"/>
    <p:sldId id="307" r:id="rId38"/>
    <p:sldId id="269" r:id="rId39"/>
    <p:sldId id="292" r:id="rId40"/>
    <p:sldId id="312" r:id="rId41"/>
    <p:sldId id="313" r:id="rId42"/>
    <p:sldId id="314" r:id="rId43"/>
    <p:sldId id="315" r:id="rId44"/>
    <p:sldId id="264"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建华02" initials="陈"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9B34"/>
    <a:srgbClr val="41719C"/>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81835" autoAdjust="0"/>
  </p:normalViewPr>
  <p:slideViewPr>
    <p:cSldViewPr snapToGrid="0">
      <p:cViewPr varScale="1">
        <p:scale>
          <a:sx n="57" d="100"/>
          <a:sy n="57" d="100"/>
        </p:scale>
        <p:origin x="1146" y="7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21T13:17:37.136"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0-12-21T13:17:37.136" idx="1">
    <p:pos x="10" y="10"/>
    <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20-12-21T13:17:37.136" idx="1">
    <p:pos x="10" y="10"/>
    <p:text/>
  </p:cm>
</p:cmLst>
</file>

<file path=ppt/comments/comment4.xml><?xml version="1.0" encoding="utf-8"?>
<p:cmLst xmlns:a="http://schemas.openxmlformats.org/drawingml/2006/main" xmlns:r="http://schemas.openxmlformats.org/officeDocument/2006/relationships" xmlns:p="http://schemas.openxmlformats.org/presentationml/2006/main">
  <p:cm authorId="1" dt="2020-12-21T13:17:37.136"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B4FEE-DE58-4CD9-BEF1-84BBCEE1E63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683A2-0843-4899-B2A9-655BF588D11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34956442-C373-4869-BC28-A310DB38D20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诊断模块是</a:t>
            </a:r>
            <a:r>
              <a:rPr lang="en-US" altLang="zh-CN" dirty="0" smtClean="0"/>
              <a:t>CSASS</a:t>
            </a:r>
            <a:r>
              <a:rPr lang="zh-CN" altLang="en-US" dirty="0" smtClean="0"/>
              <a:t>可靠性这条线的中间环节，它起着承上启下的作用，对上接收预警模块发现的问题，完成诊断过程，对下将分析结果送至技术监控进入执行环节，解决问题，将传统的问题分析过程由线下转为线上，为发电部专工、技术支持部专业主管、润电科学专业主管三级用户提供技术支持，在问题诊断过程中，固化专家经验，借助诊断模块，普通技术人员会达到专工的知识水平，从而降低人才流动而导致的损失。</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诊断系统采用自然语言处理、传感器数据分析、规则三种技术路线相结合的方式，自然语言处理就好比中医诊断过程，有经验的老中医大脑里装满了各种病例，当病人描述症状时，他能很快从大脑中检索出相似的病例，从而如法炮制，做到药到病除；而传感器数据分析就好比西医诊断的过程，通过验血、</a:t>
            </a:r>
            <a:r>
              <a:rPr lang="en-US" altLang="zh-CN" dirty="0" smtClean="0"/>
              <a:t>CT</a:t>
            </a:r>
            <a:r>
              <a:rPr lang="zh-CN" altLang="en-US" dirty="0" smtClean="0"/>
              <a:t>等检测数据分析病症；无论中医诊断还是西医诊断，都是建立在大样本病例的基础上，而故障模式就好比一个个病症，将病例分类，形成一本</a:t>
            </a:r>
            <a:r>
              <a:rPr lang="en-US" altLang="zh-CN" dirty="0" smtClean="0"/>
              <a:t>《</a:t>
            </a:r>
            <a:r>
              <a:rPr lang="zh-CN" altLang="en-US" dirty="0" smtClean="0"/>
              <a:t>案例百科全书</a:t>
            </a:r>
            <a:r>
              <a:rPr lang="en-US" altLang="zh-CN" dirty="0" smtClean="0"/>
              <a:t>》</a:t>
            </a:r>
            <a:r>
              <a:rPr lang="zh-CN" altLang="en-US" dirty="0" smtClean="0"/>
              <a:t>；而规则就好比是一本</a:t>
            </a:r>
            <a:r>
              <a:rPr lang="en-US" altLang="zh-CN" dirty="0" smtClean="0"/>
              <a:t>《</a:t>
            </a:r>
            <a:r>
              <a:rPr lang="zh-CN" altLang="en-US" dirty="0" smtClean="0"/>
              <a:t>本草纲目</a:t>
            </a:r>
            <a:r>
              <a:rPr lang="en-US" altLang="zh-CN" dirty="0" smtClean="0"/>
              <a:t>》</a:t>
            </a:r>
            <a:r>
              <a:rPr lang="zh-CN" altLang="en-US" dirty="0" smtClean="0"/>
              <a:t>，是专家经验的总结。</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自然语言处理模型实际就是将案例中的对象、特征参数以及症状聚类成某种故障模式的过程，例如感冒会产生咳嗽、发烧、打喷嚏等症状；只是这里要把这些特征抽象成计算机可以识别的特征向量。</a:t>
            </a:r>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传感器数据分析模型是通过对比当前案例与历史案例形状相似度与统计特征相似度，这就好比我们心脏不舒服的时候去医院检查，医生会给我们做个心电图，通过心电图的形状与</a:t>
            </a:r>
            <a:r>
              <a:rPr lang="zh-CN" altLang="en-US" smtClean="0"/>
              <a:t>分布特征来判断病理，这种诊断的过程就是对比我们与哪种病理的特征更为相似。</a:t>
            </a:r>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规则模型是以机组为根，设备为主干，零部件为茎，故障模式为枝，故障原因为叶的一棵倒置的故障诊断逻辑树，其中的故障模式，故障原因以及维修策略可以辅助诊断。</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4956442-C373-4869-BC28-A310DB38D20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成果应用章节我介绍一个前置泵电机轴承温度高的案例，诊断系统根据告警信息推荐的案例中详细介绍了前置泵电机轴承温度高的主要原因与处理方法，用户参考推荐案例，判断轴承温度高的原因为润滑油过量，通过调整自动加油装置的加油频率解决了该问题，而这一案例也作为新的案例进入了知识库，当该问题再次发生时，诊断系统会立即推送该案例给用户，起到知识传承的作用。</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预警系统对模型进行了拆分，诊断系统可以对同工程下的告警信息进行合并诊断，通过增加故障描述使得诊断结果逐步聚焦。这就好比一个病人发烧了，我们很难断定他是感冒了还是消化不良，如果病人再告诉你他还伴有流鼻涕，咳嗽等症状，那八成是感冒了。</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中西医联合诊断，勾选</a:t>
            </a:r>
            <a:r>
              <a:rPr lang="en-US" altLang="zh-CN" dirty="0" smtClean="0"/>
              <a:t>SDA</a:t>
            </a:r>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2683A2-0843-4899-B2A9-655BF588D11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image" Target="../media/image1.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6BBE361-BA66-47C6-AD14-191A02F75CF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2AF93BB-A098-4657-A487-32A5F7783E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p>
            <a:fld id="{ADB8D38C-9B8E-4291-9E77-8BEBF41AA1C4}"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F5F6D60-5497-4D4B-8888-7E2059834D93}"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DB8D38C-9B8E-4291-9E77-8BEBF41AA1C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F5F6D60-5497-4D4B-8888-7E2059834D93}" type="slidenum">
              <a:rPr lang="zh-CN" altLang="en-US" smtClean="0">
                <a:solidFill>
                  <a:prstClr val="black">
                    <a:tint val="75000"/>
                  </a:prstClr>
                </a:solidFill>
              </a:rPr>
            </a:fld>
            <a:endParaRPr lang="zh-CN" altLang="en-US">
              <a:solidFill>
                <a:prstClr val="black">
                  <a:tint val="75000"/>
                </a:prstClr>
              </a:solidFill>
            </a:endParaRPr>
          </a:p>
        </p:txBody>
      </p:sp>
      <p:grpSp>
        <p:nvGrpSpPr>
          <p:cNvPr id="7" name="组合 6"/>
          <p:cNvGrpSpPr/>
          <p:nvPr userDrawn="1"/>
        </p:nvGrpSpPr>
        <p:grpSpPr>
          <a:xfrm>
            <a:off x="7680344" y="230368"/>
            <a:ext cx="4604645" cy="693720"/>
            <a:chOff x="7092182" y="764767"/>
            <a:chExt cx="4741932" cy="714403"/>
          </a:xfrm>
        </p:grpSpPr>
        <p:sp>
          <p:nvSpPr>
            <p:cNvPr id="8" name="文本框 7"/>
            <p:cNvSpPr txBox="1"/>
            <p:nvPr/>
          </p:nvSpPr>
          <p:spPr>
            <a:xfrm>
              <a:off x="7092182" y="764767"/>
              <a:ext cx="4741932" cy="475430"/>
            </a:xfrm>
            <a:prstGeom prst="rect">
              <a:avLst/>
            </a:prstGeom>
            <a:noFill/>
          </p:spPr>
          <p:txBody>
            <a:bodyPr wrap="square" rtlCol="0">
              <a:spAutoFit/>
            </a:bodyPr>
            <a:lstStyle/>
            <a:p>
              <a:pPr algn="ctr"/>
              <a:r>
                <a:rPr lang="zh-CN" altLang="en-US" sz="2400" dirty="0" smtClean="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rPr>
                <a:t>引领价值创新 驱动智慧转型</a:t>
              </a:r>
              <a:endParaRPr lang="zh-CN" altLang="en-US" sz="2400" dirty="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endParaRPr>
            </a:p>
          </p:txBody>
        </p:sp>
        <p:sp>
          <p:nvSpPr>
            <p:cNvPr id="9" name="文本框 8"/>
            <p:cNvSpPr txBox="1"/>
            <p:nvPr/>
          </p:nvSpPr>
          <p:spPr>
            <a:xfrm>
              <a:off x="7345011" y="1257303"/>
              <a:ext cx="4236273" cy="221867"/>
            </a:xfrm>
            <a:prstGeom prst="rect">
              <a:avLst/>
            </a:prstGeom>
            <a:noFill/>
          </p:spPr>
          <p:txBody>
            <a:bodyPr wrap="none" rtlCol="0">
              <a:spAutoFit/>
            </a:bodyPr>
            <a:lstStyle/>
            <a:p>
              <a:pPr algn="ctr"/>
              <a:r>
                <a:rPr lang="en-US" altLang="zh-CN" sz="800" dirty="0" smtClean="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LEAD THE VALUE SYSTEM INNOVATION  DRIVE THE INTELLIGENT TRANSITION </a:t>
              </a:r>
              <a:endParaRPr lang="zh-CN" altLang="en-US" sz="800"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2183038" y="69930"/>
            <a:ext cx="1331650" cy="902886"/>
          </a:xfrm>
          <a:prstGeom prst="rect">
            <a:avLst/>
          </a:prstGeom>
        </p:spPr>
      </p:pic>
      <p:pic>
        <p:nvPicPr>
          <p:cNvPr id="8" name="Picture 20" descr="logoA"/>
          <p:cNvPicPr>
            <a:picLocks noChangeAspect="1" noChangeArrowheads="1"/>
          </p:cNvPicPr>
          <p:nvPr userDrawn="1"/>
        </p:nvPicPr>
        <p:blipFill>
          <a:blip r:embed="rId3" cstate="print"/>
          <a:srcRect/>
          <a:stretch>
            <a:fillRect/>
          </a:stretch>
        </p:blipFill>
        <p:spPr bwMode="auto">
          <a:xfrm>
            <a:off x="224165" y="230188"/>
            <a:ext cx="1743753" cy="649640"/>
          </a:xfrm>
          <a:prstGeom prst="rect">
            <a:avLst/>
          </a:prstGeom>
          <a:noFill/>
          <a:ln w="9525">
            <a:noFill/>
            <a:miter lim="800000"/>
            <a:headEnd/>
            <a:tailEnd/>
          </a:ln>
        </p:spPr>
      </p:pic>
      <p:cxnSp>
        <p:nvCxnSpPr>
          <p:cNvPr id="9" name="直接连接符 8"/>
          <p:cNvCxnSpPr/>
          <p:nvPr userDrawn="1"/>
        </p:nvCxnSpPr>
        <p:spPr>
          <a:xfrm>
            <a:off x="2107066" y="51499"/>
            <a:ext cx="0" cy="9437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userDrawn="1"/>
        </p:nvPicPr>
        <p:blipFill>
          <a:blip r:embed="rId4" cstate="email"/>
          <a:srcRect/>
          <a:stretch>
            <a:fillRect/>
          </a:stretch>
        </p:blipFill>
        <p:spPr>
          <a:xfrm>
            <a:off x="0" y="6596750"/>
            <a:ext cx="12192000" cy="268651"/>
          </a:xfrm>
          <a:custGeom>
            <a:avLst/>
            <a:gdLst>
              <a:gd name="connsiteX0" fmla="*/ 0 w 12192000"/>
              <a:gd name="connsiteY0" fmla="*/ 0 h 403934"/>
              <a:gd name="connsiteX1" fmla="*/ 12192000 w 12192000"/>
              <a:gd name="connsiteY1" fmla="*/ 0 h 403934"/>
              <a:gd name="connsiteX2" fmla="*/ 12192000 w 12192000"/>
              <a:gd name="connsiteY2" fmla="*/ 403934 h 403934"/>
              <a:gd name="connsiteX3" fmla="*/ 0 w 12192000"/>
              <a:gd name="connsiteY3" fmla="*/ 403934 h 403934"/>
            </a:gdLst>
            <a:ahLst/>
            <a:cxnLst>
              <a:cxn ang="0">
                <a:pos x="connsiteX0" y="connsiteY0"/>
              </a:cxn>
              <a:cxn ang="0">
                <a:pos x="connsiteX1" y="connsiteY1"/>
              </a:cxn>
              <a:cxn ang="0">
                <a:pos x="connsiteX2" y="connsiteY2"/>
              </a:cxn>
              <a:cxn ang="0">
                <a:pos x="connsiteX3" y="connsiteY3"/>
              </a:cxn>
            </a:cxnLst>
            <a:rect l="l" t="t" r="r" b="b"/>
            <a:pathLst>
              <a:path w="12192000" h="403934">
                <a:moveTo>
                  <a:pt x="0" y="0"/>
                </a:moveTo>
                <a:lnTo>
                  <a:pt x="12192000" y="0"/>
                </a:lnTo>
                <a:lnTo>
                  <a:pt x="12192000" y="403934"/>
                </a:lnTo>
                <a:lnTo>
                  <a:pt x="0" y="403934"/>
                </a:lnTo>
                <a:close/>
              </a:path>
            </a:pathLst>
          </a:custGeom>
          <a:solidFill>
            <a:srgbClr val="9DC3E6"/>
          </a:solidFill>
        </p:spPr>
      </p:pic>
      <p:sp>
        <p:nvSpPr>
          <p:cNvPr id="4" name="日期占位符 3"/>
          <p:cNvSpPr>
            <a:spLocks noGrp="1"/>
          </p:cNvSpPr>
          <p:nvPr>
            <p:ph type="dt" sz="half" idx="10"/>
          </p:nvPr>
        </p:nvSpPr>
        <p:spPr>
          <a:xfrm>
            <a:off x="-12700" y="6634851"/>
            <a:ext cx="3835400" cy="210449"/>
          </a:xfrm>
        </p:spPr>
        <p:txBody>
          <a:bodyPr/>
          <a:lstStyle>
            <a:lvl1pP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prstClr val="white"/>
                </a:solidFill>
              </a:rPr>
              <a:t>华润电力集中监测与分析专家系统（</a:t>
            </a:r>
            <a:r>
              <a:rPr lang="en-US" altLang="zh-CN" dirty="0" smtClean="0">
                <a:solidFill>
                  <a:prstClr val="white"/>
                </a:solidFill>
              </a:rPr>
              <a:t>CSASS</a:t>
            </a:r>
            <a:r>
              <a:rPr lang="zh-CN" altLang="en-US" dirty="0" smtClean="0">
                <a:solidFill>
                  <a:prstClr val="white"/>
                </a:solidFill>
              </a:rPr>
              <a:t>）</a:t>
            </a:r>
            <a:endParaRPr lang="zh-CN" altLang="en-US" dirty="0">
              <a:solidFill>
                <a:prstClr val="white"/>
              </a:solidFill>
            </a:endParaRPr>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ADB8D38C-9B8E-4291-9E77-8BEBF41AA1C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F5F6D60-5497-4D4B-8888-7E2059834D9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DB8D38C-9B8E-4291-9E77-8BEBF41AA1C4}"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3F5F6D60-5497-4D4B-8888-7E2059834D9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DB8D38C-9B8E-4291-9E77-8BEBF41AA1C4}"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3F5F6D60-5497-4D4B-8888-7E2059834D9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6" name="组合 5"/>
          <p:cNvGrpSpPr/>
          <p:nvPr userDrawn="1"/>
        </p:nvGrpSpPr>
        <p:grpSpPr>
          <a:xfrm>
            <a:off x="7680344" y="230368"/>
            <a:ext cx="4604645" cy="693720"/>
            <a:chOff x="7092182" y="764767"/>
            <a:chExt cx="4741932" cy="714403"/>
          </a:xfrm>
        </p:grpSpPr>
        <p:sp>
          <p:nvSpPr>
            <p:cNvPr id="7" name="文本框 6"/>
            <p:cNvSpPr txBox="1"/>
            <p:nvPr/>
          </p:nvSpPr>
          <p:spPr>
            <a:xfrm>
              <a:off x="7092182" y="764767"/>
              <a:ext cx="4741932" cy="475430"/>
            </a:xfrm>
            <a:prstGeom prst="rect">
              <a:avLst/>
            </a:prstGeom>
            <a:noFill/>
          </p:spPr>
          <p:txBody>
            <a:bodyPr wrap="square" rtlCol="0">
              <a:spAutoFit/>
            </a:bodyPr>
            <a:lstStyle/>
            <a:p>
              <a:pPr algn="ctr"/>
              <a:r>
                <a:rPr lang="zh-CN" altLang="en-US" sz="2400" dirty="0" smtClean="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rPr>
                <a:t>引领价值创新 驱动智慧转型</a:t>
              </a:r>
              <a:endParaRPr lang="zh-CN" altLang="en-US" sz="2400" dirty="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endParaRPr>
            </a:p>
          </p:txBody>
        </p:sp>
        <p:sp>
          <p:nvSpPr>
            <p:cNvPr id="8" name="文本框 7"/>
            <p:cNvSpPr txBox="1"/>
            <p:nvPr/>
          </p:nvSpPr>
          <p:spPr>
            <a:xfrm>
              <a:off x="7345011" y="1257303"/>
              <a:ext cx="4236273" cy="221867"/>
            </a:xfrm>
            <a:prstGeom prst="rect">
              <a:avLst/>
            </a:prstGeom>
            <a:noFill/>
          </p:spPr>
          <p:txBody>
            <a:bodyPr wrap="none" rtlCol="0">
              <a:spAutoFit/>
            </a:bodyPr>
            <a:lstStyle/>
            <a:p>
              <a:pPr algn="ctr"/>
              <a:r>
                <a:rPr lang="en-US" altLang="zh-CN" sz="800" dirty="0" smtClean="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LEAD THE VALUE SYSTEM INNOVATION  DRIVE THE INTELLIGENT TRANSITION </a:t>
              </a:r>
              <a:endParaRPr lang="zh-CN" altLang="en-US" sz="800"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9" name="图片 8"/>
          <p:cNvPicPr>
            <a:picLocks noChangeAspect="1"/>
          </p:cNvPicPr>
          <p:nvPr userDrawn="1"/>
        </p:nvPicPr>
        <p:blipFill>
          <a:blip r:embed="rId2" cstate="screen"/>
          <a:srcRect/>
          <a:stretch>
            <a:fillRect/>
          </a:stretch>
        </p:blipFill>
        <p:spPr>
          <a:xfrm>
            <a:off x="0" y="6533250"/>
            <a:ext cx="12192000" cy="332152"/>
          </a:xfrm>
          <a:custGeom>
            <a:avLst/>
            <a:gdLst>
              <a:gd name="connsiteX0" fmla="*/ 0 w 12192000"/>
              <a:gd name="connsiteY0" fmla="*/ 0 h 403934"/>
              <a:gd name="connsiteX1" fmla="*/ 12192000 w 12192000"/>
              <a:gd name="connsiteY1" fmla="*/ 0 h 403934"/>
              <a:gd name="connsiteX2" fmla="*/ 12192000 w 12192000"/>
              <a:gd name="connsiteY2" fmla="*/ 403934 h 403934"/>
              <a:gd name="connsiteX3" fmla="*/ 0 w 12192000"/>
              <a:gd name="connsiteY3" fmla="*/ 403934 h 403934"/>
            </a:gdLst>
            <a:ahLst/>
            <a:cxnLst>
              <a:cxn ang="0">
                <a:pos x="connsiteX0" y="connsiteY0"/>
              </a:cxn>
              <a:cxn ang="0">
                <a:pos x="connsiteX1" y="connsiteY1"/>
              </a:cxn>
              <a:cxn ang="0">
                <a:pos x="connsiteX2" y="connsiteY2"/>
              </a:cxn>
              <a:cxn ang="0">
                <a:pos x="connsiteX3" y="connsiteY3"/>
              </a:cxn>
            </a:cxnLst>
            <a:rect l="l" t="t" r="r" b="b"/>
            <a:pathLst>
              <a:path w="12192000" h="403934">
                <a:moveTo>
                  <a:pt x="0" y="0"/>
                </a:moveTo>
                <a:lnTo>
                  <a:pt x="12192000" y="0"/>
                </a:lnTo>
                <a:lnTo>
                  <a:pt x="12192000" y="403934"/>
                </a:lnTo>
                <a:lnTo>
                  <a:pt x="0" y="403934"/>
                </a:lnTo>
                <a:close/>
              </a:path>
            </a:pathLst>
          </a:custGeom>
        </p:spPr>
      </p:pic>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ea typeface="微软雅黑" panose="020B0503020204020204" pitchFamily="34" charset="-122"/>
              </a:defRPr>
            </a:lvl1pPr>
          </a:lstStyle>
          <a:p>
            <a:fld id="{ADB8D38C-9B8E-4291-9E77-8BEBF41AA1C4}" type="datetimeFigureOut">
              <a:rPr lang="zh-CN" altLang="en-US" smtClean="0">
                <a:solidFill>
                  <a:prstClr val="black"/>
                </a:solidFill>
              </a:rPr>
            </a:fld>
            <a:endParaRPr lang="zh-CN" altLang="en-US" dirty="0">
              <a:solidFill>
                <a:prstClr val="black"/>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ea typeface="微软雅黑" panose="020B0503020204020204" pitchFamily="34" charset="-122"/>
              </a:defRPr>
            </a:lvl1pPr>
          </a:lstStyle>
          <a:p>
            <a:endParaRPr lang="zh-CN" altLang="en-US" dirty="0">
              <a:solidFill>
                <a:prstClr val="black"/>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ea typeface="微软雅黑" panose="020B0503020204020204" pitchFamily="34" charset="-122"/>
              </a:defRPr>
            </a:lvl1pPr>
          </a:lstStyle>
          <a:p>
            <a:fld id="{3F5F6D60-5497-4D4B-8888-7E2059834D93}" type="slidenum">
              <a:rPr lang="zh-CN" altLang="en-US" smtClean="0">
                <a:solidFill>
                  <a:prstClr val="black"/>
                </a:solidFill>
              </a:rPr>
            </a:fld>
            <a:endParaRPr lang="zh-CN" altLang="en-US" dirty="0">
              <a:solidFill>
                <a:prstClr val="black"/>
              </a:solidFill>
            </a:endParaRPr>
          </a:p>
        </p:txBody>
      </p:sp>
      <p:grpSp>
        <p:nvGrpSpPr>
          <p:cNvPr id="7" name="组合 6"/>
          <p:cNvGrpSpPr/>
          <p:nvPr userDrawn="1"/>
        </p:nvGrpSpPr>
        <p:grpSpPr>
          <a:xfrm>
            <a:off x="7680344" y="230368"/>
            <a:ext cx="4604645" cy="693720"/>
            <a:chOff x="7092182" y="764767"/>
            <a:chExt cx="4741932" cy="714403"/>
          </a:xfrm>
        </p:grpSpPr>
        <p:sp>
          <p:nvSpPr>
            <p:cNvPr id="8" name="文本框 7"/>
            <p:cNvSpPr txBox="1"/>
            <p:nvPr/>
          </p:nvSpPr>
          <p:spPr>
            <a:xfrm>
              <a:off x="7092182" y="764767"/>
              <a:ext cx="4741932" cy="475430"/>
            </a:xfrm>
            <a:prstGeom prst="rect">
              <a:avLst/>
            </a:prstGeom>
            <a:noFill/>
          </p:spPr>
          <p:txBody>
            <a:bodyPr wrap="square" rtlCol="0">
              <a:spAutoFit/>
            </a:bodyPr>
            <a:lstStyle/>
            <a:p>
              <a:pPr algn="ctr"/>
              <a:r>
                <a:rPr lang="zh-CN" altLang="en-US" sz="2400" dirty="0" smtClean="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rPr>
                <a:t>引领价值创新 驱动智慧转型</a:t>
              </a:r>
              <a:endParaRPr lang="zh-CN" altLang="en-US" sz="2400" dirty="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endParaRPr>
            </a:p>
          </p:txBody>
        </p:sp>
        <p:sp>
          <p:nvSpPr>
            <p:cNvPr id="9" name="文本框 8"/>
            <p:cNvSpPr txBox="1"/>
            <p:nvPr/>
          </p:nvSpPr>
          <p:spPr>
            <a:xfrm>
              <a:off x="7345011" y="1257303"/>
              <a:ext cx="4236273" cy="221867"/>
            </a:xfrm>
            <a:prstGeom prst="rect">
              <a:avLst/>
            </a:prstGeom>
            <a:noFill/>
          </p:spPr>
          <p:txBody>
            <a:bodyPr wrap="none" rtlCol="0">
              <a:spAutoFit/>
            </a:bodyPr>
            <a:lstStyle/>
            <a:p>
              <a:pPr algn="ctr"/>
              <a:r>
                <a:rPr lang="en-US" altLang="zh-CN" sz="800" dirty="0" smtClean="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LEAD THE VALUE SYSTEM INNOVATION  DRIVE THE INTELLIGENT TRANSITION </a:t>
              </a:r>
              <a:endParaRPr lang="zh-CN" altLang="en-US" sz="800"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stretch>
            <a:fillRect/>
          </a:stretch>
        </p:blipFill>
        <p:spPr>
          <a:xfrm>
            <a:off x="25400" y="54393"/>
            <a:ext cx="2937150" cy="695325"/>
          </a:xfrm>
          <a:prstGeom prst="rect">
            <a:avLst/>
          </a:prstGeom>
        </p:spPr>
      </p:pic>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ea typeface="微软雅黑" panose="020B0503020204020204" pitchFamily="34" charset="-122"/>
              </a:defRPr>
            </a:lvl1pPr>
          </a:lstStyle>
          <a:p>
            <a:fld id="{ADB8D38C-9B8E-4291-9E77-8BEBF41AA1C4}" type="datetimeFigureOut">
              <a:rPr lang="zh-CN" altLang="en-US" smtClean="0">
                <a:solidFill>
                  <a:prstClr val="black"/>
                </a:solidFill>
              </a:rPr>
            </a:fld>
            <a:endParaRPr lang="zh-CN" altLang="en-US" dirty="0">
              <a:solidFill>
                <a:prstClr val="black"/>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ea typeface="微软雅黑" panose="020B0503020204020204" pitchFamily="34" charset="-122"/>
              </a:defRPr>
            </a:lvl1pPr>
          </a:lstStyle>
          <a:p>
            <a:endParaRPr lang="zh-CN" altLang="en-US" dirty="0">
              <a:solidFill>
                <a:prstClr val="black"/>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ea typeface="微软雅黑" panose="020B0503020204020204" pitchFamily="34" charset="-122"/>
              </a:defRPr>
            </a:lvl1pPr>
          </a:lstStyle>
          <a:p>
            <a:fld id="{3F5F6D60-5497-4D4B-8888-7E2059834D93}" type="slidenum">
              <a:rPr lang="zh-CN" altLang="en-US" smtClean="0">
                <a:solidFill>
                  <a:prstClr val="black"/>
                </a:solidFill>
              </a:rPr>
            </a:fld>
            <a:endParaRPr lang="zh-CN" altLang="en-US" dirty="0">
              <a:solidFill>
                <a:prstClr val="black"/>
              </a:solidFill>
            </a:endParaRPr>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a:defRPr>
                <a:ea typeface="微软雅黑" panose="020B0503020204020204" pitchFamily="34" charset="-122"/>
              </a:defRPr>
            </a:lvl1pPr>
          </a:lstStyle>
          <a:p>
            <a:fld id="{ADB8D38C-9B8E-4291-9E77-8BEBF41AA1C4}" type="datetimeFigureOut">
              <a:rPr lang="zh-CN" altLang="en-US" smtClean="0">
                <a:solidFill>
                  <a:prstClr val="black"/>
                </a:solidFill>
              </a:rPr>
            </a:fld>
            <a:endParaRPr lang="zh-CN" altLang="en-US" dirty="0">
              <a:solidFill>
                <a:prstClr val="black"/>
              </a:solidFill>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a:defRPr>
                <a:ea typeface="微软雅黑" panose="020B0503020204020204" pitchFamily="34" charset="-122"/>
              </a:defRPr>
            </a:lvl1pPr>
          </a:lstStyle>
          <a:p>
            <a:endParaRPr lang="zh-CN" altLang="en-US" dirty="0">
              <a:solidFill>
                <a:prstClr val="black"/>
              </a:solidFill>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a:defRPr>
                <a:ea typeface="微软雅黑" panose="020B0503020204020204" pitchFamily="34" charset="-122"/>
              </a:defRPr>
            </a:lvl1pPr>
          </a:lstStyle>
          <a:p>
            <a:fld id="{3F5F6D60-5497-4D4B-8888-7E2059834D93}" type="slidenum">
              <a:rPr lang="zh-CN" altLang="en-US" smtClean="0">
                <a:solidFill>
                  <a:prstClr val="black"/>
                </a:solidFill>
              </a:rPr>
            </a:fld>
            <a:endParaRPr lang="zh-CN" altLang="en-US" dirty="0">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a:defRPr>
                <a:ea typeface="微软雅黑" panose="020B0503020204020204" pitchFamily="34" charset="-122"/>
              </a:defRPr>
            </a:lvl1pPr>
          </a:lstStyle>
          <a:p>
            <a:fld id="{ADB8D38C-9B8E-4291-9E77-8BEBF41AA1C4}" type="datetimeFigureOut">
              <a:rPr lang="zh-CN" altLang="en-US" smtClean="0">
                <a:solidFill>
                  <a:prstClr val="black"/>
                </a:solidFill>
              </a:rPr>
            </a:fld>
            <a:endParaRPr lang="zh-CN" altLang="en-US" dirty="0">
              <a:solidFill>
                <a:prstClr val="black"/>
              </a:solidFill>
            </a:endParaRPr>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a:defRPr>
                <a:ea typeface="微软雅黑" panose="020B0503020204020204" pitchFamily="34" charset="-122"/>
              </a:defRPr>
            </a:lvl1pPr>
          </a:lstStyle>
          <a:p>
            <a:endParaRPr lang="zh-CN" altLang="en-US" dirty="0">
              <a:solidFill>
                <a:prstClr val="black"/>
              </a:solidFill>
            </a:endParaRPr>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a:defRPr>
                <a:ea typeface="微软雅黑" panose="020B0503020204020204" pitchFamily="34" charset="-122"/>
              </a:defRPr>
            </a:lvl1pPr>
          </a:lstStyle>
          <a:p>
            <a:fld id="{3F5F6D60-5497-4D4B-8888-7E2059834D93}" type="slidenum">
              <a:rPr lang="zh-CN" altLang="en-US" smtClean="0">
                <a:solidFill>
                  <a:prstClr val="black"/>
                </a:solidFill>
              </a:rPr>
            </a:fld>
            <a:endParaRPr lang="zh-CN" altLang="en-US" dirty="0">
              <a:solidFill>
                <a:prstClr val="black"/>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6" name="组合 5"/>
          <p:cNvGrpSpPr/>
          <p:nvPr userDrawn="1"/>
        </p:nvGrpSpPr>
        <p:grpSpPr>
          <a:xfrm>
            <a:off x="7680344" y="230368"/>
            <a:ext cx="4604645" cy="693720"/>
            <a:chOff x="7092182" y="764767"/>
            <a:chExt cx="4741932" cy="714403"/>
          </a:xfrm>
        </p:grpSpPr>
        <p:sp>
          <p:nvSpPr>
            <p:cNvPr id="7" name="文本框 6"/>
            <p:cNvSpPr txBox="1"/>
            <p:nvPr/>
          </p:nvSpPr>
          <p:spPr>
            <a:xfrm>
              <a:off x="7092182" y="764767"/>
              <a:ext cx="4741932" cy="475430"/>
            </a:xfrm>
            <a:prstGeom prst="rect">
              <a:avLst/>
            </a:prstGeom>
            <a:noFill/>
          </p:spPr>
          <p:txBody>
            <a:bodyPr wrap="square" rtlCol="0">
              <a:spAutoFit/>
            </a:bodyPr>
            <a:lstStyle/>
            <a:p>
              <a:pPr algn="ctr"/>
              <a:r>
                <a:rPr lang="zh-CN" altLang="en-US" sz="2400" dirty="0" smtClean="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rPr>
                <a:t>引领价值创新 驱动智慧转型</a:t>
              </a:r>
              <a:endParaRPr lang="zh-CN" altLang="en-US" sz="2400" dirty="0">
                <a:solidFill>
                  <a:prstClr val="black"/>
                </a:solidFill>
                <a:effectLst>
                  <a:outerShdw blurRad="38100" dist="38100" dir="2700000" algn="tl">
                    <a:srgbClr val="000000">
                      <a:alpha val="43137"/>
                    </a:srgbClr>
                  </a:outerShdw>
                </a:effectLst>
                <a:latin typeface="华文琥珀" panose="02010800040101010101" pitchFamily="2" charset="-122"/>
                <a:ea typeface="华文琥珀" panose="02010800040101010101" pitchFamily="2" charset="-122"/>
              </a:endParaRPr>
            </a:p>
          </p:txBody>
        </p:sp>
        <p:sp>
          <p:nvSpPr>
            <p:cNvPr id="8" name="文本框 7"/>
            <p:cNvSpPr txBox="1"/>
            <p:nvPr/>
          </p:nvSpPr>
          <p:spPr>
            <a:xfrm>
              <a:off x="7345011" y="1257303"/>
              <a:ext cx="4236273" cy="221867"/>
            </a:xfrm>
            <a:prstGeom prst="rect">
              <a:avLst/>
            </a:prstGeom>
            <a:noFill/>
          </p:spPr>
          <p:txBody>
            <a:bodyPr wrap="none" rtlCol="0">
              <a:spAutoFit/>
            </a:bodyPr>
            <a:lstStyle/>
            <a:p>
              <a:pPr algn="ctr"/>
              <a:r>
                <a:rPr lang="en-US" altLang="zh-CN" sz="800" dirty="0" smtClean="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LEAD THE VALUE SYSTEM INNOVATION  DRIVE THE INTELLIGENT TRANSITION </a:t>
              </a:r>
              <a:endParaRPr lang="zh-CN" altLang="en-US" sz="800"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9" name="图片 8"/>
          <p:cNvPicPr>
            <a:picLocks noChangeAspect="1"/>
          </p:cNvPicPr>
          <p:nvPr userDrawn="1"/>
        </p:nvPicPr>
        <p:blipFill>
          <a:blip r:embed="rId2" cstate="screen"/>
          <a:srcRect/>
          <a:stretch>
            <a:fillRect/>
          </a:stretch>
        </p:blipFill>
        <p:spPr>
          <a:xfrm>
            <a:off x="0" y="6533250"/>
            <a:ext cx="12192000" cy="332152"/>
          </a:xfrm>
          <a:custGeom>
            <a:avLst/>
            <a:gdLst>
              <a:gd name="connsiteX0" fmla="*/ 0 w 12192000"/>
              <a:gd name="connsiteY0" fmla="*/ 0 h 403934"/>
              <a:gd name="connsiteX1" fmla="*/ 12192000 w 12192000"/>
              <a:gd name="connsiteY1" fmla="*/ 0 h 403934"/>
              <a:gd name="connsiteX2" fmla="*/ 12192000 w 12192000"/>
              <a:gd name="connsiteY2" fmla="*/ 403934 h 403934"/>
              <a:gd name="connsiteX3" fmla="*/ 0 w 12192000"/>
              <a:gd name="connsiteY3" fmla="*/ 403934 h 403934"/>
            </a:gdLst>
            <a:ahLst/>
            <a:cxnLst>
              <a:cxn ang="0">
                <a:pos x="connsiteX0" y="connsiteY0"/>
              </a:cxn>
              <a:cxn ang="0">
                <a:pos x="connsiteX1" y="connsiteY1"/>
              </a:cxn>
              <a:cxn ang="0">
                <a:pos x="connsiteX2" y="connsiteY2"/>
              </a:cxn>
              <a:cxn ang="0">
                <a:pos x="connsiteX3" y="connsiteY3"/>
              </a:cxn>
            </a:cxnLst>
            <a:rect l="l" t="t" r="r" b="b"/>
            <a:pathLst>
              <a:path w="12192000" h="403934">
                <a:moveTo>
                  <a:pt x="0" y="0"/>
                </a:moveTo>
                <a:lnTo>
                  <a:pt x="12192000" y="0"/>
                </a:lnTo>
                <a:lnTo>
                  <a:pt x="12192000" y="403934"/>
                </a:lnTo>
                <a:lnTo>
                  <a:pt x="0" y="403934"/>
                </a:lnTo>
                <a:close/>
              </a:path>
            </a:pathLst>
          </a:custGeom>
        </p:spPr>
      </p:pic>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3" name="文本占位符 58"/>
          <p:cNvSpPr txBox="1">
            <a:spLocks noChangeArrowheads="1"/>
          </p:cNvSpPr>
          <p:nvPr userDrawn="1"/>
        </p:nvSpPr>
        <p:spPr>
          <a:xfrm>
            <a:off x="8012250" y="111984"/>
            <a:ext cx="1264140"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rgbClr val="FFB32C"/>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eaLnBrk="0" fontAlgn="base" hangingPunct="0">
              <a:spcBef>
                <a:spcPts val="1270"/>
              </a:spcBef>
              <a:spcAft>
                <a:spcPct val="0"/>
              </a:spcAft>
            </a:pPr>
            <a:r>
              <a:rPr lang="zh-CN" altLang="en-US" sz="1865" dirty="0">
                <a:solidFill>
                  <a:srgbClr val="A6A6A6"/>
                </a:solidFill>
              </a:rPr>
              <a:t>整体计划</a:t>
            </a:r>
            <a:endParaRPr lang="en-US" altLang="zh-CN" sz="1865" dirty="0">
              <a:solidFill>
                <a:srgbClr val="A6A6A6"/>
              </a:solidFill>
            </a:endParaRPr>
          </a:p>
        </p:txBody>
      </p:sp>
      <p:sp>
        <p:nvSpPr>
          <p:cNvPr id="5" name="文本占位符 60"/>
          <p:cNvSpPr txBox="1">
            <a:spLocks noChangeArrowheads="1"/>
          </p:cNvSpPr>
          <p:nvPr userDrawn="1"/>
        </p:nvSpPr>
        <p:spPr>
          <a:xfrm>
            <a:off x="9292550"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prstClr val="white">
                    <a:lumMod val="65000"/>
                  </a:prstClr>
                </a:solidFill>
              </a:rPr>
              <a:t>阶段成果</a:t>
            </a:r>
            <a:endParaRPr lang="en-US" altLang="zh-CN" sz="1865" dirty="0">
              <a:solidFill>
                <a:prstClr val="white">
                  <a:lumMod val="65000"/>
                </a:prstClr>
              </a:solidFill>
            </a:endParaRPr>
          </a:p>
        </p:txBody>
      </p:sp>
      <p:cxnSp>
        <p:nvCxnSpPr>
          <p:cNvPr id="7" name="直接连接符 6"/>
          <p:cNvCxnSpPr/>
          <p:nvPr userDrawn="1"/>
        </p:nvCxnSpPr>
        <p:spPr>
          <a:xfrm>
            <a:off x="2527359" y="464896"/>
            <a:ext cx="4229323" cy="25216"/>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8" name="直接连接符 7"/>
          <p:cNvCxnSpPr/>
          <p:nvPr userDrawn="1"/>
        </p:nvCxnSpPr>
        <p:spPr>
          <a:xfrm flipV="1">
            <a:off x="8078452" y="482600"/>
            <a:ext cx="3885714" cy="21388"/>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9" name="标题 9"/>
          <p:cNvSpPr txBox="1">
            <a:spLocks noChangeArrowheads="1"/>
          </p:cNvSpPr>
          <p:nvPr userDrawn="1"/>
        </p:nvSpPr>
        <p:spPr>
          <a:xfrm>
            <a:off x="1300511" y="-53810"/>
            <a:ext cx="4998434" cy="562303"/>
          </a:xfrm>
          <a:prstGeom prst="rect">
            <a:avLst/>
          </a:prstGeom>
        </p:spPr>
        <p:txBody>
          <a:bodyPr anchor="b"/>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1865" b="1" dirty="0" smtClean="0">
                <a:solidFill>
                  <a:srgbClr val="70AD47">
                    <a:lumMod val="50000"/>
                  </a:srgbClr>
                </a:solidFill>
                <a:latin typeface="微软雅黑" panose="020B0503020204020204" pitchFamily="34" charset="-122"/>
                <a:ea typeface="微软雅黑" panose="020B0503020204020204" pitchFamily="34" charset="-122"/>
              </a:rPr>
              <a:t> CSASS</a:t>
            </a:r>
            <a:r>
              <a:rPr lang="zh-CN" altLang="en-US" sz="1865" b="1" dirty="0" smtClean="0">
                <a:solidFill>
                  <a:srgbClr val="70AD47">
                    <a:lumMod val="50000"/>
                  </a:srgbClr>
                </a:solidFill>
                <a:latin typeface="微软雅黑" panose="020B0503020204020204" pitchFamily="34" charset="-122"/>
                <a:ea typeface="微软雅黑" panose="020B0503020204020204" pitchFamily="34" charset="-122"/>
              </a:rPr>
              <a:t>项目推进情况介绍</a:t>
            </a:r>
            <a:endParaRPr lang="zh-CN" altLang="en-US" sz="1865" b="1" dirty="0">
              <a:solidFill>
                <a:srgbClr val="70AD47">
                  <a:lumMod val="50000"/>
                </a:srgbClr>
              </a:solidFill>
              <a:latin typeface="微软雅黑" panose="020B0503020204020204" pitchFamily="34" charset="-122"/>
              <a:ea typeface="微软雅黑" panose="020B0503020204020204" pitchFamily="34" charset="-122"/>
            </a:endParaRPr>
          </a:p>
        </p:txBody>
      </p:sp>
      <p:grpSp>
        <p:nvGrpSpPr>
          <p:cNvPr id="16" name="组合 15"/>
          <p:cNvGrpSpPr/>
          <p:nvPr userDrawn="1"/>
        </p:nvGrpSpPr>
        <p:grpSpPr>
          <a:xfrm>
            <a:off x="6757919" y="96144"/>
            <a:ext cx="1320804" cy="409892"/>
            <a:chOff x="6318359" y="96144"/>
            <a:chExt cx="1040133" cy="409892"/>
          </a:xfrm>
        </p:grpSpPr>
        <p:cxnSp>
          <p:nvCxnSpPr>
            <p:cNvPr id="10" name="直接连接符 9"/>
            <p:cNvCxnSpPr/>
            <p:nvPr userDrawn="1"/>
          </p:nvCxnSpPr>
          <p:spPr>
            <a:xfrm flipH="1">
              <a:off x="6318359" y="96144"/>
              <a:ext cx="3" cy="400712"/>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1" name="直接连接符 10"/>
            <p:cNvCxnSpPr/>
            <p:nvPr userDrawn="1"/>
          </p:nvCxnSpPr>
          <p:spPr>
            <a:xfrm>
              <a:off x="6318362" y="96144"/>
              <a:ext cx="1040130" cy="0"/>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2" name="直接连接符 11"/>
            <p:cNvCxnSpPr/>
            <p:nvPr userDrawn="1"/>
          </p:nvCxnSpPr>
          <p:spPr>
            <a:xfrm flipV="1">
              <a:off x="7358489" y="98600"/>
              <a:ext cx="3" cy="407436"/>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grpSp>
      <p:sp>
        <p:nvSpPr>
          <p:cNvPr id="13" name="文本占位符 61"/>
          <p:cNvSpPr txBox="1">
            <a:spLocks noChangeArrowheads="1"/>
          </p:cNvSpPr>
          <p:nvPr userDrawn="1"/>
        </p:nvSpPr>
        <p:spPr>
          <a:xfrm>
            <a:off x="10614486" y="111984"/>
            <a:ext cx="1371228"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smtClean="0">
                <a:solidFill>
                  <a:prstClr val="white">
                    <a:lumMod val="65000"/>
                  </a:prstClr>
                </a:solidFill>
              </a:rPr>
              <a:t>后续计划及所需支持</a:t>
            </a:r>
            <a:endParaRPr lang="en-US" altLang="zh-CN" sz="1865" dirty="0">
              <a:solidFill>
                <a:prstClr val="white">
                  <a:lumMod val="65000"/>
                </a:prstClr>
              </a:solidFill>
            </a:endParaRPr>
          </a:p>
        </p:txBody>
      </p:sp>
      <p:sp>
        <p:nvSpPr>
          <p:cNvPr id="14" name="文本占位符 60"/>
          <p:cNvSpPr txBox="1">
            <a:spLocks noChangeArrowheads="1"/>
          </p:cNvSpPr>
          <p:nvPr userDrawn="1"/>
        </p:nvSpPr>
        <p:spPr>
          <a:xfrm>
            <a:off x="6703883"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srgbClr val="003F57"/>
                </a:solidFill>
              </a:rPr>
              <a:t>功能介绍</a:t>
            </a:r>
            <a:endParaRPr lang="en-US" altLang="zh-CN" sz="1865" dirty="0">
              <a:solidFill>
                <a:srgbClr val="003F57"/>
              </a:solidFill>
            </a:endParaRPr>
          </a:p>
        </p:txBody>
      </p:sp>
      <p:sp>
        <p:nvSpPr>
          <p:cNvPr id="15" name="文本占位符 60"/>
          <p:cNvSpPr txBox="1">
            <a:spLocks noChangeArrowheads="1"/>
          </p:cNvSpPr>
          <p:nvPr userDrawn="1"/>
        </p:nvSpPr>
        <p:spPr>
          <a:xfrm>
            <a:off x="5534574"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prstClr val="white">
                    <a:lumMod val="65000"/>
                  </a:prstClr>
                </a:solidFill>
              </a:rPr>
              <a:t>建设目标</a:t>
            </a:r>
            <a:endParaRPr lang="en-US" altLang="zh-CN" sz="1865" dirty="0">
              <a:solidFill>
                <a:prstClr val="white">
                  <a:lumMod val="65000"/>
                </a:prstClr>
              </a:solidFill>
            </a:endParaRPr>
          </a:p>
        </p:txBody>
      </p:sp>
    </p:spTree>
  </p:cSld>
  <p:clrMapOvr>
    <a:masterClrMapping/>
  </p:clrMapOv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3" name="文本占位符 58"/>
          <p:cNvSpPr txBox="1">
            <a:spLocks noChangeArrowheads="1"/>
          </p:cNvSpPr>
          <p:nvPr userDrawn="1"/>
        </p:nvSpPr>
        <p:spPr>
          <a:xfrm>
            <a:off x="8012250" y="111984"/>
            <a:ext cx="1264140"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rgbClr val="FFB32C"/>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eaLnBrk="0" fontAlgn="base" hangingPunct="0">
              <a:spcBef>
                <a:spcPts val="1270"/>
              </a:spcBef>
              <a:spcAft>
                <a:spcPct val="0"/>
              </a:spcAft>
            </a:pPr>
            <a:r>
              <a:rPr lang="zh-CN" altLang="en-US" sz="1865" dirty="0">
                <a:solidFill>
                  <a:srgbClr val="A6A6A6"/>
                </a:solidFill>
              </a:rPr>
              <a:t>整体计划</a:t>
            </a:r>
            <a:endParaRPr lang="en-US" altLang="zh-CN" sz="1865" dirty="0">
              <a:solidFill>
                <a:srgbClr val="A6A6A6"/>
              </a:solidFill>
            </a:endParaRPr>
          </a:p>
        </p:txBody>
      </p:sp>
      <p:sp>
        <p:nvSpPr>
          <p:cNvPr id="5" name="文本占位符 60"/>
          <p:cNvSpPr txBox="1">
            <a:spLocks noChangeArrowheads="1"/>
          </p:cNvSpPr>
          <p:nvPr userDrawn="1"/>
        </p:nvSpPr>
        <p:spPr>
          <a:xfrm>
            <a:off x="9292550"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srgbClr val="003F57"/>
                </a:solidFill>
              </a:rPr>
              <a:t>阶段成果</a:t>
            </a:r>
            <a:endParaRPr lang="en-US" altLang="zh-CN" sz="1865" dirty="0">
              <a:solidFill>
                <a:srgbClr val="003F57"/>
              </a:solidFill>
            </a:endParaRPr>
          </a:p>
        </p:txBody>
      </p:sp>
      <p:cxnSp>
        <p:nvCxnSpPr>
          <p:cNvPr id="7" name="直接连接符 6"/>
          <p:cNvCxnSpPr/>
          <p:nvPr userDrawn="1"/>
        </p:nvCxnSpPr>
        <p:spPr>
          <a:xfrm>
            <a:off x="2509935" y="482600"/>
            <a:ext cx="6821036" cy="0"/>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8" name="直接连接符 7"/>
          <p:cNvCxnSpPr/>
          <p:nvPr userDrawn="1"/>
        </p:nvCxnSpPr>
        <p:spPr>
          <a:xfrm flipV="1">
            <a:off x="10574053" y="482600"/>
            <a:ext cx="1325714" cy="21388"/>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9" name="标题 9"/>
          <p:cNvSpPr txBox="1">
            <a:spLocks noChangeArrowheads="1"/>
          </p:cNvSpPr>
          <p:nvPr userDrawn="1"/>
        </p:nvSpPr>
        <p:spPr>
          <a:xfrm>
            <a:off x="1300511" y="-53810"/>
            <a:ext cx="4998434" cy="562303"/>
          </a:xfrm>
          <a:prstGeom prst="rect">
            <a:avLst/>
          </a:prstGeom>
        </p:spPr>
        <p:txBody>
          <a:bodyPr anchor="b"/>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1865" b="1" dirty="0" smtClean="0">
                <a:solidFill>
                  <a:srgbClr val="70AD47">
                    <a:lumMod val="50000"/>
                  </a:srgbClr>
                </a:solidFill>
                <a:latin typeface="微软雅黑" panose="020B0503020204020204" pitchFamily="34" charset="-122"/>
                <a:ea typeface="微软雅黑" panose="020B0503020204020204" pitchFamily="34" charset="-122"/>
              </a:rPr>
              <a:t> CSASS</a:t>
            </a:r>
            <a:r>
              <a:rPr lang="zh-CN" altLang="en-US" sz="1865" b="1" dirty="0" smtClean="0">
                <a:solidFill>
                  <a:srgbClr val="70AD47">
                    <a:lumMod val="50000"/>
                  </a:srgbClr>
                </a:solidFill>
                <a:latin typeface="微软雅黑" panose="020B0503020204020204" pitchFamily="34" charset="-122"/>
                <a:ea typeface="微软雅黑" panose="020B0503020204020204" pitchFamily="34" charset="-122"/>
              </a:rPr>
              <a:t>项目推进情况介绍</a:t>
            </a:r>
            <a:endParaRPr lang="zh-CN" altLang="en-US" sz="1865" b="1" dirty="0">
              <a:solidFill>
                <a:srgbClr val="70AD47">
                  <a:lumMod val="50000"/>
                </a:srgbClr>
              </a:solidFill>
              <a:latin typeface="微软雅黑" panose="020B0503020204020204" pitchFamily="34" charset="-122"/>
              <a:ea typeface="微软雅黑" panose="020B0503020204020204" pitchFamily="34" charset="-122"/>
            </a:endParaRPr>
          </a:p>
        </p:txBody>
      </p:sp>
      <p:grpSp>
        <p:nvGrpSpPr>
          <p:cNvPr id="16" name="组合 15"/>
          <p:cNvGrpSpPr/>
          <p:nvPr userDrawn="1"/>
        </p:nvGrpSpPr>
        <p:grpSpPr>
          <a:xfrm>
            <a:off x="9305504" y="82496"/>
            <a:ext cx="1320804" cy="409892"/>
            <a:chOff x="6318359" y="96144"/>
            <a:chExt cx="1040133" cy="409892"/>
          </a:xfrm>
        </p:grpSpPr>
        <p:cxnSp>
          <p:nvCxnSpPr>
            <p:cNvPr id="10" name="直接连接符 9"/>
            <p:cNvCxnSpPr/>
            <p:nvPr userDrawn="1"/>
          </p:nvCxnSpPr>
          <p:spPr>
            <a:xfrm flipH="1">
              <a:off x="6318359" y="96144"/>
              <a:ext cx="3" cy="400712"/>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1" name="直接连接符 10"/>
            <p:cNvCxnSpPr/>
            <p:nvPr userDrawn="1"/>
          </p:nvCxnSpPr>
          <p:spPr>
            <a:xfrm>
              <a:off x="6318362" y="96144"/>
              <a:ext cx="1040130" cy="0"/>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2" name="直接连接符 11"/>
            <p:cNvCxnSpPr/>
            <p:nvPr userDrawn="1"/>
          </p:nvCxnSpPr>
          <p:spPr>
            <a:xfrm flipV="1">
              <a:off x="7358489" y="98600"/>
              <a:ext cx="3" cy="407436"/>
            </a:xfrm>
            <a:prstGeom prst="line">
              <a:avLst/>
            </a:prstGeom>
            <a:ln w="12700">
              <a:solidFill>
                <a:srgbClr val="385723"/>
              </a:solidFill>
              <a:headEnd type="none" w="med" len="med"/>
              <a:tailEnd type="none" w="med" len="med"/>
            </a:ln>
          </p:spPr>
          <p:style>
            <a:lnRef idx="3">
              <a:schemeClr val="dk1"/>
            </a:lnRef>
            <a:fillRef idx="0">
              <a:schemeClr val="dk1"/>
            </a:fillRef>
            <a:effectRef idx="2">
              <a:schemeClr val="dk1"/>
            </a:effectRef>
            <a:fontRef idx="minor">
              <a:schemeClr val="tx1"/>
            </a:fontRef>
          </p:style>
        </p:cxnSp>
      </p:grpSp>
      <p:sp>
        <p:nvSpPr>
          <p:cNvPr id="13" name="文本占位符 61"/>
          <p:cNvSpPr txBox="1">
            <a:spLocks noChangeArrowheads="1"/>
          </p:cNvSpPr>
          <p:nvPr userDrawn="1"/>
        </p:nvSpPr>
        <p:spPr>
          <a:xfrm>
            <a:off x="10614486" y="111984"/>
            <a:ext cx="1371228"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smtClean="0">
                <a:solidFill>
                  <a:prstClr val="white">
                    <a:lumMod val="65000"/>
                  </a:prstClr>
                </a:solidFill>
              </a:rPr>
              <a:t>后续计划及所需支持</a:t>
            </a:r>
            <a:endParaRPr lang="en-US" altLang="zh-CN" sz="1865" dirty="0">
              <a:solidFill>
                <a:prstClr val="white">
                  <a:lumMod val="65000"/>
                </a:prstClr>
              </a:solidFill>
            </a:endParaRPr>
          </a:p>
        </p:txBody>
      </p:sp>
      <p:sp>
        <p:nvSpPr>
          <p:cNvPr id="14" name="文本占位符 60"/>
          <p:cNvSpPr txBox="1">
            <a:spLocks noChangeArrowheads="1"/>
          </p:cNvSpPr>
          <p:nvPr userDrawn="1"/>
        </p:nvSpPr>
        <p:spPr>
          <a:xfrm>
            <a:off x="6648593"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prstClr val="white">
                    <a:lumMod val="65000"/>
                  </a:prstClr>
                </a:solidFill>
              </a:rPr>
              <a:t>功能介绍</a:t>
            </a:r>
            <a:endParaRPr lang="en-US" altLang="zh-CN" sz="1865" dirty="0">
              <a:solidFill>
                <a:prstClr val="white">
                  <a:lumMod val="65000"/>
                </a:prstClr>
              </a:solidFill>
            </a:endParaRPr>
          </a:p>
        </p:txBody>
      </p:sp>
      <p:sp>
        <p:nvSpPr>
          <p:cNvPr id="15" name="文本占位符 60"/>
          <p:cNvSpPr txBox="1">
            <a:spLocks noChangeArrowheads="1"/>
          </p:cNvSpPr>
          <p:nvPr userDrawn="1"/>
        </p:nvSpPr>
        <p:spPr>
          <a:xfrm>
            <a:off x="5534574" y="111984"/>
            <a:ext cx="1372363" cy="389467"/>
          </a:xfrm>
          <a:prstGeom prst="rect">
            <a:avLst/>
          </a:prstGeom>
        </p:spPr>
        <p:txBody>
          <a:bodyPr anchor="ctr"/>
          <a:lstStyle>
            <a:defPPr>
              <a:defRPr lang="zh-CN"/>
            </a:defPPr>
            <a:lvl1pPr indent="0" algn="ctr">
              <a:lnSpc>
                <a:spcPct val="90000"/>
              </a:lnSpc>
              <a:spcBef>
                <a:spcPts val="1000"/>
              </a:spcBef>
              <a:buFont typeface="Arial" panose="020B0604020202020204" pitchFamily="34" charset="0"/>
              <a:buNone/>
              <a:defRPr sz="2000" b="1">
                <a:solidFill>
                  <a:schemeClr val="bg1">
                    <a:lumMod val="65000"/>
                  </a:scheme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865" dirty="0">
                <a:solidFill>
                  <a:prstClr val="white">
                    <a:lumMod val="65000"/>
                  </a:prstClr>
                </a:solidFill>
              </a:rPr>
              <a:t>建设目标</a:t>
            </a:r>
            <a:endParaRPr lang="en-US" altLang="zh-CN" sz="1865" dirty="0">
              <a:solidFill>
                <a:prstClr val="white">
                  <a:lumMod val="65000"/>
                </a:prstClr>
              </a:solidFill>
            </a:endParaRPr>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3.png"/><Relationship Id="rId16" Type="http://schemas.openxmlformats.org/officeDocument/2006/relationships/image" Target="../media/image2.png"/><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2" Type="http://schemas.openxmlformats.org/officeDocument/2006/relationships/theme" Target="../theme/theme3.xml"/><Relationship Id="rId11" Type="http://schemas.openxmlformats.org/officeDocument/2006/relationships/image" Target="../media/image3.png"/><Relationship Id="rId10" Type="http://schemas.openxmlformats.org/officeDocument/2006/relationships/image" Target="../media/image2.png"/><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5" cstate="email"/>
          <a:srcRect/>
          <a:stretch>
            <a:fillRect/>
          </a:stretch>
        </p:blipFill>
        <p:spPr>
          <a:xfrm>
            <a:off x="0" y="6574970"/>
            <a:ext cx="12192000" cy="290431"/>
          </a:xfrm>
          <a:custGeom>
            <a:avLst/>
            <a:gdLst>
              <a:gd name="connsiteX0" fmla="*/ 0 w 12192000"/>
              <a:gd name="connsiteY0" fmla="*/ 0 h 403934"/>
              <a:gd name="connsiteX1" fmla="*/ 12192000 w 12192000"/>
              <a:gd name="connsiteY1" fmla="*/ 0 h 403934"/>
              <a:gd name="connsiteX2" fmla="*/ 12192000 w 12192000"/>
              <a:gd name="connsiteY2" fmla="*/ 403934 h 403934"/>
              <a:gd name="connsiteX3" fmla="*/ 0 w 12192000"/>
              <a:gd name="connsiteY3" fmla="*/ 403934 h 403934"/>
            </a:gdLst>
            <a:ahLst/>
            <a:cxnLst>
              <a:cxn ang="0">
                <a:pos x="connsiteX0" y="connsiteY0"/>
              </a:cxn>
              <a:cxn ang="0">
                <a:pos x="connsiteX1" y="connsiteY1"/>
              </a:cxn>
              <a:cxn ang="0">
                <a:pos x="connsiteX2" y="connsiteY2"/>
              </a:cxn>
              <a:cxn ang="0">
                <a:pos x="connsiteX3" y="connsiteY3"/>
              </a:cxn>
            </a:cxnLst>
            <a:rect l="l" t="t" r="r" b="b"/>
            <a:pathLst>
              <a:path w="12192000" h="403934">
                <a:moveTo>
                  <a:pt x="0" y="0"/>
                </a:moveTo>
                <a:lnTo>
                  <a:pt x="12192000" y="0"/>
                </a:lnTo>
                <a:lnTo>
                  <a:pt x="12192000" y="403934"/>
                </a:lnTo>
                <a:lnTo>
                  <a:pt x="0" y="403934"/>
                </a:lnTo>
                <a:close/>
              </a:path>
            </a:pathLst>
          </a:custGeom>
        </p:spPr>
      </p:pic>
      <p:pic>
        <p:nvPicPr>
          <p:cNvPr id="10" name="图片 9"/>
          <p:cNvPicPr>
            <a:picLocks noChangeAspect="1"/>
          </p:cNvPicPr>
          <p:nvPr userDrawn="1"/>
        </p:nvPicPr>
        <p:blipFill>
          <a:blip r:embed="rId16"/>
          <a:stretch>
            <a:fillRect/>
          </a:stretch>
        </p:blipFill>
        <p:spPr>
          <a:xfrm>
            <a:off x="8610600" y="132327"/>
            <a:ext cx="3523344" cy="539459"/>
          </a:xfrm>
          <a:prstGeom prst="rect">
            <a:avLst/>
          </a:prstGeom>
        </p:spPr>
      </p:pic>
      <p:sp>
        <p:nvSpPr>
          <p:cNvPr id="9" name="文本框 8"/>
          <p:cNvSpPr txBox="1"/>
          <p:nvPr userDrawn="1"/>
        </p:nvSpPr>
        <p:spPr>
          <a:xfrm>
            <a:off x="1" y="6587670"/>
            <a:ext cx="3797299" cy="276999"/>
          </a:xfrm>
          <a:prstGeom prst="rect">
            <a:avLst/>
          </a:prstGeom>
          <a:noFill/>
        </p:spPr>
        <p:txBody>
          <a:bodyPr wrap="squar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华润电力火电集中监测与分析专家系统（</a:t>
            </a:r>
            <a:r>
              <a:rPr lang="en-US" altLang="zh-CN" sz="1200" b="1" dirty="0" smtClean="0">
                <a:solidFill>
                  <a:schemeClr val="bg1"/>
                </a:solidFill>
                <a:latin typeface="微软雅黑" panose="020B0503020204020204" pitchFamily="34" charset="-122"/>
                <a:ea typeface="微软雅黑" panose="020B0503020204020204" pitchFamily="34" charset="-122"/>
              </a:rPr>
              <a:t>CSASS</a:t>
            </a:r>
            <a:r>
              <a:rPr lang="zh-CN" altLang="en-US" sz="1200" b="1" dirty="0" smtClean="0">
                <a:solidFill>
                  <a:schemeClr val="bg1"/>
                </a:solidFill>
                <a:latin typeface="微软雅黑" panose="020B0503020204020204" pitchFamily="34" charset="-122"/>
                <a:ea typeface="微软雅黑" panose="020B0503020204020204" pitchFamily="34" charset="-122"/>
              </a:rPr>
              <a:t>）</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userDrawn="1"/>
        </p:nvPicPr>
        <p:blipFill>
          <a:blip r:embed="rId17"/>
          <a:stretch>
            <a:fillRect/>
          </a:stretch>
        </p:blipFill>
        <p:spPr>
          <a:xfrm>
            <a:off x="25400" y="54393"/>
            <a:ext cx="2937150" cy="6953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8D38C-9B8E-4291-9E77-8BEBF41AA1C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F6D60-5497-4D4B-8888-7E2059834D93}"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pic>
        <p:nvPicPr>
          <p:cNvPr id="7" name="图片 6"/>
          <p:cNvPicPr>
            <a:picLocks noChangeAspect="1"/>
          </p:cNvPicPr>
          <p:nvPr userDrawn="1"/>
        </p:nvPicPr>
        <p:blipFill>
          <a:blip r:embed="rId9" cstate="email"/>
          <a:srcRect/>
          <a:stretch>
            <a:fillRect/>
          </a:stretch>
        </p:blipFill>
        <p:spPr>
          <a:xfrm>
            <a:off x="0" y="6560456"/>
            <a:ext cx="12192000" cy="290431"/>
          </a:xfrm>
          <a:custGeom>
            <a:avLst/>
            <a:gdLst>
              <a:gd name="connsiteX0" fmla="*/ 0 w 12192000"/>
              <a:gd name="connsiteY0" fmla="*/ 0 h 403934"/>
              <a:gd name="connsiteX1" fmla="*/ 12192000 w 12192000"/>
              <a:gd name="connsiteY1" fmla="*/ 0 h 403934"/>
              <a:gd name="connsiteX2" fmla="*/ 12192000 w 12192000"/>
              <a:gd name="connsiteY2" fmla="*/ 403934 h 403934"/>
              <a:gd name="connsiteX3" fmla="*/ 0 w 12192000"/>
              <a:gd name="connsiteY3" fmla="*/ 403934 h 403934"/>
            </a:gdLst>
            <a:ahLst/>
            <a:cxnLst>
              <a:cxn ang="0">
                <a:pos x="connsiteX0" y="connsiteY0"/>
              </a:cxn>
              <a:cxn ang="0">
                <a:pos x="connsiteX1" y="connsiteY1"/>
              </a:cxn>
              <a:cxn ang="0">
                <a:pos x="connsiteX2" y="connsiteY2"/>
              </a:cxn>
              <a:cxn ang="0">
                <a:pos x="connsiteX3" y="connsiteY3"/>
              </a:cxn>
            </a:cxnLst>
            <a:rect l="l" t="t" r="r" b="b"/>
            <a:pathLst>
              <a:path w="12192000" h="403934">
                <a:moveTo>
                  <a:pt x="0" y="0"/>
                </a:moveTo>
                <a:lnTo>
                  <a:pt x="12192000" y="0"/>
                </a:lnTo>
                <a:lnTo>
                  <a:pt x="12192000" y="403934"/>
                </a:lnTo>
                <a:lnTo>
                  <a:pt x="0" y="403934"/>
                </a:lnTo>
                <a:close/>
              </a:path>
            </a:pathLst>
          </a:custGeom>
        </p:spPr>
      </p:pic>
      <p:pic>
        <p:nvPicPr>
          <p:cNvPr id="8" name="图片 7"/>
          <p:cNvPicPr>
            <a:picLocks noChangeAspect="1"/>
          </p:cNvPicPr>
          <p:nvPr userDrawn="1"/>
        </p:nvPicPr>
        <p:blipFill>
          <a:blip r:embed="rId10"/>
          <a:stretch>
            <a:fillRect/>
          </a:stretch>
        </p:blipFill>
        <p:spPr>
          <a:xfrm>
            <a:off x="8152494" y="132327"/>
            <a:ext cx="3981450" cy="609600"/>
          </a:xfrm>
          <a:prstGeom prst="rect">
            <a:avLst/>
          </a:prstGeom>
        </p:spPr>
      </p:pic>
      <p:sp>
        <p:nvSpPr>
          <p:cNvPr id="9" name="文本框 8"/>
          <p:cNvSpPr txBox="1"/>
          <p:nvPr userDrawn="1"/>
        </p:nvSpPr>
        <p:spPr>
          <a:xfrm>
            <a:off x="1" y="6560456"/>
            <a:ext cx="5558970"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华润电力火电集中监测与分析专家系统（</a:t>
            </a:r>
            <a:r>
              <a:rPr lang="en-US" altLang="zh-CN" sz="1600" b="1" dirty="0" smtClean="0">
                <a:solidFill>
                  <a:prstClr val="white"/>
                </a:solidFill>
                <a:latin typeface="微软雅黑" panose="020B0503020204020204" pitchFamily="34" charset="-122"/>
                <a:ea typeface="微软雅黑" panose="020B0503020204020204" pitchFamily="34" charset="-122"/>
              </a:rPr>
              <a:t>CSASS</a:t>
            </a:r>
            <a:r>
              <a:rPr lang="zh-CN" altLang="en-US" sz="1600" b="1" dirty="0" smtClean="0">
                <a:solidFill>
                  <a:prstClr val="white"/>
                </a:solidFill>
                <a:latin typeface="微软雅黑" panose="020B0503020204020204" pitchFamily="34" charset="-122"/>
                <a:ea typeface="微软雅黑" panose="020B0503020204020204" pitchFamily="34" charset="-122"/>
              </a:rPr>
              <a:t>）</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userDrawn="1"/>
        </p:nvPicPr>
        <p:blipFill>
          <a:blip r:embed="rId11"/>
          <a:stretch>
            <a:fillRect/>
          </a:stretch>
        </p:blipFill>
        <p:spPr>
          <a:xfrm>
            <a:off x="25400" y="54393"/>
            <a:ext cx="2937150" cy="6953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6.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3.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slide" Target="slide8.xml"/><Relationship Id="rId3" Type="http://schemas.openxmlformats.org/officeDocument/2006/relationships/slide" Target="slide7.xml"/><Relationship Id="rId2" Type="http://schemas.openxmlformats.org/officeDocument/2006/relationships/slide" Target="slide9.xml"/><Relationship Id="rId1"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slide" Target="slide6.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3.xml"/><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4.xml"/><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slideLayout" Target="../slideLayouts/slideLayout12.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slideLayout" Target="../slideLayouts/slideLayout12.xml"/><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4" Type="http://schemas.openxmlformats.org/officeDocument/2006/relationships/comments" Target="../comments/comment3.xml"/><Relationship Id="rId3" Type="http://schemas.openxmlformats.org/officeDocument/2006/relationships/slideLayout" Target="../slideLayouts/slideLayout12.xml"/><Relationship Id="rId2" Type="http://schemas.openxmlformats.org/officeDocument/2006/relationships/image" Target="../media/image26.pn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4" Type="http://schemas.openxmlformats.org/officeDocument/2006/relationships/comments" Target="../comments/comment4.xml"/><Relationship Id="rId3" Type="http://schemas.openxmlformats.org/officeDocument/2006/relationships/slideLayout" Target="../slideLayouts/slideLayout12.xml"/><Relationship Id="rId2" Type="http://schemas.openxmlformats.org/officeDocument/2006/relationships/image" Target="../media/image28.png"/><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4.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2.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8.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4.png"/><Relationship Id="rId1"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7.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0.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2.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2.xml"/><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62.png"/><Relationship Id="rId1"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5.png"/><Relationship Id="rId1"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6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email"/>
          <a:stretch>
            <a:fillRect/>
          </a:stretch>
        </p:blipFill>
        <p:spPr>
          <a:xfrm>
            <a:off x="0" y="-19052"/>
            <a:ext cx="12208935" cy="6877051"/>
          </a:xfrm>
          <a:prstGeom prst="rect">
            <a:avLst/>
          </a:prstGeom>
          <a:solidFill>
            <a:schemeClr val="bg2">
              <a:lumMod val="50000"/>
              <a:alpha val="59000"/>
            </a:schemeClr>
          </a:solidFill>
        </p:spPr>
      </p:pic>
      <p:sp>
        <p:nvSpPr>
          <p:cNvPr id="23" name="文本框 22"/>
          <p:cNvSpPr txBox="1"/>
          <p:nvPr/>
        </p:nvSpPr>
        <p:spPr>
          <a:xfrm>
            <a:off x="1057737" y="1904207"/>
            <a:ext cx="10076525" cy="1569660"/>
          </a:xfrm>
          <a:prstGeom prst="rect">
            <a:avLst/>
          </a:prstGeom>
          <a:noFill/>
        </p:spPr>
        <p:txBody>
          <a:bodyPr wrap="square" rtlCol="0">
            <a:spAutoFit/>
          </a:bodyPr>
          <a:lstStyle/>
          <a:p>
            <a:pPr algn="ctr"/>
            <a:r>
              <a:rPr lang="zh-CN" altLang="en-US"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华润电力火电集中监测与</a:t>
            </a:r>
            <a:r>
              <a:rPr lang="zh-CN" altLang="en-US"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分析专家系统（</a:t>
            </a:r>
            <a:r>
              <a:rPr lang="en-US" altLang="zh-CN"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CSASS </a:t>
            </a:r>
            <a:r>
              <a:rPr lang="zh-CN" altLang="en-US"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endParaRPr lang="en-US" altLang="zh-CN"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en-US" altLang="zh-CN"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分析专家系统</a:t>
            </a:r>
            <a:r>
              <a:rPr lang="en-US" altLang="zh-CN"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高级诊断模块（</a:t>
            </a:r>
            <a:r>
              <a:rPr lang="en-US" altLang="zh-CN"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ADS</a:t>
            </a:r>
            <a:r>
              <a:rPr lang="zh-CN" altLang="en-US" sz="32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4" name="文本框 23"/>
          <p:cNvSpPr txBox="1"/>
          <p:nvPr/>
        </p:nvSpPr>
        <p:spPr>
          <a:xfrm>
            <a:off x="2567548" y="4478687"/>
            <a:ext cx="7073837" cy="461665"/>
          </a:xfrm>
          <a:prstGeom prst="rect">
            <a:avLst/>
          </a:prstGeom>
          <a:noFill/>
        </p:spPr>
        <p:txBody>
          <a:bodyPr wrap="square" rtlCol="0">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 </a:t>
            </a:r>
            <a:r>
              <a:rPr lang="zh-CN" altLang="en-US" sz="2400" b="1" dirty="0" smtClean="0">
                <a:solidFill>
                  <a:prstClr val="white"/>
                </a:solidFill>
                <a:latin typeface="微软雅黑" panose="020B0503020204020204" pitchFamily="34" charset="-122"/>
                <a:ea typeface="微软雅黑" panose="020B0503020204020204" pitchFamily="34" charset="-122"/>
              </a:rPr>
              <a:t>        陈建华（技术研究院</a:t>
            </a:r>
            <a:r>
              <a:rPr lang="zh-CN" altLang="en-US" sz="2400" b="1" dirty="0">
                <a:solidFill>
                  <a:prstClr val="white"/>
                </a:solidFill>
                <a:latin typeface="微软雅黑" panose="020B0503020204020204" pitchFamily="34" charset="-122"/>
                <a:ea typeface="微软雅黑" panose="020B0503020204020204" pitchFamily="34" charset="-122"/>
              </a:rPr>
              <a:t>智慧</a:t>
            </a:r>
            <a:r>
              <a:rPr lang="zh-CN" altLang="en-US" sz="2400" b="1" dirty="0" smtClean="0">
                <a:solidFill>
                  <a:prstClr val="white"/>
                </a:solidFill>
                <a:latin typeface="微软雅黑" panose="020B0503020204020204" pitchFamily="34" charset="-122"/>
                <a:ea typeface="微软雅黑" panose="020B0503020204020204" pitchFamily="34" charset="-122"/>
              </a:rPr>
              <a:t>发电研究中心）</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951295" y="5350599"/>
            <a:ext cx="2489835" cy="306705"/>
          </a:xfrm>
          <a:prstGeom prst="rect">
            <a:avLst/>
          </a:prstGeom>
          <a:noFill/>
        </p:spPr>
        <p:txBody>
          <a:bodyPr wrap="none" rtlCol="0">
            <a:spAutoFit/>
          </a:bodyPr>
          <a:lstStyle/>
          <a:p>
            <a:r>
              <a:rPr lang="en-US" altLang="zh-CN" sz="1400" b="1" dirty="0" smtClean="0">
                <a:solidFill>
                  <a:prstClr val="white"/>
                </a:solidFill>
                <a:latin typeface="微软雅黑" panose="020B0503020204020204" pitchFamily="34" charset="-122"/>
                <a:ea typeface="微软雅黑" panose="020B0503020204020204" pitchFamily="34" charset="-122"/>
              </a:rPr>
              <a:t>2020</a:t>
            </a:r>
            <a:r>
              <a:rPr lang="zh-CN" altLang="en-US" sz="1400" b="1" dirty="0" smtClean="0">
                <a:solidFill>
                  <a:prstClr val="white"/>
                </a:solidFill>
                <a:latin typeface="微软雅黑" panose="020B0503020204020204" pitchFamily="34" charset="-122"/>
                <a:ea typeface="微软雅黑" panose="020B0503020204020204" pitchFamily="34" charset="-122"/>
              </a:rPr>
              <a:t>年</a:t>
            </a:r>
            <a:r>
              <a:rPr lang="en-US" altLang="zh-CN" sz="1400" b="1" dirty="0" smtClean="0">
                <a:solidFill>
                  <a:prstClr val="white"/>
                </a:solidFill>
                <a:latin typeface="微软雅黑" panose="020B0503020204020204" pitchFamily="34" charset="-122"/>
                <a:ea typeface="微软雅黑" panose="020B0503020204020204" pitchFamily="34" charset="-122"/>
              </a:rPr>
              <a:t>12</a:t>
            </a:r>
            <a:r>
              <a:rPr lang="zh-CN" altLang="en-US" sz="1400" b="1" dirty="0" smtClean="0">
                <a:solidFill>
                  <a:prstClr val="white"/>
                </a:solidFill>
                <a:latin typeface="微软雅黑" panose="020B0503020204020204" pitchFamily="34" charset="-122"/>
                <a:ea typeface="微软雅黑" panose="020B0503020204020204" pitchFamily="34" charset="-122"/>
              </a:rPr>
              <a:t>月</a:t>
            </a:r>
            <a:r>
              <a:rPr lang="en-US" altLang="zh-CN" sz="1400" b="1" smtClean="0">
                <a:solidFill>
                  <a:prstClr val="white"/>
                </a:solidFill>
                <a:latin typeface="微软雅黑" panose="020B0503020204020204" pitchFamily="34" charset="-122"/>
                <a:ea typeface="微软雅黑" panose="020B0503020204020204" pitchFamily="34" charset="-122"/>
              </a:rPr>
              <a:t>22</a:t>
            </a:r>
            <a:r>
              <a:rPr lang="zh-CN" altLang="en-US" sz="1400" b="1" smtClean="0">
                <a:solidFill>
                  <a:prstClr val="white"/>
                </a:solidFill>
                <a:latin typeface="微软雅黑" panose="020B0503020204020204" pitchFamily="34" charset="-122"/>
                <a:ea typeface="微软雅黑" panose="020B0503020204020204" pitchFamily="34" charset="-122"/>
              </a:rPr>
              <a:t>日  </a:t>
            </a:r>
            <a:r>
              <a:rPr lang="zh-CN" altLang="en-US" sz="1400" b="1" dirty="0" smtClean="0">
                <a:solidFill>
                  <a:prstClr val="white"/>
                </a:solidFill>
                <a:latin typeface="微软雅黑" panose="020B0503020204020204" pitchFamily="34" charset="-122"/>
                <a:ea typeface="微软雅黑" panose="020B0503020204020204" pitchFamily="34" charset="-122"/>
              </a:rPr>
              <a:t>中国</a:t>
            </a:r>
            <a:r>
              <a:rPr lang="en-US" altLang="zh-CN" sz="1400" b="1" dirty="0" smtClean="0">
                <a:solidFill>
                  <a:prstClr val="white"/>
                </a:solidFill>
                <a:latin typeface="微软雅黑" panose="020B0503020204020204" pitchFamily="34" charset="-122"/>
                <a:ea typeface="微软雅黑" panose="020B0503020204020204" pitchFamily="34" charset="-122"/>
              </a:rPr>
              <a:t>·</a:t>
            </a:r>
            <a:r>
              <a:rPr lang="zh-CN" altLang="zh-CN" sz="1400" b="1" dirty="0" smtClean="0">
                <a:solidFill>
                  <a:prstClr val="white"/>
                </a:solidFill>
                <a:latin typeface="微软雅黑" panose="020B0503020204020204" pitchFamily="34" charset="-122"/>
                <a:ea typeface="微软雅黑" panose="020B0503020204020204" pitchFamily="34" charset="-122"/>
              </a:rPr>
              <a:t>深圳</a:t>
            </a:r>
            <a:endParaRPr lang="zh-CN" altLang="zh-CN" sz="1400" b="1" dirty="0" smtClean="0">
              <a:solidFill>
                <a:prstClr val="white"/>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1479664" y="78827"/>
            <a:ext cx="106417" cy="851338"/>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4549" y="-19052"/>
            <a:ext cx="1882004" cy="1012568"/>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64" y="-19051"/>
            <a:ext cx="1374071" cy="93164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email"/>
          <a:srcRect/>
          <a:stretch>
            <a:fillRect/>
          </a:stretch>
        </p:blipFill>
        <p:spPr>
          <a:xfrm>
            <a:off x="14443" y="1322094"/>
            <a:ext cx="6409825" cy="5535905"/>
          </a:xfrm>
          <a:custGeom>
            <a:avLst/>
            <a:gdLst>
              <a:gd name="connsiteX0" fmla="*/ 0 w 6815853"/>
              <a:gd name="connsiteY0" fmla="*/ 0 h 6869582"/>
              <a:gd name="connsiteX1" fmla="*/ 6815853 w 6815853"/>
              <a:gd name="connsiteY1" fmla="*/ 6869582 h 6869582"/>
              <a:gd name="connsiteX2" fmla="*/ 0 w 6815853"/>
              <a:gd name="connsiteY2" fmla="*/ 6869582 h 6869582"/>
            </a:gdLst>
            <a:ahLst/>
            <a:cxnLst>
              <a:cxn ang="0">
                <a:pos x="connsiteX0" y="connsiteY0"/>
              </a:cxn>
              <a:cxn ang="0">
                <a:pos x="connsiteX1" y="connsiteY1"/>
              </a:cxn>
              <a:cxn ang="0">
                <a:pos x="connsiteX2" y="connsiteY2"/>
              </a:cxn>
            </a:cxnLst>
            <a:rect l="l" t="t" r="r" b="b"/>
            <a:pathLst>
              <a:path w="6815853" h="6869582">
                <a:moveTo>
                  <a:pt x="0" y="0"/>
                </a:moveTo>
                <a:lnTo>
                  <a:pt x="6815853" y="6869582"/>
                </a:lnTo>
                <a:lnTo>
                  <a:pt x="0" y="6869582"/>
                </a:lnTo>
                <a:close/>
              </a:path>
            </a:pathLst>
          </a:custGeom>
          <a:solidFill>
            <a:schemeClr val="bg2">
              <a:lumMod val="50000"/>
              <a:alpha val="59000"/>
            </a:schemeClr>
          </a:solidFill>
        </p:spPr>
      </p:pic>
      <p:pic>
        <p:nvPicPr>
          <p:cNvPr id="8" name="图片 7"/>
          <p:cNvPicPr>
            <a:picLocks noChangeAspect="1"/>
          </p:cNvPicPr>
          <p:nvPr/>
        </p:nvPicPr>
        <p:blipFill>
          <a:blip r:embed="rId2" cstate="email"/>
          <a:srcRect/>
          <a:stretch>
            <a:fillRect/>
          </a:stretch>
        </p:blipFill>
        <p:spPr>
          <a:xfrm>
            <a:off x="860562" y="1113407"/>
            <a:ext cx="2401223" cy="1063603"/>
          </a:xfrm>
          <a:custGeom>
            <a:avLst/>
            <a:gdLst>
              <a:gd name="connsiteX0" fmla="*/ 0 w 2852158"/>
              <a:gd name="connsiteY0" fmla="*/ 0 h 1451514"/>
              <a:gd name="connsiteX1" fmla="*/ 2852158 w 2852158"/>
              <a:gd name="connsiteY1" fmla="*/ 0 h 1451514"/>
              <a:gd name="connsiteX2" fmla="*/ 1426079 w 2852158"/>
              <a:gd name="connsiteY2" fmla="*/ 1451514 h 1451514"/>
            </a:gdLst>
            <a:ahLst/>
            <a:cxnLst>
              <a:cxn ang="0">
                <a:pos x="connsiteX0" y="connsiteY0"/>
              </a:cxn>
              <a:cxn ang="0">
                <a:pos x="connsiteX1" y="connsiteY1"/>
              </a:cxn>
              <a:cxn ang="0">
                <a:pos x="connsiteX2" y="connsiteY2"/>
              </a:cxn>
            </a:cxnLst>
            <a:rect l="l" t="t" r="r" b="b"/>
            <a:pathLst>
              <a:path w="2852158" h="1451514">
                <a:moveTo>
                  <a:pt x="0" y="0"/>
                </a:moveTo>
                <a:lnTo>
                  <a:pt x="2852158" y="0"/>
                </a:lnTo>
                <a:lnTo>
                  <a:pt x="1426079" y="1451514"/>
                </a:lnTo>
                <a:close/>
              </a:path>
            </a:pathLst>
          </a:custGeom>
          <a:solidFill>
            <a:schemeClr val="bg2">
              <a:lumMod val="50000"/>
              <a:alpha val="59000"/>
            </a:schemeClr>
          </a:solidFill>
        </p:spPr>
      </p:pic>
      <p:sp>
        <p:nvSpPr>
          <p:cNvPr id="9" name="等腰三角形 8"/>
          <p:cNvSpPr/>
          <p:nvPr/>
        </p:nvSpPr>
        <p:spPr>
          <a:xfrm rot="10800000">
            <a:off x="903433" y="1258530"/>
            <a:ext cx="2315479" cy="1010201"/>
          </a:xfrm>
          <a:prstGeom prst="triangle">
            <a:avLst>
              <a:gd name="adj" fmla="val 50204"/>
            </a:avLst>
          </a:prstGeom>
          <a:noFill/>
          <a:ln>
            <a:solidFill>
              <a:srgbClr val="1C6FB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prstClr val="white"/>
              </a:solidFill>
              <a:ea typeface="微软雅黑" panose="020B0503020204020204" pitchFamily="34" charset="-122"/>
            </a:endParaRPr>
          </a:p>
        </p:txBody>
      </p:sp>
      <p:sp>
        <p:nvSpPr>
          <p:cNvPr id="17" name="平行四边形 16"/>
          <p:cNvSpPr/>
          <p:nvPr/>
        </p:nvSpPr>
        <p:spPr>
          <a:xfrm rot="2432778">
            <a:off x="-1015329" y="3964701"/>
            <a:ext cx="8917646" cy="148315"/>
          </a:xfrm>
          <a:prstGeom prst="parallelogram">
            <a:avLst>
              <a:gd name="adj" fmla="val 211175"/>
            </a:avLst>
          </a:prstGeom>
          <a:solidFill>
            <a:srgbClr val="D0CE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prstClr val="white"/>
              </a:solidFill>
              <a:ea typeface="微软雅黑" panose="020B0503020204020204" pitchFamily="34" charset="-122"/>
            </a:endParaRPr>
          </a:p>
        </p:txBody>
      </p:sp>
      <p:grpSp>
        <p:nvGrpSpPr>
          <p:cNvPr id="29" name="组合 28"/>
          <p:cNvGrpSpPr/>
          <p:nvPr/>
        </p:nvGrpSpPr>
        <p:grpSpPr>
          <a:xfrm>
            <a:off x="2545159" y="2204540"/>
            <a:ext cx="7024485" cy="940326"/>
            <a:chOff x="3635661" y="1594616"/>
            <a:chExt cx="7024485" cy="1071092"/>
          </a:xfrm>
        </p:grpSpPr>
        <p:pic>
          <p:nvPicPr>
            <p:cNvPr id="4" name="图片 3"/>
            <p:cNvPicPr>
              <a:picLocks noChangeAspect="1"/>
            </p:cNvPicPr>
            <p:nvPr/>
          </p:nvPicPr>
          <p:blipFill>
            <a:blip r:embed="rId3" cstate="email"/>
            <a:srcRect/>
            <a:stretch>
              <a:fillRect/>
            </a:stretch>
          </p:blipFill>
          <p:spPr>
            <a:xfrm>
              <a:off x="3635661" y="1594616"/>
              <a:ext cx="1071092" cy="1071092"/>
            </a:xfrm>
            <a:custGeom>
              <a:avLst/>
              <a:gdLst>
                <a:gd name="connsiteX0" fmla="*/ 535546 w 1071092"/>
                <a:gd name="connsiteY0" fmla="*/ 0 h 1071092"/>
                <a:gd name="connsiteX1" fmla="*/ 1071092 w 1071092"/>
                <a:gd name="connsiteY1" fmla="*/ 535546 h 1071092"/>
                <a:gd name="connsiteX2" fmla="*/ 535546 w 1071092"/>
                <a:gd name="connsiteY2" fmla="*/ 1071092 h 1071092"/>
                <a:gd name="connsiteX3" fmla="*/ 0 w 1071092"/>
                <a:gd name="connsiteY3" fmla="*/ 535546 h 1071092"/>
              </a:gdLst>
              <a:ahLst/>
              <a:cxnLst>
                <a:cxn ang="0">
                  <a:pos x="connsiteX0" y="connsiteY0"/>
                </a:cxn>
                <a:cxn ang="0">
                  <a:pos x="connsiteX1" y="connsiteY1"/>
                </a:cxn>
                <a:cxn ang="0">
                  <a:pos x="connsiteX2" y="connsiteY2"/>
                </a:cxn>
                <a:cxn ang="0">
                  <a:pos x="connsiteX3" y="connsiteY3"/>
                </a:cxn>
              </a:cxnLst>
              <a:rect l="l" t="t" r="r" b="b"/>
              <a:pathLst>
                <a:path w="1071092" h="1071092">
                  <a:moveTo>
                    <a:pt x="535546" y="0"/>
                  </a:moveTo>
                  <a:lnTo>
                    <a:pt x="1071092" y="535546"/>
                  </a:lnTo>
                  <a:lnTo>
                    <a:pt x="535546" y="1071092"/>
                  </a:lnTo>
                  <a:lnTo>
                    <a:pt x="0" y="535546"/>
                  </a:lnTo>
                  <a:close/>
                </a:path>
              </a:pathLst>
            </a:custGeom>
            <a:solidFill>
              <a:schemeClr val="bg2">
                <a:lumMod val="50000"/>
                <a:alpha val="59000"/>
              </a:schemeClr>
            </a:solidFill>
          </p:spPr>
        </p:pic>
        <p:sp>
          <p:nvSpPr>
            <p:cNvPr id="13" name="文本框 12"/>
            <p:cNvSpPr txBox="1"/>
            <p:nvPr/>
          </p:nvSpPr>
          <p:spPr>
            <a:xfrm>
              <a:off x="3866532" y="1868552"/>
              <a:ext cx="609349" cy="523220"/>
            </a:xfrm>
            <a:prstGeom prst="rect">
              <a:avLst/>
            </a:prstGeom>
            <a:noFill/>
          </p:spPr>
          <p:txBody>
            <a:bodyPr wrap="square" rtlCol="0">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01</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861263" y="1762305"/>
              <a:ext cx="5798883" cy="523220"/>
            </a:xfrm>
            <a:prstGeom prst="rect">
              <a:avLst/>
            </a:prstGeom>
            <a:noFill/>
          </p:spPr>
          <p:txBody>
            <a:bodyPr wrap="square" rtlCol="0">
              <a:spAutoFit/>
            </a:bodyPr>
            <a:lstStyle/>
            <a:p>
              <a:r>
                <a:rPr lang="zh-CN" altLang="en-US" sz="2800" dirty="0" smtClean="0">
                  <a:solidFill>
                    <a:prstClr val="black"/>
                  </a:solidFill>
                  <a:latin typeface="微软雅黑" panose="020B0503020204020204" pitchFamily="34" charset="-122"/>
                  <a:ea typeface="微软雅黑" panose="020B0503020204020204" pitchFamily="34" charset="-122"/>
                </a:rPr>
                <a:t>功能介绍</a:t>
              </a:r>
              <a:endParaRPr lang="zh-CN" altLang="en-US" sz="2800" dirty="0">
                <a:solidFill>
                  <a:prstClr val="black"/>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49620" y="3105132"/>
            <a:ext cx="6255990" cy="912670"/>
            <a:chOff x="4712335" y="2665708"/>
            <a:chExt cx="6255990" cy="1071092"/>
          </a:xfrm>
        </p:grpSpPr>
        <p:pic>
          <p:nvPicPr>
            <p:cNvPr id="5" name="图片 4"/>
            <p:cNvPicPr>
              <a:picLocks noChangeAspect="1"/>
            </p:cNvPicPr>
            <p:nvPr/>
          </p:nvPicPr>
          <p:blipFill>
            <a:blip r:embed="rId4" cstate="email"/>
            <a:srcRect/>
            <a:stretch>
              <a:fillRect/>
            </a:stretch>
          </p:blipFill>
          <p:spPr>
            <a:xfrm>
              <a:off x="4712335" y="2665708"/>
              <a:ext cx="1071092" cy="1071092"/>
            </a:xfrm>
            <a:custGeom>
              <a:avLst/>
              <a:gdLst>
                <a:gd name="connsiteX0" fmla="*/ 535546 w 1071092"/>
                <a:gd name="connsiteY0" fmla="*/ 0 h 1071092"/>
                <a:gd name="connsiteX1" fmla="*/ 1071092 w 1071092"/>
                <a:gd name="connsiteY1" fmla="*/ 535546 h 1071092"/>
                <a:gd name="connsiteX2" fmla="*/ 535546 w 1071092"/>
                <a:gd name="connsiteY2" fmla="*/ 1071092 h 1071092"/>
                <a:gd name="connsiteX3" fmla="*/ 0 w 1071092"/>
                <a:gd name="connsiteY3" fmla="*/ 535546 h 1071092"/>
              </a:gdLst>
              <a:ahLst/>
              <a:cxnLst>
                <a:cxn ang="0">
                  <a:pos x="connsiteX0" y="connsiteY0"/>
                </a:cxn>
                <a:cxn ang="0">
                  <a:pos x="connsiteX1" y="connsiteY1"/>
                </a:cxn>
                <a:cxn ang="0">
                  <a:pos x="connsiteX2" y="connsiteY2"/>
                </a:cxn>
                <a:cxn ang="0">
                  <a:pos x="connsiteX3" y="connsiteY3"/>
                </a:cxn>
              </a:cxnLst>
              <a:rect l="l" t="t" r="r" b="b"/>
              <a:pathLst>
                <a:path w="1071092" h="1071092">
                  <a:moveTo>
                    <a:pt x="535546" y="0"/>
                  </a:moveTo>
                  <a:lnTo>
                    <a:pt x="1071092" y="535546"/>
                  </a:lnTo>
                  <a:lnTo>
                    <a:pt x="535546" y="1071092"/>
                  </a:lnTo>
                  <a:lnTo>
                    <a:pt x="0" y="535546"/>
                  </a:lnTo>
                  <a:close/>
                </a:path>
              </a:pathLst>
            </a:custGeom>
            <a:solidFill>
              <a:schemeClr val="bg2">
                <a:lumMod val="50000"/>
                <a:alpha val="59000"/>
              </a:schemeClr>
            </a:solidFill>
          </p:spPr>
        </p:pic>
        <p:sp>
          <p:nvSpPr>
            <p:cNvPr id="14" name="文本框 13"/>
            <p:cNvSpPr txBox="1"/>
            <p:nvPr/>
          </p:nvSpPr>
          <p:spPr>
            <a:xfrm>
              <a:off x="4943206" y="2939644"/>
              <a:ext cx="609349" cy="523220"/>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02</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925083" y="2785939"/>
              <a:ext cx="5043242" cy="614041"/>
            </a:xfrm>
            <a:prstGeom prst="rect">
              <a:avLst/>
            </a:prstGeom>
            <a:noFill/>
          </p:spPr>
          <p:txBody>
            <a:bodyPr wrap="square" rtlCol="0">
              <a:spAutoFit/>
            </a:bodyPr>
            <a:lstStyle/>
            <a:p>
              <a:r>
                <a:rPr lang="zh-CN" altLang="en-US" sz="2800" dirty="0" smtClean="0">
                  <a:solidFill>
                    <a:prstClr val="black"/>
                  </a:solidFill>
                  <a:latin typeface="微软雅黑" panose="020B0503020204020204" pitchFamily="34" charset="-122"/>
                  <a:ea typeface="微软雅黑" panose="020B0503020204020204" pitchFamily="34" charset="-122"/>
                </a:rPr>
                <a:t>技术路线</a:t>
              </a:r>
              <a:endParaRPr lang="zh-CN" altLang="en-US" sz="2800" dirty="0">
                <a:solidFill>
                  <a:prstClr val="black"/>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790483" y="4049894"/>
            <a:ext cx="4920290" cy="937626"/>
            <a:chOff x="5783427" y="3739216"/>
            <a:chExt cx="4920290" cy="1071092"/>
          </a:xfrm>
        </p:grpSpPr>
        <p:pic>
          <p:nvPicPr>
            <p:cNvPr id="6" name="图片 5"/>
            <p:cNvPicPr>
              <a:picLocks noChangeAspect="1"/>
            </p:cNvPicPr>
            <p:nvPr/>
          </p:nvPicPr>
          <p:blipFill>
            <a:blip r:embed="rId5" cstate="email"/>
            <a:srcRect/>
            <a:stretch>
              <a:fillRect/>
            </a:stretch>
          </p:blipFill>
          <p:spPr>
            <a:xfrm>
              <a:off x="5783427" y="3739216"/>
              <a:ext cx="1071092" cy="1071092"/>
            </a:xfrm>
            <a:custGeom>
              <a:avLst/>
              <a:gdLst>
                <a:gd name="connsiteX0" fmla="*/ 535546 w 1071092"/>
                <a:gd name="connsiteY0" fmla="*/ 0 h 1071092"/>
                <a:gd name="connsiteX1" fmla="*/ 1071092 w 1071092"/>
                <a:gd name="connsiteY1" fmla="*/ 535546 h 1071092"/>
                <a:gd name="connsiteX2" fmla="*/ 535546 w 1071092"/>
                <a:gd name="connsiteY2" fmla="*/ 1071092 h 1071092"/>
                <a:gd name="connsiteX3" fmla="*/ 0 w 1071092"/>
                <a:gd name="connsiteY3" fmla="*/ 535546 h 1071092"/>
              </a:gdLst>
              <a:ahLst/>
              <a:cxnLst>
                <a:cxn ang="0">
                  <a:pos x="connsiteX0" y="connsiteY0"/>
                </a:cxn>
                <a:cxn ang="0">
                  <a:pos x="connsiteX1" y="connsiteY1"/>
                </a:cxn>
                <a:cxn ang="0">
                  <a:pos x="connsiteX2" y="connsiteY2"/>
                </a:cxn>
                <a:cxn ang="0">
                  <a:pos x="connsiteX3" y="connsiteY3"/>
                </a:cxn>
              </a:cxnLst>
              <a:rect l="l" t="t" r="r" b="b"/>
              <a:pathLst>
                <a:path w="1071092" h="1071092">
                  <a:moveTo>
                    <a:pt x="535546" y="0"/>
                  </a:moveTo>
                  <a:lnTo>
                    <a:pt x="1071092" y="535546"/>
                  </a:lnTo>
                  <a:lnTo>
                    <a:pt x="535546" y="1071092"/>
                  </a:lnTo>
                  <a:lnTo>
                    <a:pt x="0" y="535546"/>
                  </a:lnTo>
                  <a:close/>
                </a:path>
              </a:pathLst>
            </a:custGeom>
            <a:solidFill>
              <a:schemeClr val="bg2">
                <a:lumMod val="50000"/>
                <a:alpha val="59000"/>
              </a:schemeClr>
            </a:solidFill>
          </p:spPr>
        </p:pic>
        <p:sp>
          <p:nvSpPr>
            <p:cNvPr id="15" name="文本框 14"/>
            <p:cNvSpPr txBox="1"/>
            <p:nvPr/>
          </p:nvSpPr>
          <p:spPr>
            <a:xfrm>
              <a:off x="6014298" y="4013152"/>
              <a:ext cx="609349" cy="523220"/>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03</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038433" y="3958897"/>
              <a:ext cx="3665284" cy="596270"/>
            </a:xfrm>
            <a:prstGeom prst="rect">
              <a:avLst/>
            </a:prstGeom>
            <a:noFill/>
          </p:spPr>
          <p:txBody>
            <a:bodyPr wrap="square" rtlCol="0">
              <a:spAutoFit/>
            </a:bodyPr>
            <a:lstStyle/>
            <a:p>
              <a:r>
                <a:rPr lang="zh-CN" altLang="en-US" sz="2800" dirty="0" smtClean="0">
                  <a:solidFill>
                    <a:prstClr val="black"/>
                  </a:solidFill>
                  <a:latin typeface="微软雅黑" panose="020B0503020204020204" pitchFamily="34" charset="-122"/>
                  <a:ea typeface="微软雅黑" panose="020B0503020204020204" pitchFamily="34" charset="-122"/>
                </a:rPr>
                <a:t>系统操作</a:t>
              </a:r>
              <a:endParaRPr lang="en-US" altLang="zh-CN" sz="2800" dirty="0" smtClean="0">
                <a:solidFill>
                  <a:prstClr val="black"/>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898446" y="5083675"/>
            <a:ext cx="4857586" cy="850231"/>
            <a:chOff x="6449252" y="4717614"/>
            <a:chExt cx="4857586" cy="1071092"/>
          </a:xfrm>
        </p:grpSpPr>
        <p:pic>
          <p:nvPicPr>
            <p:cNvPr id="21" name="图片 20"/>
            <p:cNvPicPr>
              <a:picLocks noChangeAspect="1"/>
            </p:cNvPicPr>
            <p:nvPr/>
          </p:nvPicPr>
          <p:blipFill>
            <a:blip r:embed="rId5" cstate="email"/>
            <a:srcRect/>
            <a:stretch>
              <a:fillRect/>
            </a:stretch>
          </p:blipFill>
          <p:spPr>
            <a:xfrm>
              <a:off x="6449252" y="4717614"/>
              <a:ext cx="1071092" cy="1071092"/>
            </a:xfrm>
            <a:custGeom>
              <a:avLst/>
              <a:gdLst>
                <a:gd name="connsiteX0" fmla="*/ 535546 w 1071092"/>
                <a:gd name="connsiteY0" fmla="*/ 0 h 1071092"/>
                <a:gd name="connsiteX1" fmla="*/ 1071092 w 1071092"/>
                <a:gd name="connsiteY1" fmla="*/ 535546 h 1071092"/>
                <a:gd name="connsiteX2" fmla="*/ 535546 w 1071092"/>
                <a:gd name="connsiteY2" fmla="*/ 1071092 h 1071092"/>
                <a:gd name="connsiteX3" fmla="*/ 0 w 1071092"/>
                <a:gd name="connsiteY3" fmla="*/ 535546 h 1071092"/>
              </a:gdLst>
              <a:ahLst/>
              <a:cxnLst>
                <a:cxn ang="0">
                  <a:pos x="connsiteX0" y="connsiteY0"/>
                </a:cxn>
                <a:cxn ang="0">
                  <a:pos x="connsiteX1" y="connsiteY1"/>
                </a:cxn>
                <a:cxn ang="0">
                  <a:pos x="connsiteX2" y="connsiteY2"/>
                </a:cxn>
                <a:cxn ang="0">
                  <a:pos x="connsiteX3" y="connsiteY3"/>
                </a:cxn>
              </a:cxnLst>
              <a:rect l="l" t="t" r="r" b="b"/>
              <a:pathLst>
                <a:path w="1071092" h="1071092">
                  <a:moveTo>
                    <a:pt x="535546" y="0"/>
                  </a:moveTo>
                  <a:lnTo>
                    <a:pt x="1071092" y="535546"/>
                  </a:lnTo>
                  <a:lnTo>
                    <a:pt x="535546" y="1071092"/>
                  </a:lnTo>
                  <a:lnTo>
                    <a:pt x="0" y="535546"/>
                  </a:lnTo>
                  <a:close/>
                </a:path>
              </a:pathLst>
            </a:custGeom>
            <a:solidFill>
              <a:schemeClr val="bg2">
                <a:lumMod val="50000"/>
                <a:alpha val="59000"/>
              </a:schemeClr>
            </a:solidFill>
          </p:spPr>
        </p:pic>
        <p:sp>
          <p:nvSpPr>
            <p:cNvPr id="24" name="文本框 19"/>
            <p:cNvSpPr txBox="1"/>
            <p:nvPr/>
          </p:nvSpPr>
          <p:spPr>
            <a:xfrm>
              <a:off x="7688383" y="4850427"/>
              <a:ext cx="3618455" cy="657560"/>
            </a:xfrm>
            <a:prstGeom prst="rect">
              <a:avLst/>
            </a:prstGeom>
            <a:noFill/>
          </p:spPr>
          <p:txBody>
            <a:bodyPr wrap="square" rtlCol="0">
              <a:spAutoFit/>
            </a:bodyPr>
            <a:lstStyle/>
            <a:p>
              <a:r>
                <a:rPr lang="zh-CN" altLang="en-US" sz="2800" dirty="0" smtClean="0">
                  <a:solidFill>
                    <a:prstClr val="black"/>
                  </a:solidFill>
                  <a:latin typeface="微软雅黑" panose="020B0503020204020204" pitchFamily="34" charset="-122"/>
                  <a:ea typeface="微软雅黑" panose="020B0503020204020204" pitchFamily="34" charset="-122"/>
                </a:rPr>
                <a:t>案例展示</a:t>
              </a:r>
              <a:endParaRPr lang="zh-CN" altLang="en-US" sz="2800" dirty="0">
                <a:solidFill>
                  <a:prstClr val="black"/>
                </a:solidFill>
                <a:latin typeface="微软雅黑" panose="020B0503020204020204" pitchFamily="34" charset="-122"/>
                <a:ea typeface="微软雅黑" panose="020B0503020204020204" pitchFamily="34" charset="-122"/>
              </a:endParaRPr>
            </a:p>
          </p:txBody>
        </p:sp>
        <p:sp>
          <p:nvSpPr>
            <p:cNvPr id="25" name="文本框 14"/>
            <p:cNvSpPr txBox="1"/>
            <p:nvPr/>
          </p:nvSpPr>
          <p:spPr>
            <a:xfrm>
              <a:off x="6680123" y="4962708"/>
              <a:ext cx="609349" cy="523220"/>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04</a:t>
              </a:r>
              <a:endParaRPr lang="zh-CN" altLang="en-US" sz="28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4"/>
          <p:cNvGrpSpPr/>
          <p:nvPr/>
        </p:nvGrpSpPr>
        <p:grpSpPr>
          <a:xfrm>
            <a:off x="4803248" y="3196985"/>
            <a:ext cx="6250669" cy="915308"/>
            <a:chOff x="5746965" y="856183"/>
            <a:chExt cx="4275453" cy="1220412"/>
          </a:xfrm>
        </p:grpSpPr>
        <p:sp>
          <p:nvSpPr>
            <p:cNvPr id="15" name="TextBox 35"/>
            <p:cNvSpPr txBox="1"/>
            <p:nvPr/>
          </p:nvSpPr>
          <p:spPr>
            <a:xfrm>
              <a:off x="5790309" y="856183"/>
              <a:ext cx="4232109" cy="809598"/>
            </a:xfrm>
            <a:prstGeom prst="rect">
              <a:avLst/>
            </a:prstGeom>
            <a:noFill/>
          </p:spPr>
          <p:txBody>
            <a:bodyPr wrap="none" lIns="360000" tIns="0" rIns="0" bIns="0" anchor="b" anchorCtr="0">
              <a:normAutofit/>
            </a:bodyPr>
            <a:lstStyle/>
            <a:p>
              <a:r>
                <a:rPr lang="zh-CN" altLang="en-US" sz="3600" dirty="0">
                  <a:latin typeface="微软雅黑" panose="020B0503020204020204" pitchFamily="34" charset="-122"/>
                  <a:ea typeface="微软雅黑" panose="020B0503020204020204" pitchFamily="34" charset="-122"/>
                </a:rPr>
                <a:t>功能</a:t>
              </a:r>
              <a:r>
                <a:rPr lang="zh-CN" altLang="en-US" sz="3600" dirty="0" smtClean="0">
                  <a:latin typeface="微软雅黑" panose="020B0503020204020204" pitchFamily="34" charset="-122"/>
                  <a:ea typeface="微软雅黑" panose="020B0503020204020204" pitchFamily="34" charset="-122"/>
                </a:rPr>
                <a:t>介绍</a:t>
              </a:r>
              <a:endParaRPr lang="zh-CN" altLang="en-US" sz="3600" dirty="0">
                <a:latin typeface="微软雅黑" panose="020B0503020204020204" pitchFamily="34" charset="-122"/>
                <a:ea typeface="微软雅黑" panose="020B0503020204020204" pitchFamily="34" charset="-122"/>
              </a:endParaRPr>
            </a:p>
          </p:txBody>
        </p:sp>
        <p:sp>
          <p:nvSpPr>
            <p:cNvPr id="16" name="TextBox 36"/>
            <p:cNvSpPr txBox="1"/>
            <p:nvPr/>
          </p:nvSpPr>
          <p:spPr>
            <a:xfrm>
              <a:off x="5746965" y="1756227"/>
              <a:ext cx="4232109" cy="320368"/>
            </a:xfrm>
            <a:prstGeom prst="rect">
              <a:avLst/>
            </a:prstGeom>
          </p:spPr>
          <p:txBody>
            <a:bodyPr vert="horz" wrap="square" lIns="360000" tIns="0" rIns="0" bIns="0" anchor="ctr" anchorCtr="0">
              <a:normAutofit/>
            </a:bodyPr>
            <a:lstStyle/>
            <a:p>
              <a:pPr algn="l">
                <a:lnSpc>
                  <a:spcPct val="120000"/>
                </a:lnSpc>
              </a:pPr>
              <a:r>
                <a:rPr lang="zh-CN" altLang="en-US" sz="1050" b="1" dirty="0" smtClean="0">
                  <a:solidFill>
                    <a:schemeClr val="dk1">
                      <a:lumMod val="100000"/>
                    </a:schemeClr>
                  </a:solidFill>
                  <a:latin typeface="微软雅黑" panose="020B0503020204020204" pitchFamily="34" charset="-122"/>
                  <a:ea typeface="微软雅黑" panose="020B0503020204020204" pitchFamily="34" charset="-122"/>
                  <a:cs typeface="+mn-ea"/>
                  <a:sym typeface="+mn-lt"/>
                </a:rPr>
                <a:t> </a:t>
              </a:r>
              <a:endParaRPr lang="zh-CN" altLang="en-US" sz="1050"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794610" y="1846921"/>
            <a:ext cx="4549052" cy="3353779"/>
            <a:chOff x="980590" y="2086126"/>
            <a:chExt cx="3817690" cy="2798546"/>
          </a:xfrm>
        </p:grpSpPr>
        <p:grpSp>
          <p:nvGrpSpPr>
            <p:cNvPr id="17" name="组合 16"/>
            <p:cNvGrpSpPr/>
            <p:nvPr/>
          </p:nvGrpSpPr>
          <p:grpSpPr>
            <a:xfrm>
              <a:off x="2911087" y="2318908"/>
              <a:ext cx="1656184" cy="2209836"/>
              <a:chOff x="3118121" y="1292364"/>
              <a:chExt cx="1656184" cy="2209836"/>
            </a:xfrm>
          </p:grpSpPr>
          <p:sp>
            <p:nvSpPr>
              <p:cNvPr id="18" name="Freeform 5"/>
              <p:cNvSpPr/>
              <p:nvPr/>
            </p:nvSpPr>
            <p:spPr bwMode="auto">
              <a:xfrm>
                <a:off x="3118121" y="1292364"/>
                <a:ext cx="1103895" cy="1105259"/>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p>
            </p:txBody>
          </p:sp>
          <p:sp>
            <p:nvSpPr>
              <p:cNvPr id="19" name="Freeform 6"/>
              <p:cNvSpPr/>
              <p:nvPr/>
            </p:nvSpPr>
            <p:spPr bwMode="auto">
              <a:xfrm>
                <a:off x="3118121" y="2397623"/>
                <a:ext cx="1103895" cy="110457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chemeClr val="accent1">
                  <a:lumMod val="50000"/>
                </a:schemeClr>
              </a:solidFill>
              <a:ln w="9525">
                <a:noFill/>
                <a:round/>
              </a:ln>
            </p:spPr>
            <p:txBody>
              <a:bodyPr vert="horz" wrap="square" lIns="91440" tIns="45720" rIns="91440" bIns="45720" numCol="1" anchor="t" anchorCtr="0" compatLnSpc="1"/>
              <a:lstStyle/>
              <a:p>
                <a:endParaRPr lang="zh-CN" altLang="en-US"/>
              </a:p>
            </p:txBody>
          </p:sp>
          <p:sp>
            <p:nvSpPr>
              <p:cNvPr id="20" name="Freeform 7"/>
              <p:cNvSpPr/>
              <p:nvPr/>
            </p:nvSpPr>
            <p:spPr bwMode="auto">
              <a:xfrm>
                <a:off x="3669728" y="1844653"/>
                <a:ext cx="1104577" cy="1105259"/>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617215" y="2331809"/>
              <a:ext cx="1181065" cy="897213"/>
              <a:chOff x="2202008" y="436205"/>
              <a:chExt cx="1846806" cy="1402951"/>
            </a:xfrm>
          </p:grpSpPr>
          <p:sp>
            <p:nvSpPr>
              <p:cNvPr id="22" name="Freeform 3301"/>
              <p:cNvSpPr/>
              <p:nvPr/>
            </p:nvSpPr>
            <p:spPr bwMode="auto">
              <a:xfrm>
                <a:off x="2202008" y="436205"/>
                <a:ext cx="1484515" cy="140295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矩形 22"/>
              <p:cNvSpPr/>
              <p:nvPr/>
            </p:nvSpPr>
            <p:spPr>
              <a:xfrm>
                <a:off x="2581251" y="662443"/>
                <a:ext cx="1467563" cy="1106904"/>
              </a:xfrm>
              <a:prstGeom prst="rect">
                <a:avLst/>
              </a:prstGeom>
            </p:spPr>
            <p:txBody>
              <a:bodyPr wrap="square">
                <a:spAutoFit/>
              </a:bodyPr>
              <a:lstStyle/>
              <a:p>
                <a:pPr fontAlgn="auto">
                  <a:spcBef>
                    <a:spcPts val="0"/>
                  </a:spcBef>
                  <a:spcAft>
                    <a:spcPts val="0"/>
                  </a:spcAft>
                  <a:defRPr/>
                </a:pPr>
                <a:r>
                  <a:rPr lang="en-US" altLang="zh-CN" sz="4000" spc="300" dirty="0" smtClean="0">
                    <a:solidFill>
                      <a:schemeClr val="bg1"/>
                    </a:solidFill>
                    <a:latin typeface="Agency FB" panose="020B0503020202020204" pitchFamily="34" charset="0"/>
                    <a:ea typeface="+mn-ea"/>
                    <a:cs typeface="+mn-ea"/>
                    <a:sym typeface="+mn-lt"/>
                  </a:rPr>
                  <a:t>01</a:t>
                </a:r>
                <a:endParaRPr lang="zh-CN" altLang="en-US" sz="4000" spc="300" dirty="0">
                  <a:solidFill>
                    <a:schemeClr val="bg1"/>
                  </a:solidFill>
                  <a:latin typeface="Agency FB" panose="020B0503020202020204" pitchFamily="34" charset="0"/>
                  <a:ea typeface="+mn-ea"/>
                  <a:cs typeface="+mn-ea"/>
                  <a:sym typeface="+mn-lt"/>
                </a:endParaRPr>
              </a:p>
            </p:txBody>
          </p:sp>
        </p:grpSp>
        <p:grpSp>
          <p:nvGrpSpPr>
            <p:cNvPr id="2" name="组合 1"/>
            <p:cNvGrpSpPr/>
            <p:nvPr/>
          </p:nvGrpSpPr>
          <p:grpSpPr>
            <a:xfrm>
              <a:off x="980590" y="2086126"/>
              <a:ext cx="2796817" cy="2798546"/>
              <a:chOff x="980590" y="2086126"/>
              <a:chExt cx="2796817" cy="2798546"/>
            </a:xfrm>
          </p:grpSpPr>
          <p:sp>
            <p:nvSpPr>
              <p:cNvPr id="24" name="Freeform 3297"/>
              <p:cNvSpPr/>
              <p:nvPr/>
            </p:nvSpPr>
            <p:spPr bwMode="auto">
              <a:xfrm>
                <a:off x="980590" y="2086126"/>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25" name="图片 24"/>
              <p:cNvPicPr>
                <a:picLocks noChangeAspect="1"/>
              </p:cNvPicPr>
              <p:nvPr/>
            </p:nvPicPr>
            <p:blipFill>
              <a:blip r:embed="rId1" cstate="email"/>
              <a:srcRect/>
              <a:stretch>
                <a:fillRect/>
              </a:stretch>
            </p:blipFill>
            <p:spPr>
              <a:xfrm>
                <a:off x="1150982" y="2263712"/>
                <a:ext cx="2443374" cy="2443374"/>
              </a:xfrm>
              <a:custGeom>
                <a:avLst/>
                <a:gdLst>
                  <a:gd name="connsiteX0" fmla="*/ 1222618 w 2443374"/>
                  <a:gd name="connsiteY0" fmla="*/ 0 h 2443374"/>
                  <a:gd name="connsiteX1" fmla="*/ 2443374 w 2443374"/>
                  <a:gd name="connsiteY1" fmla="*/ 1222618 h 2443374"/>
                  <a:gd name="connsiteX2" fmla="*/ 1220756 w 2443374"/>
                  <a:gd name="connsiteY2" fmla="*/ 2443374 h 2443374"/>
                  <a:gd name="connsiteX3" fmla="*/ 0 w 2443374"/>
                  <a:gd name="connsiteY3" fmla="*/ 1220756 h 2443374"/>
                </a:gdLst>
                <a:ahLst/>
                <a:cxnLst>
                  <a:cxn ang="0">
                    <a:pos x="connsiteX0" y="connsiteY0"/>
                  </a:cxn>
                  <a:cxn ang="0">
                    <a:pos x="connsiteX1" y="connsiteY1"/>
                  </a:cxn>
                  <a:cxn ang="0">
                    <a:pos x="connsiteX2" y="connsiteY2"/>
                  </a:cxn>
                  <a:cxn ang="0">
                    <a:pos x="connsiteX3" y="connsiteY3"/>
                  </a:cxn>
                </a:cxnLst>
                <a:rect l="l" t="t" r="r" b="b"/>
                <a:pathLst>
                  <a:path w="2443374" h="2443374">
                    <a:moveTo>
                      <a:pt x="1222618" y="0"/>
                    </a:moveTo>
                    <a:lnTo>
                      <a:pt x="2443374" y="1222618"/>
                    </a:lnTo>
                    <a:lnTo>
                      <a:pt x="1220756" y="2443374"/>
                    </a:lnTo>
                    <a:lnTo>
                      <a:pt x="0" y="1220756"/>
                    </a:lnTo>
                    <a:close/>
                  </a:path>
                </a:pathLst>
              </a:custGeom>
            </p:spPr>
          </p:pic>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898687" y="129557"/>
            <a:ext cx="2394625" cy="553998"/>
          </a:xfrm>
          <a:prstGeom prst="rect">
            <a:avLst/>
          </a:prstGeom>
          <a:noFill/>
        </p:spPr>
        <p:txBody>
          <a:bodyPr wrap="square" rtlCol="0">
            <a:spAutoFit/>
          </a:bodyPr>
          <a:lstStyle/>
          <a:p>
            <a:r>
              <a:rPr lang="en-US" altLang="zh-CN" sz="3000" b="1" dirty="0">
                <a:latin typeface="微软雅黑" panose="020B0503020204020204" pitchFamily="34" charset="-122"/>
                <a:ea typeface="微软雅黑" panose="020B0503020204020204" pitchFamily="34" charset="-122"/>
              </a:rPr>
              <a:t>1</a:t>
            </a:r>
            <a:r>
              <a:rPr lang="en-US" altLang="zh-CN" sz="3000" b="1" dirty="0" smtClean="0">
                <a:latin typeface="微软雅黑" panose="020B0503020204020204" pitchFamily="34" charset="-122"/>
                <a:ea typeface="微软雅黑" panose="020B0503020204020204" pitchFamily="34" charset="-122"/>
              </a:rPr>
              <a:t>. </a:t>
            </a:r>
            <a:r>
              <a:rPr lang="zh-CN" altLang="en-US" sz="3000" b="1" dirty="0" smtClean="0">
                <a:latin typeface="微软雅黑" panose="020B0503020204020204" pitchFamily="34" charset="-122"/>
                <a:ea typeface="微软雅黑" panose="020B0503020204020204" pitchFamily="34" charset="-122"/>
              </a:rPr>
              <a:t>功能介绍</a:t>
            </a:r>
            <a:endParaRPr lang="zh-CN" altLang="en-US" sz="3000" b="1" dirty="0">
              <a:latin typeface="微软雅黑" panose="020B0503020204020204" pitchFamily="34" charset="-122"/>
              <a:ea typeface="微软雅黑" panose="020B0503020204020204" pitchFamily="34" charset="-122"/>
            </a:endParaRPr>
          </a:p>
        </p:txBody>
      </p:sp>
      <p:sp>
        <p:nvSpPr>
          <p:cNvPr id="3" name="矩形 2"/>
          <p:cNvSpPr/>
          <p:nvPr/>
        </p:nvSpPr>
        <p:spPr>
          <a:xfrm>
            <a:off x="38048" y="1008415"/>
            <a:ext cx="3653564" cy="40011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1.1</a:t>
            </a:r>
            <a:r>
              <a:rPr lang="zh-CN" altLang="en-US" sz="2000" b="1" dirty="0" smtClean="0">
                <a:latin typeface="微软雅黑" panose="020B0503020204020204" pitchFamily="34" charset="-122"/>
                <a:ea typeface="微软雅黑" panose="020B0503020204020204" pitchFamily="34" charset="-122"/>
              </a:rPr>
              <a:t>高级诊断模块的定位与作用</a:t>
            </a:r>
            <a:endParaRPr lang="zh-CN" altLang="en-US" sz="2000" b="1" dirty="0">
              <a:latin typeface="微软雅黑" panose="020B0503020204020204" pitchFamily="34" charset="-122"/>
              <a:ea typeface="微软雅黑" panose="020B0503020204020204" pitchFamily="34" charset="-122"/>
            </a:endParaRPr>
          </a:p>
        </p:txBody>
      </p:sp>
      <p:sp>
        <p:nvSpPr>
          <p:cNvPr id="4" name="圆角矩形 3"/>
          <p:cNvSpPr/>
          <p:nvPr/>
        </p:nvSpPr>
        <p:spPr>
          <a:xfrm>
            <a:off x="871665" y="3174563"/>
            <a:ext cx="1200370" cy="11049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预警模块</a:t>
            </a:r>
            <a:endParaRPr lang="en-US" altLang="zh-CN" sz="1600" b="1" dirty="0" smtClean="0">
              <a:latin typeface="微软雅黑" panose="020B0503020204020204" pitchFamily="34" charset="-122"/>
              <a:ea typeface="微软雅黑" panose="020B0503020204020204" pitchFamily="34" charset="-122"/>
            </a:endParaRPr>
          </a:p>
          <a:p>
            <a:pPr algn="ct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smtClean="0">
                <a:latin typeface="微软雅黑" panose="020B0503020204020204" pitchFamily="34" charset="-122"/>
                <a:ea typeface="微软雅黑" panose="020B0503020204020204" pitchFamily="34" charset="-122"/>
              </a:rPr>
              <a:t>人工输入</a:t>
            </a:r>
            <a:endParaRPr lang="zh-CN" altLang="en-US" sz="1600" b="1" dirty="0">
              <a:latin typeface="微软雅黑" panose="020B0503020204020204" pitchFamily="34" charset="-122"/>
              <a:ea typeface="微软雅黑" panose="020B0503020204020204" pitchFamily="34" charset="-122"/>
            </a:endParaRPr>
          </a:p>
        </p:txBody>
      </p:sp>
      <p:cxnSp>
        <p:nvCxnSpPr>
          <p:cNvPr id="6" name="直接箭头连接符 5"/>
          <p:cNvCxnSpPr/>
          <p:nvPr/>
        </p:nvCxnSpPr>
        <p:spPr>
          <a:xfrm flipV="1">
            <a:off x="455006" y="6453537"/>
            <a:ext cx="11030857" cy="283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909765" y="2788160"/>
            <a:ext cx="1139497"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模块输入</a:t>
            </a:r>
            <a:endParaRPr lang="zh-CN" altLang="en-US" b="1" dirty="0">
              <a:latin typeface="微软雅黑" panose="020B0503020204020204" pitchFamily="34" charset="-122"/>
              <a:ea typeface="微软雅黑" panose="020B0503020204020204" pitchFamily="34" charset="-122"/>
            </a:endParaRPr>
          </a:p>
        </p:txBody>
      </p:sp>
      <p:sp>
        <p:nvSpPr>
          <p:cNvPr id="10" name="矩形 9"/>
          <p:cNvSpPr/>
          <p:nvPr/>
        </p:nvSpPr>
        <p:spPr>
          <a:xfrm>
            <a:off x="767438" y="2788160"/>
            <a:ext cx="1409700" cy="1707204"/>
          </a:xfrm>
          <a:prstGeom prst="rect">
            <a:avLst/>
          </a:prstGeom>
          <a:noFill/>
          <a:ln w="28575">
            <a:prstDash val="sys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1" name="右箭头 10"/>
          <p:cNvSpPr/>
          <p:nvPr/>
        </p:nvSpPr>
        <p:spPr>
          <a:xfrm>
            <a:off x="2235194" y="3704340"/>
            <a:ext cx="396348" cy="67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2899662" y="2599440"/>
            <a:ext cx="4325620" cy="1104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圆角矩形 12"/>
          <p:cNvSpPr/>
          <p:nvPr/>
        </p:nvSpPr>
        <p:spPr>
          <a:xfrm>
            <a:off x="3036735" y="2850264"/>
            <a:ext cx="917027" cy="621827"/>
          </a:xfrm>
          <a:prstGeom prst="roundRect">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发电部专工</a:t>
            </a:r>
            <a:endParaRPr lang="zh-CN" altLang="en-US" sz="1600" b="1" dirty="0">
              <a:latin typeface="微软雅黑" panose="020B0503020204020204" pitchFamily="34" charset="-122"/>
              <a:ea typeface="微软雅黑" panose="020B0503020204020204" pitchFamily="34" charset="-122"/>
            </a:endParaRPr>
          </a:p>
        </p:txBody>
      </p:sp>
      <p:cxnSp>
        <p:nvCxnSpPr>
          <p:cNvPr id="18" name="直接箭头连接符 17"/>
          <p:cNvCxnSpPr/>
          <p:nvPr/>
        </p:nvCxnSpPr>
        <p:spPr>
          <a:xfrm>
            <a:off x="3953762" y="3145539"/>
            <a:ext cx="304800"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4243235" y="2837564"/>
            <a:ext cx="1409700" cy="621827"/>
          </a:xfrm>
          <a:prstGeom prst="roundRect">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技术支持部专业主管</a:t>
            </a:r>
            <a:endParaRPr lang="zh-CN" altLang="en-US" sz="1600" b="1" dirty="0">
              <a:latin typeface="微软雅黑" panose="020B0503020204020204" pitchFamily="34" charset="-122"/>
              <a:ea typeface="微软雅黑" panose="020B0503020204020204" pitchFamily="34" charset="-122"/>
            </a:endParaRPr>
          </a:p>
        </p:txBody>
      </p:sp>
      <p:sp>
        <p:nvSpPr>
          <p:cNvPr id="21" name="圆角矩形 20"/>
          <p:cNvSpPr/>
          <p:nvPr/>
        </p:nvSpPr>
        <p:spPr>
          <a:xfrm>
            <a:off x="5970435" y="2819784"/>
            <a:ext cx="1107527" cy="621827"/>
          </a:xfrm>
          <a:prstGeom prst="roundRect">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润</a:t>
            </a:r>
            <a:r>
              <a:rPr lang="zh-CN" altLang="en-US" sz="1600" b="1" dirty="0" smtClean="0">
                <a:latin typeface="微软雅黑" panose="020B0503020204020204" pitchFamily="34" charset="-122"/>
                <a:ea typeface="微软雅黑" panose="020B0503020204020204" pitchFamily="34" charset="-122"/>
              </a:rPr>
              <a:t>电科学专业主管</a:t>
            </a:r>
            <a:endParaRPr lang="zh-CN" altLang="en-US" sz="1600" b="1" dirty="0">
              <a:latin typeface="微软雅黑" panose="020B0503020204020204" pitchFamily="34" charset="-122"/>
              <a:ea typeface="微软雅黑" panose="020B0503020204020204" pitchFamily="34" charset="-122"/>
            </a:endParaRPr>
          </a:p>
        </p:txBody>
      </p:sp>
      <p:cxnSp>
        <p:nvCxnSpPr>
          <p:cNvPr id="22" name="直接箭头连接符 21"/>
          <p:cNvCxnSpPr/>
          <p:nvPr/>
        </p:nvCxnSpPr>
        <p:spPr>
          <a:xfrm>
            <a:off x="5653022" y="3132839"/>
            <a:ext cx="304800"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2899663" y="4141574"/>
            <a:ext cx="4325620" cy="8876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流程图: 磁盘 23"/>
          <p:cNvSpPr/>
          <p:nvPr/>
        </p:nvSpPr>
        <p:spPr>
          <a:xfrm>
            <a:off x="3285981" y="4288922"/>
            <a:ext cx="1421514" cy="563849"/>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知识库</a:t>
            </a:r>
            <a:endParaRPr lang="zh-CN" altLang="en-US" sz="1600" b="1" dirty="0">
              <a:latin typeface="微软雅黑" panose="020B0503020204020204" pitchFamily="34" charset="-122"/>
              <a:ea typeface="微软雅黑" panose="020B0503020204020204" pitchFamily="34" charset="-122"/>
            </a:endParaRPr>
          </a:p>
        </p:txBody>
      </p:sp>
      <p:sp>
        <p:nvSpPr>
          <p:cNvPr id="25" name="流程图: 直接访问存储器 24"/>
          <p:cNvSpPr/>
          <p:nvPr/>
        </p:nvSpPr>
        <p:spPr>
          <a:xfrm>
            <a:off x="5382202" y="4288922"/>
            <a:ext cx="1489171" cy="563849"/>
          </a:xfrm>
          <a:prstGeom prst="flowChartMagneticDrum">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计算引擎</a:t>
            </a:r>
            <a:endParaRPr lang="zh-CN" altLang="en-US" sz="1600" b="1" dirty="0">
              <a:latin typeface="微软雅黑" panose="020B0503020204020204" pitchFamily="34" charset="-122"/>
              <a:ea typeface="微软雅黑" panose="020B0503020204020204" pitchFamily="34" charset="-122"/>
            </a:endParaRPr>
          </a:p>
        </p:txBody>
      </p:sp>
      <p:cxnSp>
        <p:nvCxnSpPr>
          <p:cNvPr id="27" name="直接箭头连接符 26"/>
          <p:cNvCxnSpPr/>
          <p:nvPr/>
        </p:nvCxnSpPr>
        <p:spPr>
          <a:xfrm>
            <a:off x="4737775" y="4570847"/>
            <a:ext cx="64442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上箭头 34"/>
          <p:cNvSpPr/>
          <p:nvPr/>
        </p:nvSpPr>
        <p:spPr>
          <a:xfrm>
            <a:off x="4958877" y="3727922"/>
            <a:ext cx="159657" cy="37011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737776" y="4165609"/>
            <a:ext cx="687193" cy="338554"/>
          </a:xfrm>
          <a:prstGeom prst="rect">
            <a:avLst/>
          </a:prstGeom>
          <a:noFill/>
        </p:spPr>
        <p:txBody>
          <a:bodyPr wrap="square" rtlCol="0">
            <a:spAutoFit/>
          </a:bodyPr>
          <a:lstStyle/>
          <a:p>
            <a:r>
              <a:rPr lang="zh-CN" altLang="en-US" sz="1600" b="1" dirty="0" smtClean="0">
                <a:latin typeface="微软雅黑" panose="020B0503020204020204" pitchFamily="34" charset="-122"/>
                <a:ea typeface="微软雅黑" panose="020B0503020204020204" pitchFamily="34" charset="-122"/>
              </a:rPr>
              <a:t>经 验</a:t>
            </a:r>
            <a:endParaRPr lang="zh-CN" altLang="en-US" sz="1600" b="1" dirty="0">
              <a:latin typeface="微软雅黑" panose="020B0503020204020204" pitchFamily="34" charset="-122"/>
              <a:ea typeface="微软雅黑" panose="020B0503020204020204" pitchFamily="34" charset="-122"/>
            </a:endParaRPr>
          </a:p>
        </p:txBody>
      </p:sp>
      <p:sp>
        <p:nvSpPr>
          <p:cNvPr id="37" name="圆角矩形 36"/>
          <p:cNvSpPr/>
          <p:nvPr/>
        </p:nvSpPr>
        <p:spPr>
          <a:xfrm>
            <a:off x="9253675" y="3138281"/>
            <a:ext cx="1869709" cy="11049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技术监控</a:t>
            </a:r>
            <a:endParaRPr lang="en-US" altLang="zh-CN" sz="1600" b="1" dirty="0" smtClean="0">
              <a:latin typeface="微软雅黑" panose="020B0503020204020204" pitchFamily="34" charset="-122"/>
              <a:ea typeface="微软雅黑" panose="020B0503020204020204" pitchFamily="34" charset="-122"/>
            </a:endParaRPr>
          </a:p>
          <a:p>
            <a:pPr algn="ctr"/>
            <a:endParaRPr lang="en-US" altLang="zh-CN" sz="1600" b="1" dirty="0" smtClean="0">
              <a:latin typeface="微软雅黑" panose="020B0503020204020204" pitchFamily="34" charset="-122"/>
              <a:ea typeface="微软雅黑" panose="020B0503020204020204" pitchFamily="34" charset="-122"/>
            </a:endParaRPr>
          </a:p>
          <a:p>
            <a:pPr algn="ctr"/>
            <a:r>
              <a:rPr lang="zh-CN" altLang="en-US" sz="1600" b="1" dirty="0" smtClean="0">
                <a:latin typeface="微软雅黑" panose="020B0503020204020204" pitchFamily="34" charset="-122"/>
                <a:ea typeface="微软雅黑" panose="020B0503020204020204" pitchFamily="34" charset="-122"/>
              </a:rPr>
              <a:t>以可靠性为中心的维护</a:t>
            </a:r>
            <a:r>
              <a:rPr lang="en-US" altLang="zh-CN" sz="1600" b="1" dirty="0" smtClean="0">
                <a:latin typeface="微软雅黑" panose="020B0503020204020204" pitchFamily="34" charset="-122"/>
                <a:ea typeface="微软雅黑" panose="020B0503020204020204" pitchFamily="34" charset="-122"/>
              </a:rPr>
              <a:t>(RCM)</a:t>
            </a:r>
            <a:endParaRPr lang="zh-CN" altLang="en-US" sz="1600" b="1" dirty="0">
              <a:latin typeface="微软雅黑" panose="020B0503020204020204" pitchFamily="34" charset="-122"/>
              <a:ea typeface="微软雅黑" panose="020B0503020204020204" pitchFamily="34" charset="-122"/>
            </a:endParaRPr>
          </a:p>
        </p:txBody>
      </p:sp>
      <p:sp>
        <p:nvSpPr>
          <p:cNvPr id="38" name="文本框 37"/>
          <p:cNvSpPr txBox="1"/>
          <p:nvPr/>
        </p:nvSpPr>
        <p:spPr>
          <a:xfrm>
            <a:off x="9596572" y="2751878"/>
            <a:ext cx="1139497"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模块输出</a:t>
            </a:r>
            <a:endParaRPr lang="zh-CN" altLang="en-US" b="1" dirty="0">
              <a:latin typeface="微软雅黑" panose="020B0503020204020204" pitchFamily="34" charset="-122"/>
              <a:ea typeface="微软雅黑" panose="020B0503020204020204" pitchFamily="34" charset="-122"/>
            </a:endParaRPr>
          </a:p>
        </p:txBody>
      </p:sp>
      <p:sp>
        <p:nvSpPr>
          <p:cNvPr id="39" name="矩形 38"/>
          <p:cNvSpPr/>
          <p:nvPr/>
        </p:nvSpPr>
        <p:spPr>
          <a:xfrm>
            <a:off x="9163957" y="2751878"/>
            <a:ext cx="2101720" cy="1707204"/>
          </a:xfrm>
          <a:prstGeom prst="rect">
            <a:avLst/>
          </a:prstGeom>
          <a:noFill/>
          <a:ln w="28575">
            <a:prstDash val="sys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4" name="圆角矩形 43"/>
          <p:cNvSpPr/>
          <p:nvPr/>
        </p:nvSpPr>
        <p:spPr>
          <a:xfrm>
            <a:off x="7725107" y="2599440"/>
            <a:ext cx="746730" cy="2429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微软雅黑" panose="020B0503020204020204" pitchFamily="34" charset="-122"/>
                <a:ea typeface="微软雅黑" panose="020B0503020204020204" pitchFamily="34" charset="-122"/>
              </a:rPr>
              <a:t>原因分析</a:t>
            </a:r>
            <a:endParaRPr lang="en-US" altLang="zh-CN" b="1" dirty="0" smtClean="0">
              <a:latin typeface="微软雅黑" panose="020B0503020204020204" pitchFamily="34" charset="-122"/>
              <a:ea typeface="微软雅黑" panose="020B0503020204020204" pitchFamily="34" charset="-122"/>
            </a:endParaRPr>
          </a:p>
          <a:p>
            <a:pPr algn="ctr"/>
            <a:endParaRPr lang="en-US" altLang="zh-CN" b="1" dirty="0">
              <a:latin typeface="微软雅黑" panose="020B0503020204020204" pitchFamily="34" charset="-122"/>
              <a:ea typeface="微软雅黑" panose="020B0503020204020204" pitchFamily="34" charset="-122"/>
            </a:endParaRPr>
          </a:p>
          <a:p>
            <a:pPr algn="ct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smtClean="0">
                <a:latin typeface="微软雅黑" panose="020B0503020204020204" pitchFamily="34" charset="-122"/>
                <a:ea typeface="微软雅黑" panose="020B0503020204020204" pitchFamily="34" charset="-122"/>
              </a:rPr>
              <a:t>解决</a:t>
            </a: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方案</a:t>
            </a:r>
            <a:endParaRPr lang="en-US" altLang="zh-CN" b="1" dirty="0">
              <a:latin typeface="微软雅黑" panose="020B0503020204020204" pitchFamily="34" charset="-122"/>
              <a:ea typeface="微软雅黑" panose="020B0503020204020204" pitchFamily="34" charset="-122"/>
            </a:endParaRPr>
          </a:p>
        </p:txBody>
      </p:sp>
      <p:sp>
        <p:nvSpPr>
          <p:cNvPr id="45" name="矩形 44"/>
          <p:cNvSpPr/>
          <p:nvPr/>
        </p:nvSpPr>
        <p:spPr>
          <a:xfrm>
            <a:off x="2719438" y="2124093"/>
            <a:ext cx="5903028" cy="3135086"/>
          </a:xfrm>
          <a:prstGeom prst="rect">
            <a:avLst/>
          </a:prstGeom>
          <a:noFill/>
          <a:ln w="28575">
            <a:prstDash val="sys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6" name="右箭头 45"/>
          <p:cNvSpPr/>
          <p:nvPr/>
        </p:nvSpPr>
        <p:spPr>
          <a:xfrm>
            <a:off x="8672285" y="3697085"/>
            <a:ext cx="396348" cy="67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126167" y="2185818"/>
            <a:ext cx="99631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诊断器</a:t>
            </a:r>
            <a:endParaRPr lang="zh-CN" altLang="en-US" b="1" dirty="0">
              <a:latin typeface="微软雅黑" panose="020B0503020204020204" pitchFamily="34" charset="-122"/>
              <a:ea typeface="微软雅黑" panose="020B0503020204020204" pitchFamily="34" charset="-122"/>
            </a:endParaRPr>
          </a:p>
        </p:txBody>
      </p:sp>
      <p:sp>
        <p:nvSpPr>
          <p:cNvPr id="51" name="右箭头 50"/>
          <p:cNvSpPr/>
          <p:nvPr/>
        </p:nvSpPr>
        <p:spPr>
          <a:xfrm>
            <a:off x="7279657" y="3092733"/>
            <a:ext cx="396348" cy="67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右箭头 51"/>
          <p:cNvSpPr/>
          <p:nvPr/>
        </p:nvSpPr>
        <p:spPr>
          <a:xfrm rot="10800000">
            <a:off x="7262446" y="4560434"/>
            <a:ext cx="396348" cy="67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流程图: 可选过程 52"/>
          <p:cNvSpPr/>
          <p:nvPr/>
        </p:nvSpPr>
        <p:spPr>
          <a:xfrm>
            <a:off x="4891119" y="5619984"/>
            <a:ext cx="1468481" cy="298269"/>
          </a:xfrm>
          <a:prstGeom prst="flowChartAlternateProcess">
            <a:avLst/>
          </a:prstGeom>
          <a:solidFill>
            <a:srgbClr val="F89B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普通技术人员</a:t>
            </a:r>
            <a:endParaRPr lang="zh-CN" altLang="en-US" sz="1600" b="1" dirty="0">
              <a:latin typeface="微软雅黑" panose="020B0503020204020204" pitchFamily="34" charset="-122"/>
              <a:ea typeface="微软雅黑" panose="020B0503020204020204" pitchFamily="34" charset="-122"/>
            </a:endParaRPr>
          </a:p>
        </p:txBody>
      </p:sp>
      <p:sp>
        <p:nvSpPr>
          <p:cNvPr id="54" name="上箭头 53"/>
          <p:cNvSpPr/>
          <p:nvPr/>
        </p:nvSpPr>
        <p:spPr>
          <a:xfrm>
            <a:off x="5544152" y="5307547"/>
            <a:ext cx="162963" cy="252666"/>
          </a:xfrm>
          <a:prstGeom prst="upArrow">
            <a:avLst/>
          </a:prstGeom>
          <a:solidFill>
            <a:srgbClr val="F89B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流程图: 可选过程 54"/>
          <p:cNvSpPr/>
          <p:nvPr/>
        </p:nvSpPr>
        <p:spPr>
          <a:xfrm>
            <a:off x="5271840" y="1532891"/>
            <a:ext cx="740283" cy="247225"/>
          </a:xfrm>
          <a:prstGeom prst="flowChartAlternateProcess">
            <a:avLst/>
          </a:prstGeom>
          <a:solidFill>
            <a:srgbClr val="F89B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专工</a:t>
            </a:r>
            <a:endParaRPr lang="zh-CN" altLang="en-US" sz="1600" b="1" dirty="0">
              <a:latin typeface="微软雅黑" panose="020B0503020204020204" pitchFamily="34" charset="-122"/>
              <a:ea typeface="微软雅黑" panose="020B0503020204020204" pitchFamily="34" charset="-122"/>
            </a:endParaRPr>
          </a:p>
        </p:txBody>
      </p:sp>
      <p:sp>
        <p:nvSpPr>
          <p:cNvPr id="56" name="上箭头 55"/>
          <p:cNvSpPr/>
          <p:nvPr/>
        </p:nvSpPr>
        <p:spPr>
          <a:xfrm>
            <a:off x="5544152" y="1818101"/>
            <a:ext cx="162963" cy="252666"/>
          </a:xfrm>
          <a:prstGeom prst="upArrow">
            <a:avLst/>
          </a:prstGeom>
          <a:solidFill>
            <a:srgbClr val="F89B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6865338" y="6147269"/>
            <a:ext cx="2518610" cy="338554"/>
          </a:xfrm>
          <a:prstGeom prst="rect">
            <a:avLst/>
          </a:prstGeom>
          <a:noFill/>
        </p:spPr>
        <p:txBody>
          <a:bodyPr wrap="square" rtlCol="0">
            <a:spAutoFit/>
          </a:bodyPr>
          <a:lstStyle/>
          <a:p>
            <a:r>
              <a:rPr lang="zh-CN" altLang="en-US" sz="1600" b="1" dirty="0" smtClean="0">
                <a:latin typeface="微软雅黑" panose="020B0503020204020204" pitchFamily="34" charset="-122"/>
                <a:ea typeface="微软雅黑" panose="020B0503020204020204" pitchFamily="34" charset="-122"/>
              </a:rPr>
              <a:t>任督二脉之可靠性线</a:t>
            </a:r>
            <a:endParaRPr lang="zh-CN" altLang="en-US" sz="1600" b="1" dirty="0">
              <a:latin typeface="微软雅黑" panose="020B0503020204020204" pitchFamily="34" charset="-122"/>
              <a:ea typeface="微软雅黑" panose="020B0503020204020204" pitchFamily="34" charset="-122"/>
            </a:endParaRPr>
          </a:p>
        </p:txBody>
      </p:sp>
      <p:cxnSp>
        <p:nvCxnSpPr>
          <p:cNvPr id="61" name="直接连接符 60"/>
          <p:cNvCxnSpPr/>
          <p:nvPr/>
        </p:nvCxnSpPr>
        <p:spPr>
          <a:xfrm>
            <a:off x="4737775" y="5259179"/>
            <a:ext cx="0" cy="766175"/>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737775" y="6025354"/>
            <a:ext cx="1773384" cy="0"/>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514033" y="5253919"/>
            <a:ext cx="0" cy="766175"/>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748281" y="1359824"/>
            <a:ext cx="0" cy="766175"/>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748281" y="1356545"/>
            <a:ext cx="1773384" cy="0"/>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6524539" y="1354564"/>
            <a:ext cx="0" cy="766175"/>
          </a:xfrm>
          <a:prstGeom prst="line">
            <a:avLst/>
          </a:prstGeom>
          <a:ln w="28575">
            <a:solidFill>
              <a:srgbClr val="F89B34"/>
            </a:solidFill>
            <a:prstDash val="dash"/>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4993682" y="6125956"/>
            <a:ext cx="1018442" cy="338554"/>
          </a:xfrm>
          <a:prstGeom prst="rect">
            <a:avLst/>
          </a:prstGeom>
          <a:noFill/>
          <a:ln w="28575">
            <a:solidFill>
              <a:schemeClr val="accent1"/>
            </a:solidFill>
          </a:ln>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分析</a:t>
            </a:r>
            <a:r>
              <a:rPr lang="zh-CN" altLang="en-US" sz="1600" b="1" dirty="0" smtClean="0">
                <a:latin typeface="微软雅黑" panose="020B0503020204020204" pitchFamily="34" charset="-122"/>
                <a:ea typeface="微软雅黑" panose="020B0503020204020204" pitchFamily="34" charset="-122"/>
              </a:rPr>
              <a:t>问题</a:t>
            </a:r>
            <a:endParaRPr lang="zh-CN" altLang="en-US" sz="1600" b="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952446" y="6136463"/>
            <a:ext cx="1018442" cy="338554"/>
          </a:xfrm>
          <a:prstGeom prst="rect">
            <a:avLst/>
          </a:prstGeom>
          <a:noFill/>
          <a:ln w="28575">
            <a:solidFill>
              <a:schemeClr val="accent1"/>
            </a:solidFill>
          </a:ln>
        </p:spPr>
        <p:txBody>
          <a:bodyPr wrap="square" rtlCol="0">
            <a:spAutoFit/>
          </a:bodyPr>
          <a:lstStyle/>
          <a:p>
            <a:r>
              <a:rPr lang="zh-CN" altLang="en-US" sz="1600" b="1" dirty="0" smtClean="0">
                <a:latin typeface="微软雅黑" panose="020B0503020204020204" pitchFamily="34" charset="-122"/>
                <a:ea typeface="微软雅黑" panose="020B0503020204020204" pitchFamily="34" charset="-122"/>
              </a:rPr>
              <a:t>发现问题</a:t>
            </a:r>
            <a:endParaRPr lang="zh-CN" altLang="en-US" sz="1600" b="1" dirty="0">
              <a:latin typeface="微软雅黑" panose="020B0503020204020204" pitchFamily="34" charset="-122"/>
              <a:ea typeface="微软雅黑" panose="020B0503020204020204" pitchFamily="34" charset="-122"/>
            </a:endParaRPr>
          </a:p>
        </p:txBody>
      </p:sp>
      <p:sp>
        <p:nvSpPr>
          <p:cNvPr id="47" name="文本框 46"/>
          <p:cNvSpPr txBox="1"/>
          <p:nvPr/>
        </p:nvSpPr>
        <p:spPr>
          <a:xfrm>
            <a:off x="9686556" y="6104930"/>
            <a:ext cx="1018442" cy="338554"/>
          </a:xfrm>
          <a:prstGeom prst="rect">
            <a:avLst/>
          </a:prstGeom>
          <a:noFill/>
          <a:ln w="28575">
            <a:solidFill>
              <a:schemeClr val="accent1"/>
            </a:solidFill>
          </a:ln>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解决</a:t>
            </a:r>
            <a:r>
              <a:rPr lang="zh-CN" altLang="en-US" sz="1600" b="1" dirty="0" smtClean="0">
                <a:latin typeface="微软雅黑" panose="020B0503020204020204" pitchFamily="34" charset="-122"/>
                <a:ea typeface="微软雅黑" panose="020B0503020204020204" pitchFamily="34" charset="-122"/>
              </a:rPr>
              <a:t>问题</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0" y="720725"/>
            <a:ext cx="2854960" cy="398780"/>
          </a:xfrm>
          <a:prstGeom prst="rect">
            <a:avLst/>
          </a:prstGeom>
        </p:spPr>
        <p:txBody>
          <a:bodyPr wrap="none" rtlCol="0">
            <a:spAutoFit/>
          </a:bodyPr>
          <a:lstStyle/>
          <a:p>
            <a:pPr lvl="0" algn="l">
              <a:buClrTx/>
              <a:buSzTx/>
              <a:buFontTx/>
            </a:pPr>
            <a:r>
              <a:rPr lang="en-US" altLang="zh-CN" sz="2000" b="1" dirty="0" smtClean="0">
                <a:latin typeface="微软雅黑" panose="020B0503020204020204" pitchFamily="34" charset="-122"/>
                <a:ea typeface="微软雅黑" panose="020B0503020204020204" pitchFamily="34" charset="-122"/>
                <a:sym typeface="+mn-ea"/>
              </a:rPr>
              <a:t>1.2</a:t>
            </a:r>
            <a:r>
              <a:rPr lang="en-US" altLang="zh-CN" sz="2000" b="1" dirty="0" smtClean="0">
                <a:latin typeface="微软雅黑" panose="020B0503020204020204" pitchFamily="34" charset="-122"/>
                <a:ea typeface="微软雅黑" panose="020B0503020204020204" pitchFamily="34" charset="-122"/>
                <a:sym typeface="+mn-ea"/>
              </a:rPr>
              <a:t>高级诊断系统架构图</a:t>
            </a:r>
            <a:endParaRPr lang="en-US" altLang="zh-CN" sz="2000" b="1" dirty="0" smtClean="0">
              <a:latin typeface="微软雅黑" panose="020B0503020204020204" pitchFamily="34" charset="-122"/>
              <a:ea typeface="微软雅黑" panose="020B0503020204020204" pitchFamily="34" charset="-122"/>
              <a:sym typeface="+mn-ea"/>
            </a:endParaRPr>
          </a:p>
        </p:txBody>
      </p:sp>
      <p:grpSp>
        <p:nvGrpSpPr>
          <p:cNvPr id="114" name="组合 113"/>
          <p:cNvGrpSpPr/>
          <p:nvPr/>
        </p:nvGrpSpPr>
        <p:grpSpPr>
          <a:xfrm>
            <a:off x="616585" y="1130935"/>
            <a:ext cx="11134725" cy="5581650"/>
            <a:chOff x="971" y="1297"/>
            <a:chExt cx="17535" cy="8790"/>
          </a:xfrm>
        </p:grpSpPr>
        <p:sp>
          <p:nvSpPr>
            <p:cNvPr id="101" name="Rectangle 6"/>
            <p:cNvSpPr>
              <a:spLocks noChangeArrowheads="1"/>
            </p:cNvSpPr>
            <p:nvPr/>
          </p:nvSpPr>
          <p:spPr bwMode="auto">
            <a:xfrm>
              <a:off x="8708" y="4427"/>
              <a:ext cx="1184" cy="574"/>
            </a:xfrm>
            <a:prstGeom prst="rect">
              <a:avLst/>
            </a:prstGeom>
            <a:solidFill>
              <a:schemeClr val="accent1">
                <a:lumMod val="75000"/>
              </a:schemeClr>
            </a:solidFill>
            <a:ln w="2"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6" name="AutoShape 3"/>
            <p:cNvSpPr>
              <a:spLocks noChangeAspect="1" noChangeArrowheads="1" noTextEdit="1"/>
            </p:cNvSpPr>
            <p:nvPr/>
          </p:nvSpPr>
          <p:spPr bwMode="auto">
            <a:xfrm>
              <a:off x="3652" y="1394"/>
              <a:ext cx="12801" cy="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7" name="Rectangle 5"/>
            <p:cNvSpPr>
              <a:spLocks noChangeArrowheads="1"/>
            </p:cNvSpPr>
            <p:nvPr/>
          </p:nvSpPr>
          <p:spPr bwMode="auto">
            <a:xfrm>
              <a:off x="7045" y="8369"/>
              <a:ext cx="4396" cy="1719"/>
            </a:xfrm>
            <a:prstGeom prst="rect">
              <a:avLst/>
            </a:prstGeom>
            <a:solidFill>
              <a:srgbClr val="E8EE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8" name="Rectangle 6"/>
            <p:cNvSpPr>
              <a:spLocks noChangeArrowheads="1"/>
            </p:cNvSpPr>
            <p:nvPr/>
          </p:nvSpPr>
          <p:spPr bwMode="auto">
            <a:xfrm>
              <a:off x="7146" y="8369"/>
              <a:ext cx="4265" cy="1702"/>
            </a:xfrm>
            <a:prstGeom prst="rect">
              <a:avLst/>
            </a:prstGeom>
            <a:noFill/>
            <a:ln w="2"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9" name="Freeform 7">
              <a:hlinkClick r:id="rId1" action="ppaction://hlinksldjump"/>
            </p:cNvPr>
            <p:cNvSpPr/>
            <p:nvPr/>
          </p:nvSpPr>
          <p:spPr bwMode="auto">
            <a:xfrm>
              <a:off x="7875" y="9347"/>
              <a:ext cx="2765" cy="637"/>
            </a:xfrm>
            <a:custGeom>
              <a:avLst/>
              <a:gdLst>
                <a:gd name="T0" fmla="*/ 1890 w 2003"/>
                <a:gd name="T1" fmla="*/ 629 h 629"/>
                <a:gd name="T2" fmla="*/ 2003 w 2003"/>
                <a:gd name="T3" fmla="*/ 516 h 629"/>
                <a:gd name="T4" fmla="*/ 2003 w 2003"/>
                <a:gd name="T5" fmla="*/ 113 h 629"/>
                <a:gd name="T6" fmla="*/ 1890 w 2003"/>
                <a:gd name="T7" fmla="*/ 0 h 629"/>
                <a:gd name="T8" fmla="*/ 113 w 2003"/>
                <a:gd name="T9" fmla="*/ 0 h 629"/>
                <a:gd name="T10" fmla="*/ 0 w 2003"/>
                <a:gd name="T11" fmla="*/ 113 h 629"/>
                <a:gd name="T12" fmla="*/ 0 w 2003"/>
                <a:gd name="T13" fmla="*/ 516 h 629"/>
                <a:gd name="T14" fmla="*/ 113 w 2003"/>
                <a:gd name="T15" fmla="*/ 629 h 629"/>
                <a:gd name="T16" fmla="*/ 1890 w 2003"/>
                <a:gd name="T17"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3" h="629">
                  <a:moveTo>
                    <a:pt x="1890" y="629"/>
                  </a:moveTo>
                  <a:cubicBezTo>
                    <a:pt x="1952" y="629"/>
                    <a:pt x="2003" y="578"/>
                    <a:pt x="2003" y="516"/>
                  </a:cubicBezTo>
                  <a:lnTo>
                    <a:pt x="2003" y="113"/>
                  </a:lnTo>
                  <a:cubicBezTo>
                    <a:pt x="2003" y="51"/>
                    <a:pt x="1952" y="0"/>
                    <a:pt x="1890" y="0"/>
                  </a:cubicBezTo>
                  <a:lnTo>
                    <a:pt x="113" y="0"/>
                  </a:lnTo>
                  <a:cubicBezTo>
                    <a:pt x="51" y="0"/>
                    <a:pt x="0" y="51"/>
                    <a:pt x="0" y="113"/>
                  </a:cubicBezTo>
                  <a:lnTo>
                    <a:pt x="0" y="516"/>
                  </a:lnTo>
                  <a:cubicBezTo>
                    <a:pt x="0" y="578"/>
                    <a:pt x="51" y="629"/>
                    <a:pt x="113" y="629"/>
                  </a:cubicBezTo>
                  <a:lnTo>
                    <a:pt x="1890" y="629"/>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8196" y="9474"/>
              <a:ext cx="2203"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p"/>
              </a:pPr>
              <a:r>
                <a:rPr lang="zh-CN" altLang="en-US" sz="1500" b="1" u="sng" dirty="0">
                  <a:solidFill>
                    <a:srgbClr val="FFFFFF"/>
                  </a:solidFill>
                  <a:latin typeface="微软雅黑" panose="020B0503020204020204" pitchFamily="34" charset="-122"/>
                  <a:ea typeface="微软雅黑" panose="020B0503020204020204" pitchFamily="34" charset="-122"/>
                  <a:cs typeface="宋体" panose="02010600030101010101" pitchFamily="2" charset="-122"/>
                  <a:hlinkClick r:id="rId2" action="ppaction://hlinksldjump"/>
                </a:rPr>
                <a:t>核心计算功能</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Freeform 10"/>
            <p:cNvSpPr/>
            <p:nvPr/>
          </p:nvSpPr>
          <p:spPr bwMode="auto">
            <a:xfrm>
              <a:off x="7867" y="8469"/>
              <a:ext cx="2796" cy="591"/>
            </a:xfrm>
            <a:custGeom>
              <a:avLst/>
              <a:gdLst>
                <a:gd name="T0" fmla="*/ 1928 w 2041"/>
                <a:gd name="T1" fmla="*/ 629 h 629"/>
                <a:gd name="T2" fmla="*/ 2041 w 2041"/>
                <a:gd name="T3" fmla="*/ 516 h 629"/>
                <a:gd name="T4" fmla="*/ 2041 w 2041"/>
                <a:gd name="T5" fmla="*/ 113 h 629"/>
                <a:gd name="T6" fmla="*/ 1928 w 2041"/>
                <a:gd name="T7" fmla="*/ 0 h 629"/>
                <a:gd name="T8" fmla="*/ 114 w 2041"/>
                <a:gd name="T9" fmla="*/ 0 h 629"/>
                <a:gd name="T10" fmla="*/ 0 w 2041"/>
                <a:gd name="T11" fmla="*/ 113 h 629"/>
                <a:gd name="T12" fmla="*/ 0 w 2041"/>
                <a:gd name="T13" fmla="*/ 516 h 629"/>
                <a:gd name="T14" fmla="*/ 114 w 2041"/>
                <a:gd name="T15" fmla="*/ 629 h 629"/>
                <a:gd name="T16" fmla="*/ 1928 w 2041"/>
                <a:gd name="T17"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1" h="629">
                  <a:moveTo>
                    <a:pt x="1928" y="629"/>
                  </a:moveTo>
                  <a:cubicBezTo>
                    <a:pt x="1991" y="629"/>
                    <a:pt x="2041" y="578"/>
                    <a:pt x="2041" y="516"/>
                  </a:cubicBezTo>
                  <a:lnTo>
                    <a:pt x="2041" y="113"/>
                  </a:lnTo>
                  <a:cubicBezTo>
                    <a:pt x="2041" y="51"/>
                    <a:pt x="1991" y="0"/>
                    <a:pt x="1928" y="0"/>
                  </a:cubicBezTo>
                  <a:lnTo>
                    <a:pt x="114" y="0"/>
                  </a:lnTo>
                  <a:cubicBezTo>
                    <a:pt x="51" y="0"/>
                    <a:pt x="0" y="51"/>
                    <a:pt x="0" y="113"/>
                  </a:cubicBezTo>
                  <a:lnTo>
                    <a:pt x="0" y="516"/>
                  </a:lnTo>
                  <a:cubicBezTo>
                    <a:pt x="0" y="578"/>
                    <a:pt x="51" y="629"/>
                    <a:pt x="114" y="629"/>
                  </a:cubicBezTo>
                  <a:lnTo>
                    <a:pt x="1928" y="629"/>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12" name="Rectangle 12"/>
            <p:cNvSpPr>
              <a:spLocks noChangeArrowheads="1"/>
            </p:cNvSpPr>
            <p:nvPr/>
          </p:nvSpPr>
          <p:spPr bwMode="auto">
            <a:xfrm>
              <a:off x="8431" y="8569"/>
              <a:ext cx="158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p"/>
              </a:pPr>
              <a:r>
                <a:rPr lang="zh-CN" altLang="en-US" sz="1500" b="1" u="sng" dirty="0">
                  <a:solidFill>
                    <a:srgbClr val="FFFFFF"/>
                  </a:solidFill>
                  <a:latin typeface="微软雅黑" panose="020B0503020204020204" pitchFamily="34" charset="-122"/>
                  <a:ea typeface="微软雅黑" panose="020B0503020204020204" pitchFamily="34" charset="-122"/>
                  <a:cs typeface="宋体" panose="02010600030101010101" pitchFamily="2" charset="-122"/>
                  <a:hlinkClick r:id="rId2" action="ppaction://hlinksldjump"/>
                </a:rPr>
                <a:t>接口</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Rectangle 14"/>
            <p:cNvSpPr>
              <a:spLocks noChangeArrowheads="1"/>
            </p:cNvSpPr>
            <p:nvPr/>
          </p:nvSpPr>
          <p:spPr bwMode="auto">
            <a:xfrm>
              <a:off x="3911" y="1297"/>
              <a:ext cx="11388" cy="6499"/>
            </a:xfrm>
            <a:prstGeom prst="rect">
              <a:avLst/>
            </a:prstGeom>
            <a:noFill/>
            <a:ln w="2"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15" name="Freeform 15">
              <a:hlinkClick r:id="rId3" action="ppaction://hlinksldjump"/>
            </p:cNvPr>
            <p:cNvSpPr/>
            <p:nvPr/>
          </p:nvSpPr>
          <p:spPr bwMode="auto">
            <a:xfrm>
              <a:off x="5260" y="2112"/>
              <a:ext cx="2747" cy="857"/>
            </a:xfrm>
            <a:custGeom>
              <a:avLst/>
              <a:gdLst>
                <a:gd name="T0" fmla="*/ 1776 w 1890"/>
                <a:gd name="T1" fmla="*/ 2192 h 2192"/>
                <a:gd name="T2" fmla="*/ 1890 w 1890"/>
                <a:gd name="T3" fmla="*/ 2079 h 2192"/>
                <a:gd name="T4" fmla="*/ 1890 w 1890"/>
                <a:gd name="T5" fmla="*/ 2079 h 2192"/>
                <a:gd name="T6" fmla="*/ 1890 w 1890"/>
                <a:gd name="T7" fmla="*/ 114 h 2192"/>
                <a:gd name="T8" fmla="*/ 1776 w 1890"/>
                <a:gd name="T9" fmla="*/ 0 h 2192"/>
                <a:gd name="T10" fmla="*/ 1776 w 1890"/>
                <a:gd name="T11" fmla="*/ 0 h 2192"/>
                <a:gd name="T12" fmla="*/ 113 w 1890"/>
                <a:gd name="T13" fmla="*/ 0 h 2192"/>
                <a:gd name="T14" fmla="*/ 0 w 1890"/>
                <a:gd name="T15" fmla="*/ 114 h 2192"/>
                <a:gd name="T16" fmla="*/ 0 w 1890"/>
                <a:gd name="T17" fmla="*/ 114 h 2192"/>
                <a:gd name="T18" fmla="*/ 0 w 1890"/>
                <a:gd name="T19" fmla="*/ 2079 h 2192"/>
                <a:gd name="T20" fmla="*/ 113 w 1890"/>
                <a:gd name="T21" fmla="*/ 2192 h 2192"/>
                <a:gd name="T22" fmla="*/ 113 w 1890"/>
                <a:gd name="T23" fmla="*/ 2192 h 2192"/>
                <a:gd name="T24" fmla="*/ 1776 w 1890"/>
                <a:gd name="T25" fmla="*/ 2192 h 2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0" h="2192">
                  <a:moveTo>
                    <a:pt x="1776" y="2192"/>
                  </a:moveTo>
                  <a:cubicBezTo>
                    <a:pt x="1839" y="2192"/>
                    <a:pt x="1890" y="2142"/>
                    <a:pt x="1890" y="2079"/>
                  </a:cubicBezTo>
                  <a:lnTo>
                    <a:pt x="1890" y="2079"/>
                  </a:lnTo>
                  <a:lnTo>
                    <a:pt x="1890" y="114"/>
                  </a:lnTo>
                  <a:cubicBezTo>
                    <a:pt x="1890" y="51"/>
                    <a:pt x="1839" y="0"/>
                    <a:pt x="1776" y="0"/>
                  </a:cubicBezTo>
                  <a:lnTo>
                    <a:pt x="1776" y="0"/>
                  </a:lnTo>
                  <a:lnTo>
                    <a:pt x="113" y="0"/>
                  </a:lnTo>
                  <a:cubicBezTo>
                    <a:pt x="51" y="0"/>
                    <a:pt x="0" y="51"/>
                    <a:pt x="0" y="114"/>
                  </a:cubicBezTo>
                  <a:lnTo>
                    <a:pt x="0" y="114"/>
                  </a:lnTo>
                  <a:lnTo>
                    <a:pt x="0" y="2079"/>
                  </a:lnTo>
                  <a:cubicBezTo>
                    <a:pt x="0" y="2142"/>
                    <a:pt x="51" y="2192"/>
                    <a:pt x="113" y="2192"/>
                  </a:cubicBezTo>
                  <a:lnTo>
                    <a:pt x="113" y="2192"/>
                  </a:lnTo>
                  <a:lnTo>
                    <a:pt x="1776" y="2192"/>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16" name="Rectangle 17"/>
            <p:cNvSpPr>
              <a:spLocks noChangeArrowheads="1"/>
            </p:cNvSpPr>
            <p:nvPr/>
          </p:nvSpPr>
          <p:spPr bwMode="auto">
            <a:xfrm>
              <a:off x="5612" y="1664"/>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诊断列表</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Freeform 21">
              <a:hlinkClick r:id="rId3" action="ppaction://hlinksldjump"/>
            </p:cNvPr>
            <p:cNvSpPr/>
            <p:nvPr/>
          </p:nvSpPr>
          <p:spPr bwMode="auto">
            <a:xfrm>
              <a:off x="12295" y="4450"/>
              <a:ext cx="2297" cy="545"/>
            </a:xfrm>
            <a:custGeom>
              <a:avLst/>
              <a:gdLst>
                <a:gd name="T0" fmla="*/ 1776 w 1890"/>
                <a:gd name="T1" fmla="*/ 605 h 605"/>
                <a:gd name="T2" fmla="*/ 1890 w 1890"/>
                <a:gd name="T3" fmla="*/ 492 h 605"/>
                <a:gd name="T4" fmla="*/ 1890 w 1890"/>
                <a:gd name="T5" fmla="*/ 492 h 605"/>
                <a:gd name="T6" fmla="*/ 1890 w 1890"/>
                <a:gd name="T7" fmla="*/ 114 h 605"/>
                <a:gd name="T8" fmla="*/ 1776 w 1890"/>
                <a:gd name="T9" fmla="*/ 0 h 605"/>
                <a:gd name="T10" fmla="*/ 113 w 1890"/>
                <a:gd name="T11" fmla="*/ 0 h 605"/>
                <a:gd name="T12" fmla="*/ 0 w 1890"/>
                <a:gd name="T13" fmla="*/ 114 h 605"/>
                <a:gd name="T14" fmla="*/ 0 w 1890"/>
                <a:gd name="T15" fmla="*/ 114 h 605"/>
                <a:gd name="T16" fmla="*/ 0 w 1890"/>
                <a:gd name="T17" fmla="*/ 492 h 605"/>
                <a:gd name="T18" fmla="*/ 113 w 1890"/>
                <a:gd name="T19" fmla="*/ 605 h 605"/>
                <a:gd name="T20" fmla="*/ 113 w 1890"/>
                <a:gd name="T21" fmla="*/ 605 h 605"/>
                <a:gd name="T22" fmla="*/ 1776 w 1890"/>
                <a:gd name="T23"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0" h="605">
                  <a:moveTo>
                    <a:pt x="1776" y="605"/>
                  </a:moveTo>
                  <a:cubicBezTo>
                    <a:pt x="1839" y="605"/>
                    <a:pt x="1890" y="554"/>
                    <a:pt x="1890" y="492"/>
                  </a:cubicBezTo>
                  <a:lnTo>
                    <a:pt x="1890" y="492"/>
                  </a:lnTo>
                  <a:lnTo>
                    <a:pt x="1890" y="114"/>
                  </a:lnTo>
                  <a:cubicBezTo>
                    <a:pt x="1890" y="51"/>
                    <a:pt x="1839" y="0"/>
                    <a:pt x="1776" y="0"/>
                  </a:cubicBezTo>
                  <a:lnTo>
                    <a:pt x="113" y="0"/>
                  </a:lnTo>
                  <a:cubicBezTo>
                    <a:pt x="51" y="0"/>
                    <a:pt x="0" y="51"/>
                    <a:pt x="0" y="114"/>
                  </a:cubicBezTo>
                  <a:lnTo>
                    <a:pt x="0" y="114"/>
                  </a:lnTo>
                  <a:lnTo>
                    <a:pt x="0" y="492"/>
                  </a:lnTo>
                  <a:cubicBezTo>
                    <a:pt x="0" y="554"/>
                    <a:pt x="51" y="605"/>
                    <a:pt x="113" y="605"/>
                  </a:cubicBezTo>
                  <a:lnTo>
                    <a:pt x="113" y="605"/>
                  </a:lnTo>
                  <a:lnTo>
                    <a:pt x="1776" y="605"/>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u="sng" dirty="0">
                <a:latin typeface="微软雅黑" panose="020B0503020204020204" pitchFamily="34" charset="-122"/>
                <a:ea typeface="微软雅黑" panose="020B0503020204020204" pitchFamily="34" charset="-122"/>
              </a:endParaRPr>
            </a:p>
          </p:txBody>
        </p:sp>
        <p:sp>
          <p:nvSpPr>
            <p:cNvPr id="18" name="Rectangle 23"/>
            <p:cNvSpPr>
              <a:spLocks noChangeArrowheads="1"/>
            </p:cNvSpPr>
            <p:nvPr/>
          </p:nvSpPr>
          <p:spPr bwMode="auto">
            <a:xfrm>
              <a:off x="12259" y="4536"/>
              <a:ext cx="2247"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u"/>
              </a:pPr>
              <a:r>
                <a:rPr lang="zh-CN" altLang="en-US" sz="1500" b="1" u="sng" dirty="0">
                  <a:solidFill>
                    <a:srgbClr val="FFFFFF"/>
                  </a:solidFill>
                  <a:latin typeface="微软雅黑" panose="020B0503020204020204" pitchFamily="34" charset="-122"/>
                  <a:ea typeface="微软雅黑" panose="020B0503020204020204" pitchFamily="34" charset="-122"/>
                  <a:cs typeface="宋体" panose="02010600030101010101" pitchFamily="2" charset="-122"/>
                  <a:hlinkClick r:id="rId3" action="ppaction://hlinksldjump"/>
                </a:rPr>
                <a:t>疑难问题解决</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Freeform 24"/>
            <p:cNvSpPr/>
            <p:nvPr/>
          </p:nvSpPr>
          <p:spPr bwMode="auto">
            <a:xfrm>
              <a:off x="9925" y="2446"/>
              <a:ext cx="2676" cy="1206"/>
            </a:xfrm>
            <a:custGeom>
              <a:avLst/>
              <a:gdLst>
                <a:gd name="T0" fmla="*/ 1776 w 1890"/>
                <a:gd name="T1" fmla="*/ 1220 h 1220"/>
                <a:gd name="T2" fmla="*/ 1890 w 1890"/>
                <a:gd name="T3" fmla="*/ 1107 h 1220"/>
                <a:gd name="T4" fmla="*/ 1890 w 1890"/>
                <a:gd name="T5" fmla="*/ 113 h 1220"/>
                <a:gd name="T6" fmla="*/ 1776 w 1890"/>
                <a:gd name="T7" fmla="*/ 0 h 1220"/>
                <a:gd name="T8" fmla="*/ 1776 w 1890"/>
                <a:gd name="T9" fmla="*/ 0 h 1220"/>
                <a:gd name="T10" fmla="*/ 113 w 1890"/>
                <a:gd name="T11" fmla="*/ 0 h 1220"/>
                <a:gd name="T12" fmla="*/ 0 w 1890"/>
                <a:gd name="T13" fmla="*/ 113 h 1220"/>
                <a:gd name="T14" fmla="*/ 0 w 1890"/>
                <a:gd name="T15" fmla="*/ 113 h 1220"/>
                <a:gd name="T16" fmla="*/ 0 w 1890"/>
                <a:gd name="T17" fmla="*/ 1107 h 1220"/>
                <a:gd name="T18" fmla="*/ 113 w 1890"/>
                <a:gd name="T19" fmla="*/ 1220 h 1220"/>
                <a:gd name="T20" fmla="*/ 1776 w 1890"/>
                <a:gd name="T21" fmla="*/ 1220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220">
                  <a:moveTo>
                    <a:pt x="1776" y="1220"/>
                  </a:moveTo>
                  <a:cubicBezTo>
                    <a:pt x="1839" y="1220"/>
                    <a:pt x="1890" y="1169"/>
                    <a:pt x="1890" y="1107"/>
                  </a:cubicBezTo>
                  <a:lnTo>
                    <a:pt x="1890" y="113"/>
                  </a:lnTo>
                  <a:cubicBezTo>
                    <a:pt x="1890" y="51"/>
                    <a:pt x="1839" y="0"/>
                    <a:pt x="1776" y="0"/>
                  </a:cubicBezTo>
                  <a:lnTo>
                    <a:pt x="1776" y="0"/>
                  </a:lnTo>
                  <a:lnTo>
                    <a:pt x="113" y="0"/>
                  </a:lnTo>
                  <a:cubicBezTo>
                    <a:pt x="51" y="0"/>
                    <a:pt x="0" y="51"/>
                    <a:pt x="0" y="113"/>
                  </a:cubicBezTo>
                  <a:lnTo>
                    <a:pt x="0" y="113"/>
                  </a:lnTo>
                  <a:lnTo>
                    <a:pt x="0" y="1107"/>
                  </a:lnTo>
                  <a:cubicBezTo>
                    <a:pt x="0" y="1169"/>
                    <a:pt x="51" y="1220"/>
                    <a:pt x="113" y="1220"/>
                  </a:cubicBezTo>
                  <a:lnTo>
                    <a:pt x="1776" y="1220"/>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20" name="Rectangle 26"/>
            <p:cNvSpPr>
              <a:spLocks noChangeArrowheads="1"/>
            </p:cNvSpPr>
            <p:nvPr/>
          </p:nvSpPr>
          <p:spPr bwMode="auto">
            <a:xfrm>
              <a:off x="10359" y="1928"/>
              <a:ext cx="186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专家支持</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1" name="Freeform 30">
              <a:hlinkClick r:id="rId2" action="ppaction://hlinksldjump"/>
            </p:cNvPr>
            <p:cNvSpPr/>
            <p:nvPr/>
          </p:nvSpPr>
          <p:spPr bwMode="auto">
            <a:xfrm>
              <a:off x="12261" y="6189"/>
              <a:ext cx="2326" cy="557"/>
            </a:xfrm>
            <a:custGeom>
              <a:avLst/>
              <a:gdLst>
                <a:gd name="T0" fmla="*/ 1777 w 1890"/>
                <a:gd name="T1" fmla="*/ 629 h 629"/>
                <a:gd name="T2" fmla="*/ 1890 w 1890"/>
                <a:gd name="T3" fmla="*/ 515 h 629"/>
                <a:gd name="T4" fmla="*/ 1890 w 1890"/>
                <a:gd name="T5" fmla="*/ 113 h 629"/>
                <a:gd name="T6" fmla="*/ 1777 w 1890"/>
                <a:gd name="T7" fmla="*/ 0 h 629"/>
                <a:gd name="T8" fmla="*/ 114 w 1890"/>
                <a:gd name="T9" fmla="*/ 0 h 629"/>
                <a:gd name="T10" fmla="*/ 0 w 1890"/>
                <a:gd name="T11" fmla="*/ 113 h 629"/>
                <a:gd name="T12" fmla="*/ 0 w 1890"/>
                <a:gd name="T13" fmla="*/ 515 h 629"/>
                <a:gd name="T14" fmla="*/ 114 w 1890"/>
                <a:gd name="T15" fmla="*/ 629 h 629"/>
                <a:gd name="T16" fmla="*/ 1777 w 1890"/>
                <a:gd name="T17"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0" h="629">
                  <a:moveTo>
                    <a:pt x="1777" y="629"/>
                  </a:moveTo>
                  <a:cubicBezTo>
                    <a:pt x="1839" y="629"/>
                    <a:pt x="1890" y="578"/>
                    <a:pt x="1890" y="515"/>
                  </a:cubicBezTo>
                  <a:lnTo>
                    <a:pt x="1890" y="113"/>
                  </a:lnTo>
                  <a:cubicBezTo>
                    <a:pt x="1890" y="50"/>
                    <a:pt x="1839" y="0"/>
                    <a:pt x="1777" y="0"/>
                  </a:cubicBezTo>
                  <a:lnTo>
                    <a:pt x="114" y="0"/>
                  </a:lnTo>
                  <a:cubicBezTo>
                    <a:pt x="51" y="0"/>
                    <a:pt x="0" y="50"/>
                    <a:pt x="0" y="113"/>
                  </a:cubicBezTo>
                  <a:lnTo>
                    <a:pt x="0" y="515"/>
                  </a:lnTo>
                  <a:cubicBezTo>
                    <a:pt x="0" y="578"/>
                    <a:pt x="51" y="629"/>
                    <a:pt x="114" y="629"/>
                  </a:cubicBezTo>
                  <a:lnTo>
                    <a:pt x="1777" y="629"/>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22" name="Rectangle 32"/>
            <p:cNvSpPr>
              <a:spLocks noChangeArrowheads="1"/>
            </p:cNvSpPr>
            <p:nvPr/>
          </p:nvSpPr>
          <p:spPr bwMode="auto">
            <a:xfrm>
              <a:off x="12483" y="6272"/>
              <a:ext cx="187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
              </a:pPr>
              <a:r>
                <a:rPr lang="zh-CN" altLang="en-US" sz="1500" b="1" u="sng" dirty="0">
                  <a:solidFill>
                    <a:srgbClr val="FFFFFF"/>
                  </a:solidFill>
                  <a:latin typeface="微软雅黑" panose="020B0503020204020204" pitchFamily="34" charset="-122"/>
                  <a:ea typeface="微软雅黑" panose="020B0503020204020204" pitchFamily="34" charset="-122"/>
                  <a:cs typeface="宋体" panose="02010600030101010101" pitchFamily="2" charset="-122"/>
                  <a:hlinkClick r:id="rId2" action="ppaction://hlinksldjump"/>
                </a:rPr>
                <a:t>知识库</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Freeform 33">
              <a:hlinkClick r:id="rId4" action="ppaction://hlinksldjump"/>
            </p:cNvPr>
            <p:cNvSpPr/>
            <p:nvPr/>
          </p:nvSpPr>
          <p:spPr bwMode="auto">
            <a:xfrm>
              <a:off x="5428" y="5327"/>
              <a:ext cx="2443" cy="593"/>
            </a:xfrm>
            <a:custGeom>
              <a:avLst/>
              <a:gdLst>
                <a:gd name="T0" fmla="*/ 1776 w 1890"/>
                <a:gd name="T1" fmla="*/ 630 h 630"/>
                <a:gd name="T2" fmla="*/ 1890 w 1890"/>
                <a:gd name="T3" fmla="*/ 516 h 630"/>
                <a:gd name="T4" fmla="*/ 1890 w 1890"/>
                <a:gd name="T5" fmla="*/ 114 h 630"/>
                <a:gd name="T6" fmla="*/ 1776 w 1890"/>
                <a:gd name="T7" fmla="*/ 0 h 630"/>
                <a:gd name="T8" fmla="*/ 113 w 1890"/>
                <a:gd name="T9" fmla="*/ 0 h 630"/>
                <a:gd name="T10" fmla="*/ 0 w 1890"/>
                <a:gd name="T11" fmla="*/ 114 h 630"/>
                <a:gd name="T12" fmla="*/ 0 w 1890"/>
                <a:gd name="T13" fmla="*/ 114 h 630"/>
                <a:gd name="T14" fmla="*/ 0 w 1890"/>
                <a:gd name="T15" fmla="*/ 516 h 630"/>
                <a:gd name="T16" fmla="*/ 113 w 1890"/>
                <a:gd name="T17" fmla="*/ 630 h 630"/>
                <a:gd name="T18" fmla="*/ 113 w 1890"/>
                <a:gd name="T19" fmla="*/ 630 h 630"/>
                <a:gd name="T20" fmla="*/ 1776 w 1890"/>
                <a:gd name="T21" fmla="*/ 63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30">
                  <a:moveTo>
                    <a:pt x="1776" y="630"/>
                  </a:moveTo>
                  <a:cubicBezTo>
                    <a:pt x="1839" y="630"/>
                    <a:pt x="1890" y="579"/>
                    <a:pt x="1890" y="516"/>
                  </a:cubicBezTo>
                  <a:lnTo>
                    <a:pt x="1890" y="114"/>
                  </a:lnTo>
                  <a:cubicBezTo>
                    <a:pt x="1890" y="51"/>
                    <a:pt x="1839" y="0"/>
                    <a:pt x="1776" y="0"/>
                  </a:cubicBezTo>
                  <a:lnTo>
                    <a:pt x="113" y="0"/>
                  </a:lnTo>
                  <a:cubicBezTo>
                    <a:pt x="51" y="0"/>
                    <a:pt x="0" y="51"/>
                    <a:pt x="0" y="114"/>
                  </a:cubicBezTo>
                  <a:lnTo>
                    <a:pt x="0" y="114"/>
                  </a:lnTo>
                  <a:lnTo>
                    <a:pt x="0" y="516"/>
                  </a:lnTo>
                  <a:cubicBezTo>
                    <a:pt x="0" y="579"/>
                    <a:pt x="51" y="630"/>
                    <a:pt x="113" y="630"/>
                  </a:cubicBezTo>
                  <a:lnTo>
                    <a:pt x="113" y="630"/>
                  </a:lnTo>
                  <a:lnTo>
                    <a:pt x="1776" y="630"/>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25" name="Freeform 39"/>
            <p:cNvSpPr/>
            <p:nvPr/>
          </p:nvSpPr>
          <p:spPr bwMode="auto">
            <a:xfrm>
              <a:off x="7280" y="6210"/>
              <a:ext cx="3646" cy="545"/>
            </a:xfrm>
            <a:custGeom>
              <a:avLst/>
              <a:gdLst>
                <a:gd name="T0" fmla="*/ 1776 w 1890"/>
                <a:gd name="T1" fmla="*/ 629 h 629"/>
                <a:gd name="T2" fmla="*/ 1890 w 1890"/>
                <a:gd name="T3" fmla="*/ 516 h 629"/>
                <a:gd name="T4" fmla="*/ 1890 w 1890"/>
                <a:gd name="T5" fmla="*/ 516 h 629"/>
                <a:gd name="T6" fmla="*/ 1890 w 1890"/>
                <a:gd name="T7" fmla="*/ 113 h 629"/>
                <a:gd name="T8" fmla="*/ 1776 w 1890"/>
                <a:gd name="T9" fmla="*/ 0 h 629"/>
                <a:gd name="T10" fmla="*/ 113 w 1890"/>
                <a:gd name="T11" fmla="*/ 0 h 629"/>
                <a:gd name="T12" fmla="*/ 0 w 1890"/>
                <a:gd name="T13" fmla="*/ 113 h 629"/>
                <a:gd name="T14" fmla="*/ 0 w 1890"/>
                <a:gd name="T15" fmla="*/ 516 h 629"/>
                <a:gd name="T16" fmla="*/ 113 w 1890"/>
                <a:gd name="T17" fmla="*/ 629 h 629"/>
                <a:gd name="T18" fmla="*/ 113 w 1890"/>
                <a:gd name="T19" fmla="*/ 629 h 629"/>
                <a:gd name="T20" fmla="*/ 1776 w 1890"/>
                <a:gd name="T21"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29">
                  <a:moveTo>
                    <a:pt x="1776" y="629"/>
                  </a:moveTo>
                  <a:cubicBezTo>
                    <a:pt x="1839" y="629"/>
                    <a:pt x="1890" y="578"/>
                    <a:pt x="1890" y="516"/>
                  </a:cubicBezTo>
                  <a:lnTo>
                    <a:pt x="1890" y="516"/>
                  </a:ln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26" name="Rectangle 41"/>
            <p:cNvSpPr>
              <a:spLocks noChangeArrowheads="1"/>
            </p:cNvSpPr>
            <p:nvPr/>
          </p:nvSpPr>
          <p:spPr bwMode="auto">
            <a:xfrm>
              <a:off x="7561" y="6351"/>
              <a:ext cx="3119"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171450" indent="-171450" algn="ctr" fontAlgn="base">
                <a:spcBef>
                  <a:spcPct val="0"/>
                </a:spcBef>
                <a:spcAft>
                  <a:spcPct val="0"/>
                </a:spcAft>
                <a:buFont typeface="Wingdings" panose="05000000000000000000" pitchFamily="2" charset="2"/>
                <a:buChar char="n"/>
              </a:pPr>
              <a:r>
                <a:rPr lang="zh-CN" altLang="en-US" sz="15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hlinkClick r:id="rId4" action="ppaction://hlinksldjump"/>
                </a:rPr>
                <a:t>自然语言处理模型</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7" name="Rectangle 48"/>
            <p:cNvSpPr>
              <a:spLocks noChangeArrowheads="1"/>
            </p:cNvSpPr>
            <p:nvPr/>
          </p:nvSpPr>
          <p:spPr bwMode="auto">
            <a:xfrm>
              <a:off x="8531" y="2569"/>
              <a:ext cx="1019" cy="271"/>
            </a:xfrm>
            <a:prstGeom prst="rect">
              <a:avLst/>
            </a:prstGeom>
            <a:noFill/>
            <a:ln>
              <a:noFill/>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28" name="Rectangle 49"/>
            <p:cNvSpPr>
              <a:spLocks noChangeArrowheads="1"/>
            </p:cNvSpPr>
            <p:nvPr/>
          </p:nvSpPr>
          <p:spPr bwMode="auto">
            <a:xfrm>
              <a:off x="8570" y="2528"/>
              <a:ext cx="784"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ctr" fontAlgn="base">
                <a:spcBef>
                  <a:spcPct val="0"/>
                </a:spcBef>
                <a:spcAft>
                  <a:spcPct val="0"/>
                </a:spcAft>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推送</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Freeform 63"/>
            <p:cNvSpPr/>
            <p:nvPr/>
          </p:nvSpPr>
          <p:spPr bwMode="auto">
            <a:xfrm>
              <a:off x="10043" y="2568"/>
              <a:ext cx="2464" cy="909"/>
            </a:xfrm>
            <a:custGeom>
              <a:avLst/>
              <a:gdLst>
                <a:gd name="T0" fmla="*/ 1474 w 1587"/>
                <a:gd name="T1" fmla="*/ 528 h 528"/>
                <a:gd name="T2" fmla="*/ 1587 w 1587"/>
                <a:gd name="T3" fmla="*/ 415 h 528"/>
                <a:gd name="T4" fmla="*/ 1587 w 1587"/>
                <a:gd name="T5" fmla="*/ 113 h 528"/>
                <a:gd name="T6" fmla="*/ 1474 w 1587"/>
                <a:gd name="T7" fmla="*/ 0 h 528"/>
                <a:gd name="T8" fmla="*/ 113 w 1587"/>
                <a:gd name="T9" fmla="*/ 0 h 528"/>
                <a:gd name="T10" fmla="*/ 0 w 1587"/>
                <a:gd name="T11" fmla="*/ 113 h 528"/>
                <a:gd name="T12" fmla="*/ 0 w 1587"/>
                <a:gd name="T13" fmla="*/ 113 h 528"/>
                <a:gd name="T14" fmla="*/ 0 w 1587"/>
                <a:gd name="T15" fmla="*/ 415 h 528"/>
                <a:gd name="T16" fmla="*/ 113 w 1587"/>
                <a:gd name="T17" fmla="*/ 528 h 528"/>
                <a:gd name="T18" fmla="*/ 113 w 1587"/>
                <a:gd name="T19" fmla="*/ 528 h 528"/>
                <a:gd name="T20" fmla="*/ 1474 w 1587"/>
                <a:gd name="T21" fmla="*/ 52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7" h="528">
                  <a:moveTo>
                    <a:pt x="1474" y="528"/>
                  </a:moveTo>
                  <a:cubicBezTo>
                    <a:pt x="1537" y="528"/>
                    <a:pt x="1587" y="478"/>
                    <a:pt x="1587" y="415"/>
                  </a:cubicBezTo>
                  <a:lnTo>
                    <a:pt x="1587" y="113"/>
                  </a:lnTo>
                  <a:cubicBezTo>
                    <a:pt x="1587" y="50"/>
                    <a:pt x="1537" y="0"/>
                    <a:pt x="1474" y="0"/>
                  </a:cubicBezTo>
                  <a:lnTo>
                    <a:pt x="113" y="0"/>
                  </a:lnTo>
                  <a:cubicBezTo>
                    <a:pt x="51" y="0"/>
                    <a:pt x="0" y="50"/>
                    <a:pt x="0" y="113"/>
                  </a:cubicBezTo>
                  <a:lnTo>
                    <a:pt x="0" y="113"/>
                  </a:lnTo>
                  <a:lnTo>
                    <a:pt x="0" y="415"/>
                  </a:lnTo>
                  <a:cubicBezTo>
                    <a:pt x="0" y="478"/>
                    <a:pt x="51" y="528"/>
                    <a:pt x="113" y="528"/>
                  </a:cubicBezTo>
                  <a:lnTo>
                    <a:pt x="113" y="528"/>
                  </a:lnTo>
                  <a:lnTo>
                    <a:pt x="1474" y="528"/>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a:latin typeface="微软雅黑" panose="020B0503020204020204" pitchFamily="34" charset="-122"/>
                <a:ea typeface="微软雅黑" panose="020B0503020204020204" pitchFamily="34" charset="-122"/>
              </a:endParaRPr>
            </a:p>
          </p:txBody>
        </p:sp>
        <p:sp>
          <p:nvSpPr>
            <p:cNvPr id="30" name="Rectangle 65"/>
            <p:cNvSpPr>
              <a:spLocks noChangeArrowheads="1"/>
            </p:cNvSpPr>
            <p:nvPr/>
          </p:nvSpPr>
          <p:spPr bwMode="auto">
            <a:xfrm>
              <a:off x="10407" y="2700"/>
              <a:ext cx="1942" cy="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ctr" fontAlgn="base">
                <a:spcBef>
                  <a:spcPct val="0"/>
                </a:spcBef>
                <a:spcAft>
                  <a:spcPct val="0"/>
                </a:spcAft>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对未处理预警进行诊断</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Freeform 66"/>
            <p:cNvSpPr/>
            <p:nvPr/>
          </p:nvSpPr>
          <p:spPr bwMode="auto">
            <a:xfrm>
              <a:off x="5484" y="2331"/>
              <a:ext cx="2279" cy="412"/>
            </a:xfrm>
            <a:custGeom>
              <a:avLst/>
              <a:gdLst>
                <a:gd name="T0" fmla="*/ 1171 w 1285"/>
                <a:gd name="T1" fmla="*/ 428 h 428"/>
                <a:gd name="T2" fmla="*/ 1285 w 1285"/>
                <a:gd name="T3" fmla="*/ 315 h 428"/>
                <a:gd name="T4" fmla="*/ 1285 w 1285"/>
                <a:gd name="T5" fmla="*/ 315 h 428"/>
                <a:gd name="T6" fmla="*/ 1285 w 1285"/>
                <a:gd name="T7" fmla="*/ 114 h 428"/>
                <a:gd name="T8" fmla="*/ 1171 w 1285"/>
                <a:gd name="T9" fmla="*/ 0 h 428"/>
                <a:gd name="T10" fmla="*/ 1171 w 1285"/>
                <a:gd name="T11" fmla="*/ 0 h 428"/>
                <a:gd name="T12" fmla="*/ 113 w 1285"/>
                <a:gd name="T13" fmla="*/ 0 h 428"/>
                <a:gd name="T14" fmla="*/ 0 w 1285"/>
                <a:gd name="T15" fmla="*/ 114 h 428"/>
                <a:gd name="T16" fmla="*/ 0 w 1285"/>
                <a:gd name="T17" fmla="*/ 114 h 428"/>
                <a:gd name="T18" fmla="*/ 0 w 1285"/>
                <a:gd name="T19" fmla="*/ 315 h 428"/>
                <a:gd name="T20" fmla="*/ 113 w 1285"/>
                <a:gd name="T21" fmla="*/ 428 h 428"/>
                <a:gd name="T22" fmla="*/ 113 w 1285"/>
                <a:gd name="T23" fmla="*/ 428 h 428"/>
                <a:gd name="T24" fmla="*/ 1171 w 1285"/>
                <a:gd name="T25"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428">
                  <a:moveTo>
                    <a:pt x="1171" y="428"/>
                  </a:moveTo>
                  <a:cubicBezTo>
                    <a:pt x="1234" y="428"/>
                    <a:pt x="1285" y="377"/>
                    <a:pt x="1285" y="315"/>
                  </a:cubicBezTo>
                  <a:lnTo>
                    <a:pt x="1285" y="315"/>
                  </a:lnTo>
                  <a:lnTo>
                    <a:pt x="1285" y="114"/>
                  </a:lnTo>
                  <a:cubicBezTo>
                    <a:pt x="1285" y="51"/>
                    <a:pt x="1234" y="0"/>
                    <a:pt x="1171" y="0"/>
                  </a:cubicBezTo>
                  <a:lnTo>
                    <a:pt x="1171" y="0"/>
                  </a:lnTo>
                  <a:lnTo>
                    <a:pt x="113" y="0"/>
                  </a:lnTo>
                  <a:cubicBezTo>
                    <a:pt x="50" y="0"/>
                    <a:pt x="0" y="51"/>
                    <a:pt x="0" y="114"/>
                  </a:cubicBezTo>
                  <a:lnTo>
                    <a:pt x="0" y="114"/>
                  </a:lnTo>
                  <a:lnTo>
                    <a:pt x="0" y="315"/>
                  </a:lnTo>
                  <a:cubicBezTo>
                    <a:pt x="0" y="377"/>
                    <a:pt x="50" y="428"/>
                    <a:pt x="113" y="428"/>
                  </a:cubicBezTo>
                  <a:lnTo>
                    <a:pt x="113" y="428"/>
                  </a:lnTo>
                  <a:lnTo>
                    <a:pt x="1171" y="428"/>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algn="ctr"/>
              <a:endParaRPr lang="zh-CN" altLang="en-US" sz="1500" b="1" dirty="0">
                <a:latin typeface="微软雅黑" panose="020B0503020204020204" pitchFamily="34" charset="-122"/>
                <a:ea typeface="微软雅黑" panose="020B0503020204020204" pitchFamily="34" charset="-122"/>
              </a:endParaRPr>
            </a:p>
          </p:txBody>
        </p:sp>
        <p:sp>
          <p:nvSpPr>
            <p:cNvPr id="33" name="Rectangle 71"/>
            <p:cNvSpPr>
              <a:spLocks noChangeArrowheads="1"/>
            </p:cNvSpPr>
            <p:nvPr/>
          </p:nvSpPr>
          <p:spPr bwMode="auto">
            <a:xfrm>
              <a:off x="5495" y="2354"/>
              <a:ext cx="2268"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rPr>
                <a:t>对预警进行诊断</a:t>
              </a:r>
              <a:endParaRPr lang="zh-CN" altLang="en-US" sz="1500" b="1" dirty="0">
                <a:latin typeface="微软雅黑" panose="020B0503020204020204" pitchFamily="34" charset="-122"/>
                <a:ea typeface="微软雅黑" panose="020B0503020204020204" pitchFamily="34" charset="-122"/>
              </a:endParaRPr>
            </a:p>
            <a:p>
              <a:pPr algn="ctr" eaLnBrk="1" fontAlgn="base" hangingPunct="1">
                <a:lnSpc>
                  <a:spcPct val="100000"/>
                </a:lnSpc>
                <a:spcBef>
                  <a:spcPct val="0"/>
                </a:spcBef>
                <a:spcAft>
                  <a:spcPct val="0"/>
                </a:spcAft>
              </a:pP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Freeform 61"/>
            <p:cNvSpPr/>
            <p:nvPr/>
          </p:nvSpPr>
          <p:spPr bwMode="auto">
            <a:xfrm>
              <a:off x="1216" y="1425"/>
              <a:ext cx="2002" cy="591"/>
            </a:xfrm>
            <a:custGeom>
              <a:avLst/>
              <a:gdLst>
                <a:gd name="T0" fmla="*/ 1776 w 1890"/>
                <a:gd name="T1" fmla="*/ 629 h 629"/>
                <a:gd name="T2" fmla="*/ 1890 w 1890"/>
                <a:gd name="T3" fmla="*/ 516 h 629"/>
                <a:gd name="T4" fmla="*/ 1890 w 1890"/>
                <a:gd name="T5" fmla="*/ 113 h 629"/>
                <a:gd name="T6" fmla="*/ 1776 w 1890"/>
                <a:gd name="T7" fmla="*/ 0 h 629"/>
                <a:gd name="T8" fmla="*/ 113 w 1890"/>
                <a:gd name="T9" fmla="*/ 0 h 629"/>
                <a:gd name="T10" fmla="*/ 0 w 1890"/>
                <a:gd name="T11" fmla="*/ 113 h 629"/>
                <a:gd name="T12" fmla="*/ 0 w 1890"/>
                <a:gd name="T13" fmla="*/ 516 h 629"/>
                <a:gd name="T14" fmla="*/ 113 w 1890"/>
                <a:gd name="T15" fmla="*/ 629 h 629"/>
                <a:gd name="T16" fmla="*/ 113 w 1890"/>
                <a:gd name="T17" fmla="*/ 629 h 629"/>
                <a:gd name="T18" fmla="*/ 1776 w 1890"/>
                <a:gd name="T1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629">
                  <a:moveTo>
                    <a:pt x="1776" y="629"/>
                  </a:moveTo>
                  <a:cubicBezTo>
                    <a:pt x="1839" y="629"/>
                    <a:pt x="1890" y="578"/>
                    <a:pt x="1890" y="516"/>
                  </a:cubicBez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00B050"/>
            </a:solidFill>
            <a:ln w="2" cap="rnd">
              <a:solidFill>
                <a:srgbClr val="000000"/>
              </a:solidFill>
              <a:prstDash val="solid"/>
              <a:round/>
            </a:ln>
          </p:spPr>
          <p:txBody>
            <a:bodyPr vert="horz" wrap="square" lIns="91440" tIns="45720" rIns="91440" bIns="45720" numCol="1" anchor="t" anchorCtr="0" compatLnSpc="1"/>
            <a:lstStyle/>
            <a:p>
              <a:pPr algn="ctr"/>
              <a:r>
                <a:rPr lang="zh-CN" altLang="en-US" sz="1500" b="1" dirty="0">
                  <a:solidFill>
                    <a:schemeClr val="bg1"/>
                  </a:solidFill>
                  <a:latin typeface="微软雅黑" panose="020B0503020204020204" pitchFamily="34" charset="-122"/>
                  <a:ea typeface="微软雅黑" panose="020B0503020204020204" pitchFamily="34" charset="-122"/>
                </a:rPr>
                <a:t>预警模块</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5" name="Freeform 61"/>
            <p:cNvSpPr/>
            <p:nvPr/>
          </p:nvSpPr>
          <p:spPr bwMode="auto">
            <a:xfrm>
              <a:off x="1216" y="2567"/>
              <a:ext cx="2001" cy="591"/>
            </a:xfrm>
            <a:custGeom>
              <a:avLst/>
              <a:gdLst>
                <a:gd name="T0" fmla="*/ 1776 w 1890"/>
                <a:gd name="T1" fmla="*/ 629 h 629"/>
                <a:gd name="T2" fmla="*/ 1890 w 1890"/>
                <a:gd name="T3" fmla="*/ 516 h 629"/>
                <a:gd name="T4" fmla="*/ 1890 w 1890"/>
                <a:gd name="T5" fmla="*/ 113 h 629"/>
                <a:gd name="T6" fmla="*/ 1776 w 1890"/>
                <a:gd name="T7" fmla="*/ 0 h 629"/>
                <a:gd name="T8" fmla="*/ 113 w 1890"/>
                <a:gd name="T9" fmla="*/ 0 h 629"/>
                <a:gd name="T10" fmla="*/ 0 w 1890"/>
                <a:gd name="T11" fmla="*/ 113 h 629"/>
                <a:gd name="T12" fmla="*/ 0 w 1890"/>
                <a:gd name="T13" fmla="*/ 516 h 629"/>
                <a:gd name="T14" fmla="*/ 113 w 1890"/>
                <a:gd name="T15" fmla="*/ 629 h 629"/>
                <a:gd name="T16" fmla="*/ 113 w 1890"/>
                <a:gd name="T17" fmla="*/ 629 h 629"/>
                <a:gd name="T18" fmla="*/ 1776 w 1890"/>
                <a:gd name="T1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629">
                  <a:moveTo>
                    <a:pt x="1776" y="629"/>
                  </a:moveTo>
                  <a:cubicBezTo>
                    <a:pt x="1839" y="629"/>
                    <a:pt x="1890" y="578"/>
                    <a:pt x="1890" y="516"/>
                  </a:cubicBez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00B050"/>
            </a:solidFill>
            <a:ln w="2" cap="rnd">
              <a:solidFill>
                <a:srgbClr val="000000"/>
              </a:solidFill>
              <a:prstDash val="solid"/>
              <a:round/>
            </a:ln>
          </p:spPr>
          <p:txBody>
            <a:bodyPr vert="horz" wrap="square" lIns="91440" tIns="45720" rIns="91440" bIns="45720" numCol="1" anchor="t" anchorCtr="0" compatLnSpc="1"/>
            <a:lstStyle/>
            <a:p>
              <a:pPr algn="ctr"/>
              <a:r>
                <a:rPr lang="zh-CN" altLang="en-US" sz="1500" b="1" dirty="0">
                  <a:solidFill>
                    <a:schemeClr val="bg1"/>
                  </a:solidFill>
                  <a:latin typeface="微软雅黑" panose="020B0503020204020204" pitchFamily="34" charset="-122"/>
                  <a:ea typeface="微软雅黑" panose="020B0503020204020204" pitchFamily="34" charset="-122"/>
                </a:rPr>
                <a:t>能耗模块</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6" name="Rectangle 44"/>
            <p:cNvSpPr>
              <a:spLocks noChangeArrowheads="1"/>
            </p:cNvSpPr>
            <p:nvPr/>
          </p:nvSpPr>
          <p:spPr bwMode="auto">
            <a:xfrm>
              <a:off x="4091" y="2472"/>
              <a:ext cx="1066" cy="577"/>
            </a:xfrm>
            <a:prstGeom prst="rect">
              <a:avLst/>
            </a:prstGeom>
            <a:solidFill>
              <a:srgbClr val="FFFFFF">
                <a:alpha val="0"/>
              </a:srgbClr>
            </a:solid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产生</a:t>
              </a:r>
              <a:endParaRPr lang="zh-CN" altLang="en-US" sz="1500" b="1" dirty="0">
                <a:latin typeface="微软雅黑" panose="020B0503020204020204" pitchFamily="34" charset="-122"/>
                <a:ea typeface="微软雅黑" panose="020B0503020204020204" pitchFamily="34" charset="-122"/>
              </a:endParaRPr>
            </a:p>
            <a:p>
              <a:pPr algn="ctr"/>
              <a:r>
                <a:rPr lang="zh-CN" altLang="en-US" sz="1500" b="1" dirty="0">
                  <a:latin typeface="微软雅黑" panose="020B0503020204020204" pitchFamily="34" charset="-122"/>
                  <a:ea typeface="微软雅黑" panose="020B0503020204020204" pitchFamily="34" charset="-122"/>
                </a:rPr>
                <a:t>预警</a:t>
              </a:r>
              <a:endParaRPr lang="zh-CN" altLang="en-US" sz="1500" b="1" dirty="0">
                <a:latin typeface="微软雅黑" panose="020B0503020204020204" pitchFamily="34" charset="-122"/>
                <a:ea typeface="微软雅黑" panose="020B0503020204020204" pitchFamily="34" charset="-122"/>
              </a:endParaRPr>
            </a:p>
          </p:txBody>
        </p:sp>
        <p:sp>
          <p:nvSpPr>
            <p:cNvPr id="37" name="Freeform 39"/>
            <p:cNvSpPr/>
            <p:nvPr/>
          </p:nvSpPr>
          <p:spPr bwMode="auto">
            <a:xfrm>
              <a:off x="7312" y="7015"/>
              <a:ext cx="3614" cy="552"/>
            </a:xfrm>
            <a:custGeom>
              <a:avLst/>
              <a:gdLst>
                <a:gd name="T0" fmla="*/ 1776 w 1890"/>
                <a:gd name="T1" fmla="*/ 629 h 629"/>
                <a:gd name="T2" fmla="*/ 1890 w 1890"/>
                <a:gd name="T3" fmla="*/ 516 h 629"/>
                <a:gd name="T4" fmla="*/ 1890 w 1890"/>
                <a:gd name="T5" fmla="*/ 516 h 629"/>
                <a:gd name="T6" fmla="*/ 1890 w 1890"/>
                <a:gd name="T7" fmla="*/ 113 h 629"/>
                <a:gd name="T8" fmla="*/ 1776 w 1890"/>
                <a:gd name="T9" fmla="*/ 0 h 629"/>
                <a:gd name="T10" fmla="*/ 113 w 1890"/>
                <a:gd name="T11" fmla="*/ 0 h 629"/>
                <a:gd name="T12" fmla="*/ 0 w 1890"/>
                <a:gd name="T13" fmla="*/ 113 h 629"/>
                <a:gd name="T14" fmla="*/ 0 w 1890"/>
                <a:gd name="T15" fmla="*/ 516 h 629"/>
                <a:gd name="T16" fmla="*/ 113 w 1890"/>
                <a:gd name="T17" fmla="*/ 629 h 629"/>
                <a:gd name="T18" fmla="*/ 113 w 1890"/>
                <a:gd name="T19" fmla="*/ 629 h 629"/>
                <a:gd name="T20" fmla="*/ 1776 w 1890"/>
                <a:gd name="T21"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29">
                  <a:moveTo>
                    <a:pt x="1776" y="629"/>
                  </a:moveTo>
                  <a:cubicBezTo>
                    <a:pt x="1839" y="629"/>
                    <a:pt x="1890" y="578"/>
                    <a:pt x="1890" y="516"/>
                  </a:cubicBezTo>
                  <a:lnTo>
                    <a:pt x="1890" y="516"/>
                  </a:ln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lstStyle/>
            <a:p>
              <a:pPr marL="171450" indent="-171450" algn="ctr">
                <a:buFont typeface="Wingdings" panose="05000000000000000000" pitchFamily="2" charset="2"/>
                <a:buChar char="n"/>
              </a:pPr>
              <a:r>
                <a:rPr lang="zh-CN" altLang="en-US" sz="1500" b="1" dirty="0">
                  <a:solidFill>
                    <a:schemeClr val="bg1"/>
                  </a:solidFill>
                  <a:latin typeface="微软雅黑" panose="020B0503020204020204" pitchFamily="34" charset="-122"/>
                  <a:ea typeface="微软雅黑" panose="020B0503020204020204" pitchFamily="34" charset="-122"/>
                  <a:hlinkClick r:id="rId4" action="ppaction://hlinksldjump"/>
                </a:rPr>
                <a:t>传感器数据分析模型</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8" name="Line 89"/>
            <p:cNvSpPr>
              <a:spLocks noChangeShapeType="1"/>
            </p:cNvSpPr>
            <p:nvPr/>
          </p:nvSpPr>
          <p:spPr bwMode="auto">
            <a:xfrm>
              <a:off x="6631" y="4392"/>
              <a:ext cx="6" cy="544"/>
            </a:xfrm>
            <a:prstGeom prst="line">
              <a:avLst/>
            </a:prstGeom>
            <a:noFill/>
            <a:ln w="11" cap="rnd">
              <a:solidFill>
                <a:srgbClr val="3475CD"/>
              </a:solidFill>
              <a:prstDash val="solid"/>
              <a:round/>
              <a:tailEnd type="triangle"/>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500" b="1">
                <a:latin typeface="微软雅黑" panose="020B0503020204020204" pitchFamily="34" charset="-122"/>
                <a:ea typeface="微软雅黑" panose="020B0503020204020204" pitchFamily="34" charset="-122"/>
              </a:endParaRPr>
            </a:p>
          </p:txBody>
        </p:sp>
        <p:sp>
          <p:nvSpPr>
            <p:cNvPr id="39" name="Rectangle 77"/>
            <p:cNvSpPr>
              <a:spLocks noChangeArrowheads="1"/>
            </p:cNvSpPr>
            <p:nvPr/>
          </p:nvSpPr>
          <p:spPr bwMode="auto">
            <a:xfrm>
              <a:off x="6455" y="4350"/>
              <a:ext cx="1132" cy="39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调用</a:t>
              </a:r>
              <a:endParaRPr lang="zh-CN" altLang="en-US" sz="1500" b="1" dirty="0">
                <a:latin typeface="微软雅黑" panose="020B0503020204020204" pitchFamily="34" charset="-122"/>
                <a:ea typeface="微软雅黑" panose="020B0503020204020204" pitchFamily="34" charset="-122"/>
              </a:endParaRPr>
            </a:p>
          </p:txBody>
        </p:sp>
        <p:sp>
          <p:nvSpPr>
            <p:cNvPr id="42" name="Freeform 61"/>
            <p:cNvSpPr/>
            <p:nvPr/>
          </p:nvSpPr>
          <p:spPr bwMode="auto">
            <a:xfrm>
              <a:off x="16260" y="2757"/>
              <a:ext cx="2246" cy="591"/>
            </a:xfrm>
            <a:custGeom>
              <a:avLst/>
              <a:gdLst>
                <a:gd name="T0" fmla="*/ 1776 w 1890"/>
                <a:gd name="T1" fmla="*/ 629 h 629"/>
                <a:gd name="T2" fmla="*/ 1890 w 1890"/>
                <a:gd name="T3" fmla="*/ 516 h 629"/>
                <a:gd name="T4" fmla="*/ 1890 w 1890"/>
                <a:gd name="T5" fmla="*/ 113 h 629"/>
                <a:gd name="T6" fmla="*/ 1776 w 1890"/>
                <a:gd name="T7" fmla="*/ 0 h 629"/>
                <a:gd name="T8" fmla="*/ 113 w 1890"/>
                <a:gd name="T9" fmla="*/ 0 h 629"/>
                <a:gd name="T10" fmla="*/ 0 w 1890"/>
                <a:gd name="T11" fmla="*/ 113 h 629"/>
                <a:gd name="T12" fmla="*/ 0 w 1890"/>
                <a:gd name="T13" fmla="*/ 516 h 629"/>
                <a:gd name="T14" fmla="*/ 113 w 1890"/>
                <a:gd name="T15" fmla="*/ 629 h 629"/>
                <a:gd name="T16" fmla="*/ 113 w 1890"/>
                <a:gd name="T17" fmla="*/ 629 h 629"/>
                <a:gd name="T18" fmla="*/ 1776 w 1890"/>
                <a:gd name="T1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629">
                  <a:moveTo>
                    <a:pt x="1776" y="629"/>
                  </a:moveTo>
                  <a:cubicBezTo>
                    <a:pt x="1839" y="629"/>
                    <a:pt x="1890" y="578"/>
                    <a:pt x="1890" y="516"/>
                  </a:cubicBez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00B050"/>
            </a:solidFill>
            <a:ln w="2" cap="rnd">
              <a:solidFill>
                <a:srgbClr val="000000"/>
              </a:solidFill>
              <a:prstDash val="solid"/>
              <a:round/>
            </a:ln>
          </p:spPr>
          <p:txBody>
            <a:bodyPr vert="horz" wrap="square" lIns="91440" tIns="45720" rIns="91440" bIns="45720" numCol="1" anchor="t" anchorCtr="0" compatLnSpc="1"/>
            <a:lstStyle/>
            <a:p>
              <a:pPr algn="ctr"/>
              <a:r>
                <a:rPr lang="zh-CN" altLang="en-US" sz="1500" b="1" dirty="0">
                  <a:solidFill>
                    <a:schemeClr val="bg1"/>
                  </a:solidFill>
                  <a:latin typeface="微软雅黑" panose="020B0503020204020204" pitchFamily="34" charset="-122"/>
                  <a:ea typeface="微软雅黑" panose="020B0503020204020204" pitchFamily="34" charset="-122"/>
                </a:rPr>
                <a:t>技术监控模块</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43" name="Elbow Connector 216"/>
            <p:cNvCxnSpPr/>
            <p:nvPr/>
          </p:nvCxnSpPr>
          <p:spPr bwMode="auto">
            <a:xfrm flipV="1">
              <a:off x="12310" y="3006"/>
              <a:ext cx="3938" cy="0"/>
            </a:xfrm>
            <a:prstGeom prst="bentConnector3">
              <a:avLst>
                <a:gd name="adj1" fmla="val 50000"/>
              </a:avLst>
            </a:prstGeom>
            <a:noFill/>
            <a:ln w="9525" cap="flat" cmpd="sng" algn="ctr">
              <a:solidFill>
                <a:srgbClr val="3475CD"/>
              </a:solidFill>
              <a:prstDash val="solid"/>
              <a:round/>
              <a:headEnd type="none" w="med" len="med"/>
              <a:tailEnd type="triangle"/>
            </a:ln>
          </p:spPr>
        </p:cxnSp>
        <p:sp>
          <p:nvSpPr>
            <p:cNvPr id="45" name="Rectangle 77"/>
            <p:cNvSpPr>
              <a:spLocks noChangeArrowheads="1"/>
            </p:cNvSpPr>
            <p:nvPr/>
          </p:nvSpPr>
          <p:spPr bwMode="auto">
            <a:xfrm>
              <a:off x="13224" y="2472"/>
              <a:ext cx="1132" cy="39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上报</a:t>
              </a:r>
              <a:endParaRPr lang="zh-CN" altLang="en-US" sz="1500" b="1" dirty="0">
                <a:latin typeface="微软雅黑" panose="020B0503020204020204" pitchFamily="34" charset="-122"/>
                <a:ea typeface="微软雅黑" panose="020B0503020204020204" pitchFamily="34" charset="-122"/>
              </a:endParaRPr>
            </a:p>
          </p:txBody>
        </p:sp>
        <p:sp>
          <p:nvSpPr>
            <p:cNvPr id="46" name="Rectangle 77"/>
            <p:cNvSpPr>
              <a:spLocks noChangeArrowheads="1"/>
            </p:cNvSpPr>
            <p:nvPr/>
          </p:nvSpPr>
          <p:spPr bwMode="auto">
            <a:xfrm>
              <a:off x="15184" y="4217"/>
              <a:ext cx="2300" cy="71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外部专家解答</a:t>
              </a:r>
              <a:endParaRPr lang="zh-CN" altLang="en-US" sz="1500" b="1" dirty="0">
                <a:latin typeface="微软雅黑" panose="020B0503020204020204" pitchFamily="34" charset="-122"/>
                <a:ea typeface="微软雅黑" panose="020B0503020204020204" pitchFamily="34" charset="-122"/>
              </a:endParaRPr>
            </a:p>
          </p:txBody>
        </p:sp>
        <p:cxnSp>
          <p:nvCxnSpPr>
            <p:cNvPr id="47" name="Elbow Connector 233"/>
            <p:cNvCxnSpPr/>
            <p:nvPr/>
          </p:nvCxnSpPr>
          <p:spPr bwMode="auto">
            <a:xfrm rot="16200000" flipH="1">
              <a:off x="11185" y="3692"/>
              <a:ext cx="1105" cy="928"/>
            </a:xfrm>
            <a:prstGeom prst="bentConnector3">
              <a:avLst>
                <a:gd name="adj1" fmla="val 100628"/>
              </a:avLst>
            </a:prstGeom>
            <a:noFill/>
            <a:ln w="9525" cap="flat" cmpd="sng" algn="ctr">
              <a:solidFill>
                <a:srgbClr val="3475CD"/>
              </a:solidFill>
              <a:prstDash val="solid"/>
              <a:round/>
              <a:headEnd type="none" w="med" len="med"/>
              <a:tailEnd type="triangle"/>
            </a:ln>
          </p:spPr>
        </p:cxnSp>
        <p:sp>
          <p:nvSpPr>
            <p:cNvPr id="48" name="Rectangle 77"/>
            <p:cNvSpPr>
              <a:spLocks noChangeArrowheads="1"/>
            </p:cNvSpPr>
            <p:nvPr/>
          </p:nvSpPr>
          <p:spPr bwMode="auto">
            <a:xfrm>
              <a:off x="11137" y="4234"/>
              <a:ext cx="1132" cy="39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推送</a:t>
              </a:r>
              <a:endParaRPr lang="zh-CN" altLang="en-US" sz="1500" b="1" dirty="0">
                <a:latin typeface="微软雅黑" panose="020B0503020204020204" pitchFamily="34" charset="-122"/>
                <a:ea typeface="微软雅黑" panose="020B0503020204020204" pitchFamily="34" charset="-122"/>
              </a:endParaRPr>
            </a:p>
          </p:txBody>
        </p:sp>
        <p:cxnSp>
          <p:nvCxnSpPr>
            <p:cNvPr id="49" name="Elbow Connector 263"/>
            <p:cNvCxnSpPr/>
            <p:nvPr/>
          </p:nvCxnSpPr>
          <p:spPr bwMode="auto">
            <a:xfrm rot="16200000" flipH="1">
              <a:off x="6604" y="5987"/>
              <a:ext cx="714" cy="633"/>
            </a:xfrm>
            <a:prstGeom prst="bentConnector3">
              <a:avLst>
                <a:gd name="adj1" fmla="val 96875"/>
              </a:avLst>
            </a:prstGeom>
            <a:noFill/>
            <a:ln w="9525" cap="flat" cmpd="sng" algn="ctr">
              <a:solidFill>
                <a:srgbClr val="3475CD"/>
              </a:solidFill>
              <a:prstDash val="solid"/>
              <a:round/>
              <a:headEnd type="none" w="med" len="med"/>
              <a:tailEnd type="triangle"/>
            </a:ln>
          </p:spPr>
        </p:cxnSp>
        <p:sp>
          <p:nvSpPr>
            <p:cNvPr id="50" name="Rectangle 77"/>
            <p:cNvSpPr>
              <a:spLocks noChangeArrowheads="1"/>
            </p:cNvSpPr>
            <p:nvPr/>
          </p:nvSpPr>
          <p:spPr bwMode="auto">
            <a:xfrm>
              <a:off x="6382" y="5993"/>
              <a:ext cx="1133" cy="496"/>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管理</a:t>
              </a:r>
              <a:endParaRPr lang="zh-CN" altLang="en-US" sz="1500" b="1" dirty="0">
                <a:latin typeface="微软雅黑" panose="020B0503020204020204" pitchFamily="34" charset="-122"/>
                <a:ea typeface="微软雅黑" panose="020B0503020204020204" pitchFamily="34" charset="-122"/>
              </a:endParaRPr>
            </a:p>
          </p:txBody>
        </p:sp>
        <p:cxnSp>
          <p:nvCxnSpPr>
            <p:cNvPr id="51" name="Elbow Connector 281"/>
            <p:cNvCxnSpPr/>
            <p:nvPr/>
          </p:nvCxnSpPr>
          <p:spPr bwMode="auto">
            <a:xfrm flipV="1">
              <a:off x="11020" y="6526"/>
              <a:ext cx="1267" cy="714"/>
            </a:xfrm>
            <a:prstGeom prst="bentConnector3">
              <a:avLst>
                <a:gd name="adj1" fmla="val 50000"/>
              </a:avLst>
            </a:prstGeom>
            <a:noFill/>
            <a:ln w="9525" cap="flat" cmpd="sng" algn="ctr">
              <a:solidFill>
                <a:srgbClr val="3475CD"/>
              </a:solidFill>
              <a:prstDash val="solid"/>
              <a:round/>
              <a:headEnd type="triangle" w="med" len="med"/>
              <a:tailEnd type="triangle"/>
            </a:ln>
          </p:spPr>
        </p:cxnSp>
        <p:sp>
          <p:nvSpPr>
            <p:cNvPr id="53" name="Rectangle 77"/>
            <p:cNvSpPr>
              <a:spLocks noChangeArrowheads="1"/>
            </p:cNvSpPr>
            <p:nvPr/>
          </p:nvSpPr>
          <p:spPr bwMode="auto">
            <a:xfrm>
              <a:off x="13385" y="5629"/>
              <a:ext cx="1005" cy="640"/>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添加</a:t>
              </a:r>
              <a:endParaRPr lang="zh-CN" altLang="en-US" sz="1500" b="1" dirty="0">
                <a:latin typeface="微软雅黑" panose="020B0503020204020204" pitchFamily="34" charset="-122"/>
                <a:ea typeface="微软雅黑" panose="020B0503020204020204" pitchFamily="34" charset="-122"/>
              </a:endParaRPr>
            </a:p>
          </p:txBody>
        </p:sp>
        <p:sp>
          <p:nvSpPr>
            <p:cNvPr id="54" name="Rectangle 77"/>
            <p:cNvSpPr>
              <a:spLocks noChangeArrowheads="1"/>
            </p:cNvSpPr>
            <p:nvPr/>
          </p:nvSpPr>
          <p:spPr bwMode="auto">
            <a:xfrm>
              <a:off x="11025" y="6101"/>
              <a:ext cx="1132" cy="39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调用</a:t>
              </a:r>
              <a:endParaRPr lang="zh-CN" altLang="en-US" sz="1500" b="1" dirty="0">
                <a:latin typeface="微软雅黑" panose="020B0503020204020204" pitchFamily="34" charset="-122"/>
                <a:ea typeface="微软雅黑" panose="020B0503020204020204" pitchFamily="34" charset="-122"/>
              </a:endParaRPr>
            </a:p>
          </p:txBody>
        </p:sp>
        <p:sp>
          <p:nvSpPr>
            <p:cNvPr id="55" name="Rectangle 77"/>
            <p:cNvSpPr>
              <a:spLocks noChangeArrowheads="1"/>
            </p:cNvSpPr>
            <p:nvPr/>
          </p:nvSpPr>
          <p:spPr bwMode="auto">
            <a:xfrm>
              <a:off x="11434" y="6944"/>
              <a:ext cx="1470" cy="451"/>
            </a:xfrm>
            <a:prstGeom prst="rect">
              <a:avLst/>
            </a:prstGeom>
            <a:solidFill>
              <a:srgbClr val="FFFFFF">
                <a:alpha val="0"/>
              </a:srgbClr>
            </a:solid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再训练</a:t>
              </a:r>
              <a:endParaRPr lang="zh-CN" altLang="en-US" sz="1500" b="1" dirty="0">
                <a:latin typeface="微软雅黑" panose="020B0503020204020204" pitchFamily="34" charset="-122"/>
                <a:ea typeface="微软雅黑" panose="020B0503020204020204" pitchFamily="34" charset="-122"/>
              </a:endParaRPr>
            </a:p>
          </p:txBody>
        </p:sp>
        <p:sp>
          <p:nvSpPr>
            <p:cNvPr id="56" name="Line 89"/>
            <p:cNvSpPr>
              <a:spLocks noChangeShapeType="1"/>
            </p:cNvSpPr>
            <p:nvPr/>
          </p:nvSpPr>
          <p:spPr bwMode="auto">
            <a:xfrm>
              <a:off x="9239" y="7818"/>
              <a:ext cx="0" cy="540"/>
            </a:xfrm>
            <a:prstGeom prst="line">
              <a:avLst/>
            </a:prstGeom>
            <a:noFill/>
            <a:ln w="11" cap="rnd">
              <a:solidFill>
                <a:srgbClr val="3475CD"/>
              </a:solidFill>
              <a:prstDash val="solid"/>
              <a:round/>
              <a:headEnd type="triangle"/>
              <a:tailEnd type="none"/>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500" b="1">
                <a:latin typeface="微软雅黑" panose="020B0503020204020204" pitchFamily="34" charset="-122"/>
                <a:ea typeface="微软雅黑" panose="020B0503020204020204" pitchFamily="34" charset="-122"/>
              </a:endParaRPr>
            </a:p>
          </p:txBody>
        </p:sp>
        <p:sp>
          <p:nvSpPr>
            <p:cNvPr id="57" name="Rectangle 77"/>
            <p:cNvSpPr>
              <a:spLocks noChangeArrowheads="1"/>
            </p:cNvSpPr>
            <p:nvPr/>
          </p:nvSpPr>
          <p:spPr bwMode="auto">
            <a:xfrm>
              <a:off x="9200" y="7837"/>
              <a:ext cx="1132" cy="39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调用</a:t>
              </a:r>
              <a:endParaRPr lang="zh-CN" altLang="en-US" sz="1500" b="1" dirty="0">
                <a:latin typeface="微软雅黑" panose="020B0503020204020204" pitchFamily="34" charset="-122"/>
                <a:ea typeface="微软雅黑" panose="020B0503020204020204" pitchFamily="34" charset="-122"/>
              </a:endParaRPr>
            </a:p>
          </p:txBody>
        </p:sp>
        <p:sp>
          <p:nvSpPr>
            <p:cNvPr id="58" name="Freeform 61"/>
            <p:cNvSpPr/>
            <p:nvPr/>
          </p:nvSpPr>
          <p:spPr bwMode="auto">
            <a:xfrm>
              <a:off x="16213" y="6810"/>
              <a:ext cx="2047" cy="569"/>
            </a:xfrm>
            <a:custGeom>
              <a:avLst/>
              <a:gdLst>
                <a:gd name="T0" fmla="*/ 1776 w 1890"/>
                <a:gd name="T1" fmla="*/ 629 h 629"/>
                <a:gd name="T2" fmla="*/ 1890 w 1890"/>
                <a:gd name="T3" fmla="*/ 516 h 629"/>
                <a:gd name="T4" fmla="*/ 1890 w 1890"/>
                <a:gd name="T5" fmla="*/ 113 h 629"/>
                <a:gd name="T6" fmla="*/ 1776 w 1890"/>
                <a:gd name="T7" fmla="*/ 0 h 629"/>
                <a:gd name="T8" fmla="*/ 113 w 1890"/>
                <a:gd name="T9" fmla="*/ 0 h 629"/>
                <a:gd name="T10" fmla="*/ 0 w 1890"/>
                <a:gd name="T11" fmla="*/ 113 h 629"/>
                <a:gd name="T12" fmla="*/ 0 w 1890"/>
                <a:gd name="T13" fmla="*/ 516 h 629"/>
                <a:gd name="T14" fmla="*/ 113 w 1890"/>
                <a:gd name="T15" fmla="*/ 629 h 629"/>
                <a:gd name="T16" fmla="*/ 113 w 1890"/>
                <a:gd name="T17" fmla="*/ 629 h 629"/>
                <a:gd name="T18" fmla="*/ 1776 w 1890"/>
                <a:gd name="T1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629">
                  <a:moveTo>
                    <a:pt x="1776" y="629"/>
                  </a:moveTo>
                  <a:cubicBezTo>
                    <a:pt x="1839" y="629"/>
                    <a:pt x="1890" y="578"/>
                    <a:pt x="1890" y="516"/>
                  </a:cubicBez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00B050"/>
            </a:solidFill>
            <a:ln w="2" cap="rnd">
              <a:solidFill>
                <a:srgbClr val="000000"/>
              </a:solidFill>
              <a:prstDash val="solid"/>
              <a:round/>
            </a:ln>
          </p:spPr>
          <p:txBody>
            <a:bodyPr vert="horz" wrap="square" lIns="91440" tIns="45720" rIns="91440" bIns="45720" numCol="1" anchor="t" anchorCtr="0" compatLnSpc="1"/>
            <a:lstStyle/>
            <a:p>
              <a:pPr algn="ctr"/>
              <a:r>
                <a:rPr lang="en-US" altLang="zh-CN" sz="1500" b="1" dirty="0">
                  <a:solidFill>
                    <a:schemeClr val="bg1"/>
                  </a:solidFill>
                  <a:latin typeface="微软雅黑" panose="020B0503020204020204" pitchFamily="34" charset="-122"/>
                  <a:ea typeface="微软雅黑" panose="020B0503020204020204" pitchFamily="34" charset="-122"/>
                </a:rPr>
                <a:t>RCM</a:t>
              </a:r>
              <a:r>
                <a:rPr lang="zh-CN" altLang="en-US" sz="1500" b="1" dirty="0">
                  <a:solidFill>
                    <a:schemeClr val="bg1"/>
                  </a:solidFill>
                  <a:latin typeface="微软雅黑" panose="020B0503020204020204" pitchFamily="34" charset="-122"/>
                  <a:ea typeface="微软雅黑" panose="020B0503020204020204" pitchFamily="34" charset="-122"/>
                </a:rPr>
                <a:t>模块</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60" name="Elbow Connector 307"/>
            <p:cNvCxnSpPr/>
            <p:nvPr/>
          </p:nvCxnSpPr>
          <p:spPr bwMode="auto">
            <a:xfrm rot="10800000">
              <a:off x="13500" y="6805"/>
              <a:ext cx="2953" cy="288"/>
            </a:xfrm>
            <a:prstGeom prst="bentConnector3">
              <a:avLst>
                <a:gd name="adj1" fmla="val 99862"/>
              </a:avLst>
            </a:prstGeom>
            <a:noFill/>
            <a:ln w="9525" cap="flat" cmpd="sng" algn="ctr">
              <a:solidFill>
                <a:srgbClr val="3475CD"/>
              </a:solidFill>
              <a:prstDash val="solid"/>
              <a:round/>
              <a:headEnd type="none" w="med" len="med"/>
              <a:tailEnd type="triangle"/>
            </a:ln>
          </p:spPr>
        </p:cxnSp>
        <p:sp>
          <p:nvSpPr>
            <p:cNvPr id="61" name="Rectangle 77"/>
            <p:cNvSpPr>
              <a:spLocks noChangeArrowheads="1"/>
            </p:cNvSpPr>
            <p:nvPr/>
          </p:nvSpPr>
          <p:spPr bwMode="auto">
            <a:xfrm>
              <a:off x="15360" y="5900"/>
              <a:ext cx="2020" cy="449"/>
            </a:xfrm>
            <a:prstGeom prst="rect">
              <a:avLst/>
            </a:prstGeom>
            <a:noFill/>
            <a:ln>
              <a:noFill/>
            </a:ln>
          </p:spPr>
          <p:txBody>
            <a:bodyPr vert="horz" wrap="square" lIns="91440" tIns="45720" rIns="91440" bIns="45720" numCol="1" anchor="t" anchorCtr="0" compatLnSpc="1"/>
            <a:lstStyle/>
            <a:p>
              <a:pPr algn="ctr"/>
              <a:r>
                <a:rPr lang="zh-CN" altLang="en-US" sz="1500" b="1" dirty="0">
                  <a:latin typeface="微软雅黑" panose="020B0503020204020204" pitchFamily="34" charset="-122"/>
                  <a:ea typeface="微软雅黑" panose="020B0503020204020204" pitchFamily="34" charset="-122"/>
                </a:rPr>
                <a:t>提供知识</a:t>
              </a:r>
              <a:endParaRPr lang="zh-CN" altLang="en-US" sz="1500" b="1" dirty="0">
                <a:latin typeface="微软雅黑" panose="020B0503020204020204" pitchFamily="34" charset="-122"/>
                <a:ea typeface="微软雅黑" panose="020B0503020204020204" pitchFamily="34" charset="-122"/>
              </a:endParaRPr>
            </a:p>
          </p:txBody>
        </p:sp>
        <p:cxnSp>
          <p:nvCxnSpPr>
            <p:cNvPr id="62" name="Elbow Connector 81"/>
            <p:cNvCxnSpPr/>
            <p:nvPr/>
          </p:nvCxnSpPr>
          <p:spPr bwMode="auto">
            <a:xfrm rot="16200000" flipH="1">
              <a:off x="6598" y="6689"/>
              <a:ext cx="714" cy="633"/>
            </a:xfrm>
            <a:prstGeom prst="bentConnector3">
              <a:avLst>
                <a:gd name="adj1" fmla="val 96875"/>
              </a:avLst>
            </a:prstGeom>
            <a:noFill/>
            <a:ln w="9525" cap="flat" cmpd="sng" algn="ctr">
              <a:solidFill>
                <a:srgbClr val="3475CD"/>
              </a:solidFill>
              <a:prstDash val="solid"/>
              <a:round/>
              <a:headEnd type="none" w="med" len="med"/>
              <a:tailEnd type="triangle"/>
            </a:ln>
          </p:spPr>
        </p:cxnSp>
        <p:cxnSp>
          <p:nvCxnSpPr>
            <p:cNvPr id="64" name="Elbow Connector 73"/>
            <p:cNvCxnSpPr/>
            <p:nvPr/>
          </p:nvCxnSpPr>
          <p:spPr bwMode="auto">
            <a:xfrm flipV="1">
              <a:off x="11003" y="6526"/>
              <a:ext cx="1298" cy="4"/>
            </a:xfrm>
            <a:prstGeom prst="bentConnector3">
              <a:avLst>
                <a:gd name="adj1" fmla="val 50000"/>
              </a:avLst>
            </a:prstGeom>
            <a:noFill/>
            <a:ln w="9525" cap="flat" cmpd="sng" algn="ctr">
              <a:solidFill>
                <a:srgbClr val="3475CD"/>
              </a:solidFill>
              <a:prstDash val="solid"/>
              <a:round/>
              <a:headEnd type="triangle" w="med" len="med"/>
              <a:tailEnd type="triangle"/>
            </a:ln>
          </p:spPr>
        </p:cxnSp>
        <p:sp>
          <p:nvSpPr>
            <p:cNvPr id="66" name="Freeform 15">
              <a:hlinkClick r:id="rId3" action="ppaction://hlinksldjump"/>
            </p:cNvPr>
            <p:cNvSpPr/>
            <p:nvPr/>
          </p:nvSpPr>
          <p:spPr bwMode="auto">
            <a:xfrm>
              <a:off x="5261" y="3416"/>
              <a:ext cx="2747" cy="857"/>
            </a:xfrm>
            <a:custGeom>
              <a:avLst/>
              <a:gdLst>
                <a:gd name="T0" fmla="*/ 1776 w 1890"/>
                <a:gd name="T1" fmla="*/ 2192 h 2192"/>
                <a:gd name="T2" fmla="*/ 1890 w 1890"/>
                <a:gd name="T3" fmla="*/ 2079 h 2192"/>
                <a:gd name="T4" fmla="*/ 1890 w 1890"/>
                <a:gd name="T5" fmla="*/ 2079 h 2192"/>
                <a:gd name="T6" fmla="*/ 1890 w 1890"/>
                <a:gd name="T7" fmla="*/ 114 h 2192"/>
                <a:gd name="T8" fmla="*/ 1776 w 1890"/>
                <a:gd name="T9" fmla="*/ 0 h 2192"/>
                <a:gd name="T10" fmla="*/ 1776 w 1890"/>
                <a:gd name="T11" fmla="*/ 0 h 2192"/>
                <a:gd name="T12" fmla="*/ 113 w 1890"/>
                <a:gd name="T13" fmla="*/ 0 h 2192"/>
                <a:gd name="T14" fmla="*/ 0 w 1890"/>
                <a:gd name="T15" fmla="*/ 114 h 2192"/>
                <a:gd name="T16" fmla="*/ 0 w 1890"/>
                <a:gd name="T17" fmla="*/ 114 h 2192"/>
                <a:gd name="T18" fmla="*/ 0 w 1890"/>
                <a:gd name="T19" fmla="*/ 2079 h 2192"/>
                <a:gd name="T20" fmla="*/ 113 w 1890"/>
                <a:gd name="T21" fmla="*/ 2192 h 2192"/>
                <a:gd name="T22" fmla="*/ 113 w 1890"/>
                <a:gd name="T23" fmla="*/ 2192 h 2192"/>
                <a:gd name="T24" fmla="*/ 1776 w 1890"/>
                <a:gd name="T25" fmla="*/ 2192 h 2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0" h="2192">
                  <a:moveTo>
                    <a:pt x="1776" y="2192"/>
                  </a:moveTo>
                  <a:cubicBezTo>
                    <a:pt x="1839" y="2192"/>
                    <a:pt x="1890" y="2142"/>
                    <a:pt x="1890" y="2079"/>
                  </a:cubicBezTo>
                  <a:lnTo>
                    <a:pt x="1890" y="2079"/>
                  </a:lnTo>
                  <a:lnTo>
                    <a:pt x="1890" y="114"/>
                  </a:lnTo>
                  <a:cubicBezTo>
                    <a:pt x="1890" y="51"/>
                    <a:pt x="1839" y="0"/>
                    <a:pt x="1776" y="0"/>
                  </a:cubicBezTo>
                  <a:lnTo>
                    <a:pt x="1776" y="0"/>
                  </a:lnTo>
                  <a:lnTo>
                    <a:pt x="113" y="0"/>
                  </a:lnTo>
                  <a:cubicBezTo>
                    <a:pt x="51" y="0"/>
                    <a:pt x="0" y="51"/>
                    <a:pt x="0" y="114"/>
                  </a:cubicBezTo>
                  <a:lnTo>
                    <a:pt x="0" y="114"/>
                  </a:lnTo>
                  <a:lnTo>
                    <a:pt x="0" y="2079"/>
                  </a:lnTo>
                  <a:cubicBezTo>
                    <a:pt x="0" y="2142"/>
                    <a:pt x="51" y="2192"/>
                    <a:pt x="113" y="2192"/>
                  </a:cubicBezTo>
                  <a:lnTo>
                    <a:pt x="113" y="2192"/>
                  </a:lnTo>
                  <a:lnTo>
                    <a:pt x="1776" y="2192"/>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67" name="Rectangle 17"/>
            <p:cNvSpPr>
              <a:spLocks noChangeArrowheads="1"/>
            </p:cNvSpPr>
            <p:nvPr/>
          </p:nvSpPr>
          <p:spPr bwMode="auto">
            <a:xfrm>
              <a:off x="5590" y="2982"/>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方案搜索</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70" name="Freeform 66"/>
            <p:cNvSpPr/>
            <p:nvPr/>
          </p:nvSpPr>
          <p:spPr bwMode="auto">
            <a:xfrm>
              <a:off x="5486" y="3631"/>
              <a:ext cx="2279" cy="412"/>
            </a:xfrm>
            <a:custGeom>
              <a:avLst/>
              <a:gdLst>
                <a:gd name="T0" fmla="*/ 1171 w 1285"/>
                <a:gd name="T1" fmla="*/ 428 h 428"/>
                <a:gd name="T2" fmla="*/ 1285 w 1285"/>
                <a:gd name="T3" fmla="*/ 315 h 428"/>
                <a:gd name="T4" fmla="*/ 1285 w 1285"/>
                <a:gd name="T5" fmla="*/ 315 h 428"/>
                <a:gd name="T6" fmla="*/ 1285 w 1285"/>
                <a:gd name="T7" fmla="*/ 114 h 428"/>
                <a:gd name="T8" fmla="*/ 1171 w 1285"/>
                <a:gd name="T9" fmla="*/ 0 h 428"/>
                <a:gd name="T10" fmla="*/ 1171 w 1285"/>
                <a:gd name="T11" fmla="*/ 0 h 428"/>
                <a:gd name="T12" fmla="*/ 113 w 1285"/>
                <a:gd name="T13" fmla="*/ 0 h 428"/>
                <a:gd name="T14" fmla="*/ 0 w 1285"/>
                <a:gd name="T15" fmla="*/ 114 h 428"/>
                <a:gd name="T16" fmla="*/ 0 w 1285"/>
                <a:gd name="T17" fmla="*/ 114 h 428"/>
                <a:gd name="T18" fmla="*/ 0 w 1285"/>
                <a:gd name="T19" fmla="*/ 315 h 428"/>
                <a:gd name="T20" fmla="*/ 113 w 1285"/>
                <a:gd name="T21" fmla="*/ 428 h 428"/>
                <a:gd name="T22" fmla="*/ 113 w 1285"/>
                <a:gd name="T23" fmla="*/ 428 h 428"/>
                <a:gd name="T24" fmla="*/ 1171 w 1285"/>
                <a:gd name="T25"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428">
                  <a:moveTo>
                    <a:pt x="1171" y="428"/>
                  </a:moveTo>
                  <a:cubicBezTo>
                    <a:pt x="1234" y="428"/>
                    <a:pt x="1285" y="377"/>
                    <a:pt x="1285" y="315"/>
                  </a:cubicBezTo>
                  <a:lnTo>
                    <a:pt x="1285" y="315"/>
                  </a:lnTo>
                  <a:lnTo>
                    <a:pt x="1285" y="114"/>
                  </a:lnTo>
                  <a:cubicBezTo>
                    <a:pt x="1285" y="51"/>
                    <a:pt x="1234" y="0"/>
                    <a:pt x="1171" y="0"/>
                  </a:cubicBezTo>
                  <a:lnTo>
                    <a:pt x="1171" y="0"/>
                  </a:lnTo>
                  <a:lnTo>
                    <a:pt x="113" y="0"/>
                  </a:lnTo>
                  <a:cubicBezTo>
                    <a:pt x="50" y="0"/>
                    <a:pt x="0" y="51"/>
                    <a:pt x="0" y="114"/>
                  </a:cubicBezTo>
                  <a:lnTo>
                    <a:pt x="0" y="114"/>
                  </a:lnTo>
                  <a:lnTo>
                    <a:pt x="0" y="315"/>
                  </a:lnTo>
                  <a:cubicBezTo>
                    <a:pt x="0" y="377"/>
                    <a:pt x="50" y="428"/>
                    <a:pt x="113" y="428"/>
                  </a:cubicBezTo>
                  <a:lnTo>
                    <a:pt x="113" y="428"/>
                  </a:lnTo>
                  <a:lnTo>
                    <a:pt x="1171" y="428"/>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p>
              <a:pPr algn="ctr"/>
              <a:endParaRPr lang="zh-CN" altLang="en-US" sz="1500" b="1" dirty="0">
                <a:latin typeface="微软雅黑" panose="020B0503020204020204" pitchFamily="34" charset="-122"/>
                <a:ea typeface="微软雅黑" panose="020B0503020204020204" pitchFamily="34" charset="-122"/>
              </a:endParaRPr>
            </a:p>
          </p:txBody>
        </p:sp>
        <p:sp>
          <p:nvSpPr>
            <p:cNvPr id="71" name="Rectangle 71"/>
            <p:cNvSpPr>
              <a:spLocks noChangeArrowheads="1"/>
            </p:cNvSpPr>
            <p:nvPr/>
          </p:nvSpPr>
          <p:spPr bwMode="auto">
            <a:xfrm>
              <a:off x="5496" y="3654"/>
              <a:ext cx="2268"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rPr>
                <a:t>对输入进行诊断</a:t>
              </a:r>
              <a:endParaRPr lang="zh-CN" altLang="en-US" sz="1500" b="1" dirty="0">
                <a:latin typeface="微软雅黑" panose="020B0503020204020204" pitchFamily="34" charset="-122"/>
                <a:ea typeface="微软雅黑" panose="020B0503020204020204" pitchFamily="34" charset="-122"/>
              </a:endParaRPr>
            </a:p>
            <a:p>
              <a:pPr algn="ctr" eaLnBrk="1" fontAlgn="base" hangingPunct="1">
                <a:lnSpc>
                  <a:spcPct val="100000"/>
                </a:lnSpc>
                <a:spcBef>
                  <a:spcPct val="0"/>
                </a:spcBef>
                <a:spcAft>
                  <a:spcPct val="0"/>
                </a:spcAft>
              </a:pP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73" name="Rectangle 6"/>
            <p:cNvSpPr>
              <a:spLocks noChangeArrowheads="1"/>
            </p:cNvSpPr>
            <p:nvPr/>
          </p:nvSpPr>
          <p:spPr bwMode="auto">
            <a:xfrm>
              <a:off x="5148" y="1489"/>
              <a:ext cx="2973" cy="2913"/>
            </a:xfrm>
            <a:prstGeom prst="rect">
              <a:avLst/>
            </a:prstGeom>
            <a:noFill/>
            <a:ln w="2"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75" name="Freeform 61"/>
            <p:cNvSpPr/>
            <p:nvPr/>
          </p:nvSpPr>
          <p:spPr bwMode="auto">
            <a:xfrm>
              <a:off x="1212" y="3762"/>
              <a:ext cx="2001" cy="591"/>
            </a:xfrm>
            <a:custGeom>
              <a:avLst/>
              <a:gdLst>
                <a:gd name="T0" fmla="*/ 1776 w 1890"/>
                <a:gd name="T1" fmla="*/ 629 h 629"/>
                <a:gd name="T2" fmla="*/ 1890 w 1890"/>
                <a:gd name="T3" fmla="*/ 516 h 629"/>
                <a:gd name="T4" fmla="*/ 1890 w 1890"/>
                <a:gd name="T5" fmla="*/ 113 h 629"/>
                <a:gd name="T6" fmla="*/ 1776 w 1890"/>
                <a:gd name="T7" fmla="*/ 0 h 629"/>
                <a:gd name="T8" fmla="*/ 113 w 1890"/>
                <a:gd name="T9" fmla="*/ 0 h 629"/>
                <a:gd name="T10" fmla="*/ 0 w 1890"/>
                <a:gd name="T11" fmla="*/ 113 h 629"/>
                <a:gd name="T12" fmla="*/ 0 w 1890"/>
                <a:gd name="T13" fmla="*/ 516 h 629"/>
                <a:gd name="T14" fmla="*/ 113 w 1890"/>
                <a:gd name="T15" fmla="*/ 629 h 629"/>
                <a:gd name="T16" fmla="*/ 113 w 1890"/>
                <a:gd name="T17" fmla="*/ 629 h 629"/>
                <a:gd name="T18" fmla="*/ 1776 w 1890"/>
                <a:gd name="T1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629">
                  <a:moveTo>
                    <a:pt x="1776" y="629"/>
                  </a:moveTo>
                  <a:cubicBezTo>
                    <a:pt x="1839" y="629"/>
                    <a:pt x="1890" y="578"/>
                    <a:pt x="1890" y="516"/>
                  </a:cubicBezTo>
                  <a:lnTo>
                    <a:pt x="1890" y="113"/>
                  </a:lnTo>
                  <a:cubicBezTo>
                    <a:pt x="1890" y="51"/>
                    <a:pt x="1839" y="0"/>
                    <a:pt x="1776" y="0"/>
                  </a:cubicBezTo>
                  <a:lnTo>
                    <a:pt x="113" y="0"/>
                  </a:lnTo>
                  <a:cubicBezTo>
                    <a:pt x="51" y="0"/>
                    <a:pt x="0" y="51"/>
                    <a:pt x="0" y="113"/>
                  </a:cubicBezTo>
                  <a:lnTo>
                    <a:pt x="0" y="516"/>
                  </a:lnTo>
                  <a:cubicBezTo>
                    <a:pt x="0" y="578"/>
                    <a:pt x="51" y="629"/>
                    <a:pt x="113" y="629"/>
                  </a:cubicBezTo>
                  <a:lnTo>
                    <a:pt x="113" y="629"/>
                  </a:lnTo>
                  <a:lnTo>
                    <a:pt x="1776" y="629"/>
                  </a:lnTo>
                  <a:close/>
                </a:path>
              </a:pathLst>
            </a:custGeom>
            <a:solidFill>
              <a:srgbClr val="00B050"/>
            </a:solidFill>
            <a:ln w="2" cap="rnd">
              <a:solidFill>
                <a:srgbClr val="000000"/>
              </a:solidFill>
              <a:prstDash val="solid"/>
              <a:round/>
            </a:ln>
          </p:spPr>
          <p:txBody>
            <a:bodyPr vert="horz" wrap="square" lIns="91440" tIns="45720" rIns="91440" bIns="45720" numCol="1" anchor="t" anchorCtr="0" compatLnSpc="1"/>
            <a:p>
              <a:pPr algn="ctr"/>
              <a:r>
                <a:rPr lang="zh-CN" altLang="en-US" sz="1500" b="1" dirty="0">
                  <a:solidFill>
                    <a:schemeClr val="bg1"/>
                  </a:solidFill>
                  <a:latin typeface="微软雅黑" panose="020B0503020204020204" pitchFamily="34" charset="-122"/>
                  <a:ea typeface="微软雅黑" panose="020B0503020204020204" pitchFamily="34" charset="-122"/>
                </a:rPr>
                <a:t>人工输入</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76" name="肘形连接符 75"/>
            <p:cNvCxnSpPr/>
            <p:nvPr/>
          </p:nvCxnSpPr>
          <p:spPr>
            <a:xfrm rot="5400000" flipV="1">
              <a:off x="3154" y="1785"/>
              <a:ext cx="1127" cy="976"/>
            </a:xfrm>
            <a:prstGeom prst="bentConnector3">
              <a:avLst>
                <a:gd name="adj1" fmla="val -488"/>
              </a:avLst>
            </a:prstGeom>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flipV="1">
              <a:off x="3213" y="2837"/>
              <a:ext cx="983" cy="123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78" name="Rectangle 71"/>
            <p:cNvSpPr>
              <a:spLocks noChangeArrowheads="1"/>
            </p:cNvSpPr>
            <p:nvPr/>
          </p:nvSpPr>
          <p:spPr bwMode="auto">
            <a:xfrm>
              <a:off x="5520" y="5416"/>
              <a:ext cx="2268"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rPr>
                <a:t>修改模型参数</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79" name="Rectangle 17"/>
            <p:cNvSpPr>
              <a:spLocks noChangeArrowheads="1"/>
            </p:cNvSpPr>
            <p:nvPr/>
          </p:nvSpPr>
          <p:spPr bwMode="auto">
            <a:xfrm>
              <a:off x="5656" y="4896"/>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模型管理</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81" name="直接箭头连接符 80"/>
            <p:cNvCxnSpPr>
              <a:stCxn id="73" idx="3"/>
            </p:cNvCxnSpPr>
            <p:nvPr/>
          </p:nvCxnSpPr>
          <p:spPr>
            <a:xfrm>
              <a:off x="8121" y="2946"/>
              <a:ext cx="1768" cy="1"/>
            </a:xfrm>
            <a:prstGeom prst="straightConnector1">
              <a:avLst/>
            </a:prstGeom>
            <a:ln>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9" name="Freeform 33">
              <a:hlinkClick r:id="rId4" action="ppaction://hlinksldjump"/>
            </p:cNvPr>
            <p:cNvSpPr/>
            <p:nvPr/>
          </p:nvSpPr>
          <p:spPr bwMode="auto">
            <a:xfrm>
              <a:off x="10116" y="5307"/>
              <a:ext cx="2443" cy="593"/>
            </a:xfrm>
            <a:custGeom>
              <a:avLst/>
              <a:gdLst>
                <a:gd name="T0" fmla="*/ 1776 w 1890"/>
                <a:gd name="T1" fmla="*/ 630 h 630"/>
                <a:gd name="T2" fmla="*/ 1890 w 1890"/>
                <a:gd name="T3" fmla="*/ 516 h 630"/>
                <a:gd name="T4" fmla="*/ 1890 w 1890"/>
                <a:gd name="T5" fmla="*/ 114 h 630"/>
                <a:gd name="T6" fmla="*/ 1776 w 1890"/>
                <a:gd name="T7" fmla="*/ 0 h 630"/>
                <a:gd name="T8" fmla="*/ 113 w 1890"/>
                <a:gd name="T9" fmla="*/ 0 h 630"/>
                <a:gd name="T10" fmla="*/ 0 w 1890"/>
                <a:gd name="T11" fmla="*/ 114 h 630"/>
                <a:gd name="T12" fmla="*/ 0 w 1890"/>
                <a:gd name="T13" fmla="*/ 114 h 630"/>
                <a:gd name="T14" fmla="*/ 0 w 1890"/>
                <a:gd name="T15" fmla="*/ 516 h 630"/>
                <a:gd name="T16" fmla="*/ 113 w 1890"/>
                <a:gd name="T17" fmla="*/ 630 h 630"/>
                <a:gd name="T18" fmla="*/ 113 w 1890"/>
                <a:gd name="T19" fmla="*/ 630 h 630"/>
                <a:gd name="T20" fmla="*/ 1776 w 1890"/>
                <a:gd name="T21" fmla="*/ 63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30">
                  <a:moveTo>
                    <a:pt x="1776" y="630"/>
                  </a:moveTo>
                  <a:cubicBezTo>
                    <a:pt x="1839" y="630"/>
                    <a:pt x="1890" y="579"/>
                    <a:pt x="1890" y="516"/>
                  </a:cubicBezTo>
                  <a:lnTo>
                    <a:pt x="1890" y="114"/>
                  </a:lnTo>
                  <a:cubicBezTo>
                    <a:pt x="1890" y="51"/>
                    <a:pt x="1839" y="0"/>
                    <a:pt x="1776" y="0"/>
                  </a:cubicBezTo>
                  <a:lnTo>
                    <a:pt x="113" y="0"/>
                  </a:lnTo>
                  <a:cubicBezTo>
                    <a:pt x="51" y="0"/>
                    <a:pt x="0" y="51"/>
                    <a:pt x="0" y="114"/>
                  </a:cubicBezTo>
                  <a:lnTo>
                    <a:pt x="0" y="114"/>
                  </a:lnTo>
                  <a:lnTo>
                    <a:pt x="0" y="516"/>
                  </a:lnTo>
                  <a:cubicBezTo>
                    <a:pt x="0" y="579"/>
                    <a:pt x="51" y="630"/>
                    <a:pt x="113" y="630"/>
                  </a:cubicBezTo>
                  <a:lnTo>
                    <a:pt x="113" y="630"/>
                  </a:lnTo>
                  <a:lnTo>
                    <a:pt x="1776" y="630"/>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90" name="Rectangle 71"/>
            <p:cNvSpPr>
              <a:spLocks noChangeArrowheads="1"/>
            </p:cNvSpPr>
            <p:nvPr/>
          </p:nvSpPr>
          <p:spPr bwMode="auto">
            <a:xfrm>
              <a:off x="10208" y="5396"/>
              <a:ext cx="2268"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对入库案例校核</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91" name="Rectangle 17"/>
            <p:cNvSpPr>
              <a:spLocks noChangeArrowheads="1"/>
            </p:cNvSpPr>
            <p:nvPr/>
          </p:nvSpPr>
          <p:spPr bwMode="auto">
            <a:xfrm>
              <a:off x="10344" y="4876"/>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案例审核</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94" name="肘形连接符 93"/>
            <p:cNvCxnSpPr/>
            <p:nvPr/>
          </p:nvCxnSpPr>
          <p:spPr>
            <a:xfrm rot="10800000" flipV="1">
              <a:off x="14637" y="3290"/>
              <a:ext cx="2812" cy="1426"/>
            </a:xfrm>
            <a:prstGeom prst="bentConnector3">
              <a:avLst>
                <a:gd name="adj1" fmla="val 177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肘形连接符 94"/>
            <p:cNvCxnSpPr/>
            <p:nvPr/>
          </p:nvCxnSpPr>
          <p:spPr>
            <a:xfrm rot="10800000" flipV="1">
              <a:off x="14590" y="4739"/>
              <a:ext cx="2836" cy="1688"/>
            </a:xfrm>
            <a:prstGeom prst="bentConnector3">
              <a:avLst>
                <a:gd name="adj1" fmla="val 52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2591" y="5571"/>
              <a:ext cx="901" cy="7"/>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直接箭头连接符 97"/>
            <p:cNvCxnSpPr/>
            <p:nvPr/>
          </p:nvCxnSpPr>
          <p:spPr>
            <a:xfrm flipH="1">
              <a:off x="13473" y="5599"/>
              <a:ext cx="4" cy="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直接箭头连接符 98"/>
            <p:cNvCxnSpPr/>
            <p:nvPr/>
          </p:nvCxnSpPr>
          <p:spPr>
            <a:xfrm flipH="1">
              <a:off x="9932" y="4714"/>
              <a:ext cx="2018" cy="2"/>
            </a:xfrm>
            <a:prstGeom prst="straightConnector1">
              <a:avLst/>
            </a:prstGeom>
            <a:ln>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0" name="Rectangle 77"/>
            <p:cNvSpPr>
              <a:spLocks noChangeArrowheads="1"/>
            </p:cNvSpPr>
            <p:nvPr/>
          </p:nvSpPr>
          <p:spPr bwMode="auto">
            <a:xfrm>
              <a:off x="8708" y="4486"/>
              <a:ext cx="1256" cy="430"/>
            </a:xfrm>
            <a:prstGeom prst="rect">
              <a:avLst/>
            </a:prstGeom>
            <a:noFill/>
            <a:ln>
              <a:noFill/>
            </a:ln>
          </p:spPr>
          <p:txBody>
            <a:bodyPr vert="horz" wrap="square" lIns="91440" tIns="45720" rIns="91440" bIns="45720" numCol="1" anchor="t" anchorCtr="0" compatLnSpc="1"/>
            <a:p>
              <a:pPr algn="ctr"/>
              <a:r>
                <a:rPr lang="zh-CN" altLang="en-US" sz="1500" b="1" dirty="0">
                  <a:latin typeface="微软雅黑" panose="020B0503020204020204" pitchFamily="34" charset="-122"/>
                  <a:ea typeface="微软雅黑" panose="020B0503020204020204" pitchFamily="34" charset="-122"/>
                </a:rPr>
                <a:t>数据库</a:t>
              </a:r>
              <a:endParaRPr lang="zh-CN" altLang="en-US" sz="1500" b="1" dirty="0">
                <a:latin typeface="微软雅黑" panose="020B0503020204020204" pitchFamily="34" charset="-122"/>
                <a:ea typeface="微软雅黑" panose="020B0503020204020204" pitchFamily="34" charset="-122"/>
              </a:endParaRPr>
            </a:p>
          </p:txBody>
        </p:sp>
        <p:sp>
          <p:nvSpPr>
            <p:cNvPr id="102" name="Freeform 33">
              <a:hlinkClick r:id="rId4" action="ppaction://hlinksldjump"/>
            </p:cNvPr>
            <p:cNvSpPr/>
            <p:nvPr/>
          </p:nvSpPr>
          <p:spPr bwMode="auto">
            <a:xfrm>
              <a:off x="1047" y="5369"/>
              <a:ext cx="2443" cy="593"/>
            </a:xfrm>
            <a:custGeom>
              <a:avLst/>
              <a:gdLst>
                <a:gd name="T0" fmla="*/ 1776 w 1890"/>
                <a:gd name="T1" fmla="*/ 630 h 630"/>
                <a:gd name="T2" fmla="*/ 1890 w 1890"/>
                <a:gd name="T3" fmla="*/ 516 h 630"/>
                <a:gd name="T4" fmla="*/ 1890 w 1890"/>
                <a:gd name="T5" fmla="*/ 114 h 630"/>
                <a:gd name="T6" fmla="*/ 1776 w 1890"/>
                <a:gd name="T7" fmla="*/ 0 h 630"/>
                <a:gd name="T8" fmla="*/ 113 w 1890"/>
                <a:gd name="T9" fmla="*/ 0 h 630"/>
                <a:gd name="T10" fmla="*/ 0 w 1890"/>
                <a:gd name="T11" fmla="*/ 114 h 630"/>
                <a:gd name="T12" fmla="*/ 0 w 1890"/>
                <a:gd name="T13" fmla="*/ 114 h 630"/>
                <a:gd name="T14" fmla="*/ 0 w 1890"/>
                <a:gd name="T15" fmla="*/ 516 h 630"/>
                <a:gd name="T16" fmla="*/ 113 w 1890"/>
                <a:gd name="T17" fmla="*/ 630 h 630"/>
                <a:gd name="T18" fmla="*/ 113 w 1890"/>
                <a:gd name="T19" fmla="*/ 630 h 630"/>
                <a:gd name="T20" fmla="*/ 1776 w 1890"/>
                <a:gd name="T21" fmla="*/ 63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30">
                  <a:moveTo>
                    <a:pt x="1776" y="630"/>
                  </a:moveTo>
                  <a:cubicBezTo>
                    <a:pt x="1839" y="630"/>
                    <a:pt x="1890" y="579"/>
                    <a:pt x="1890" y="516"/>
                  </a:cubicBezTo>
                  <a:lnTo>
                    <a:pt x="1890" y="114"/>
                  </a:lnTo>
                  <a:cubicBezTo>
                    <a:pt x="1890" y="51"/>
                    <a:pt x="1839" y="0"/>
                    <a:pt x="1776" y="0"/>
                  </a:cubicBezTo>
                  <a:lnTo>
                    <a:pt x="113" y="0"/>
                  </a:lnTo>
                  <a:cubicBezTo>
                    <a:pt x="51" y="0"/>
                    <a:pt x="0" y="51"/>
                    <a:pt x="0" y="114"/>
                  </a:cubicBezTo>
                  <a:lnTo>
                    <a:pt x="0" y="114"/>
                  </a:lnTo>
                  <a:lnTo>
                    <a:pt x="0" y="516"/>
                  </a:lnTo>
                  <a:cubicBezTo>
                    <a:pt x="0" y="579"/>
                    <a:pt x="51" y="630"/>
                    <a:pt x="113" y="630"/>
                  </a:cubicBezTo>
                  <a:lnTo>
                    <a:pt x="113" y="630"/>
                  </a:lnTo>
                  <a:lnTo>
                    <a:pt x="1776" y="630"/>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103" name="Rectangle 71"/>
            <p:cNvSpPr>
              <a:spLocks noChangeArrowheads="1"/>
            </p:cNvSpPr>
            <p:nvPr/>
          </p:nvSpPr>
          <p:spPr bwMode="auto">
            <a:xfrm>
              <a:off x="1139" y="5458"/>
              <a:ext cx="2268"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修改系统参数</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04" name="Rectangle 17"/>
            <p:cNvSpPr>
              <a:spLocks noChangeArrowheads="1"/>
            </p:cNvSpPr>
            <p:nvPr/>
          </p:nvSpPr>
          <p:spPr bwMode="auto">
            <a:xfrm>
              <a:off x="1275" y="4938"/>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系统管理</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105" name="直接箭头连接符 104"/>
            <p:cNvCxnSpPr/>
            <p:nvPr/>
          </p:nvCxnSpPr>
          <p:spPr>
            <a:xfrm>
              <a:off x="9290" y="2959"/>
              <a:ext cx="10" cy="1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7" name="肘形连接符 106"/>
            <p:cNvCxnSpPr/>
            <p:nvPr/>
          </p:nvCxnSpPr>
          <p:spPr>
            <a:xfrm rot="5400000" flipV="1">
              <a:off x="9314" y="4891"/>
              <a:ext cx="708" cy="75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8" name="Freeform 33">
              <a:hlinkClick r:id="rId4" action="ppaction://hlinksldjump"/>
            </p:cNvPr>
            <p:cNvSpPr/>
            <p:nvPr/>
          </p:nvSpPr>
          <p:spPr bwMode="auto">
            <a:xfrm>
              <a:off x="1040" y="6834"/>
              <a:ext cx="2443" cy="593"/>
            </a:xfrm>
            <a:custGeom>
              <a:avLst/>
              <a:gdLst>
                <a:gd name="T0" fmla="*/ 1776 w 1890"/>
                <a:gd name="T1" fmla="*/ 630 h 630"/>
                <a:gd name="T2" fmla="*/ 1890 w 1890"/>
                <a:gd name="T3" fmla="*/ 516 h 630"/>
                <a:gd name="T4" fmla="*/ 1890 w 1890"/>
                <a:gd name="T5" fmla="*/ 114 h 630"/>
                <a:gd name="T6" fmla="*/ 1776 w 1890"/>
                <a:gd name="T7" fmla="*/ 0 h 630"/>
                <a:gd name="T8" fmla="*/ 113 w 1890"/>
                <a:gd name="T9" fmla="*/ 0 h 630"/>
                <a:gd name="T10" fmla="*/ 0 w 1890"/>
                <a:gd name="T11" fmla="*/ 114 h 630"/>
                <a:gd name="T12" fmla="*/ 0 w 1890"/>
                <a:gd name="T13" fmla="*/ 114 h 630"/>
                <a:gd name="T14" fmla="*/ 0 w 1890"/>
                <a:gd name="T15" fmla="*/ 516 h 630"/>
                <a:gd name="T16" fmla="*/ 113 w 1890"/>
                <a:gd name="T17" fmla="*/ 630 h 630"/>
                <a:gd name="T18" fmla="*/ 113 w 1890"/>
                <a:gd name="T19" fmla="*/ 630 h 630"/>
                <a:gd name="T20" fmla="*/ 1776 w 1890"/>
                <a:gd name="T21" fmla="*/ 63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630">
                  <a:moveTo>
                    <a:pt x="1776" y="630"/>
                  </a:moveTo>
                  <a:cubicBezTo>
                    <a:pt x="1839" y="630"/>
                    <a:pt x="1890" y="579"/>
                    <a:pt x="1890" y="516"/>
                  </a:cubicBezTo>
                  <a:lnTo>
                    <a:pt x="1890" y="114"/>
                  </a:lnTo>
                  <a:cubicBezTo>
                    <a:pt x="1890" y="51"/>
                    <a:pt x="1839" y="0"/>
                    <a:pt x="1776" y="0"/>
                  </a:cubicBezTo>
                  <a:lnTo>
                    <a:pt x="113" y="0"/>
                  </a:lnTo>
                  <a:cubicBezTo>
                    <a:pt x="51" y="0"/>
                    <a:pt x="0" y="51"/>
                    <a:pt x="0" y="114"/>
                  </a:cubicBezTo>
                  <a:lnTo>
                    <a:pt x="0" y="114"/>
                  </a:lnTo>
                  <a:lnTo>
                    <a:pt x="0" y="516"/>
                  </a:lnTo>
                  <a:cubicBezTo>
                    <a:pt x="0" y="579"/>
                    <a:pt x="51" y="630"/>
                    <a:pt x="113" y="630"/>
                  </a:cubicBezTo>
                  <a:lnTo>
                    <a:pt x="113" y="630"/>
                  </a:lnTo>
                  <a:lnTo>
                    <a:pt x="1776" y="630"/>
                  </a:lnTo>
                  <a:close/>
                </a:path>
              </a:pathLst>
            </a:custGeom>
            <a:solidFill>
              <a:srgbClr val="729FDC"/>
            </a:solidFill>
            <a:ln w="0">
              <a:solidFill>
                <a:srgbClr val="000000"/>
              </a:solidFill>
              <a:prstDash val="solid"/>
              <a:round/>
            </a:ln>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sp>
          <p:nvSpPr>
            <p:cNvPr id="109" name="Rectangle 71"/>
            <p:cNvSpPr>
              <a:spLocks noChangeArrowheads="1"/>
            </p:cNvSpPr>
            <p:nvPr/>
          </p:nvSpPr>
          <p:spPr bwMode="auto">
            <a:xfrm>
              <a:off x="1132" y="6923"/>
              <a:ext cx="2268"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algn="ctr" eaLnBrk="1" hangingPunct="1">
                <a:lnSpc>
                  <a:spcPct val="100000"/>
                </a:lnSpc>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各类数据查询</a:t>
              </a:r>
              <a:endParaRPr lang="zh-CN" altLang="en-US" sz="15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10" name="Rectangle 17"/>
            <p:cNvSpPr>
              <a:spLocks noChangeArrowheads="1"/>
            </p:cNvSpPr>
            <p:nvPr/>
          </p:nvSpPr>
          <p:spPr bwMode="auto">
            <a:xfrm>
              <a:off x="1268" y="6403"/>
              <a:ext cx="188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p>
              <a:pPr marL="171450" indent="-171450" algn="ctr" fontAlgn="base">
                <a:spcBef>
                  <a:spcPct val="0"/>
                </a:spcBef>
                <a:spcAft>
                  <a:spcPct val="0"/>
                </a:spcAft>
                <a:buFont typeface="Wingdings" panose="05000000000000000000" pitchFamily="2" charset="2"/>
                <a:buChar char="u"/>
              </a:pPr>
              <a:r>
                <a:rPr lang="zh-CN" altLang="en-US" sz="1500" b="1" u="sng" dirty="0">
                  <a:latin typeface="微软雅黑" panose="020B0503020204020204" pitchFamily="34" charset="-122"/>
                  <a:ea typeface="微软雅黑" panose="020B0503020204020204" pitchFamily="34" charset="-122"/>
                  <a:cs typeface="宋体" panose="02010600030101010101" pitchFamily="2" charset="-122"/>
                </a:rPr>
                <a:t>统计报表</a:t>
              </a:r>
              <a:endParaRPr lang="zh-CN" altLang="en-US" sz="1500" b="1" u="sng" dirty="0">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111" name="直接箭头连接符 110"/>
            <p:cNvCxnSpPr/>
            <p:nvPr/>
          </p:nvCxnSpPr>
          <p:spPr>
            <a:xfrm flipV="1">
              <a:off x="3263" y="2834"/>
              <a:ext cx="1867" cy="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2" name="Rectangle 6"/>
            <p:cNvSpPr>
              <a:spLocks noChangeArrowheads="1"/>
            </p:cNvSpPr>
            <p:nvPr/>
          </p:nvSpPr>
          <p:spPr bwMode="auto">
            <a:xfrm flipH="1">
              <a:off x="971" y="4869"/>
              <a:ext cx="2612" cy="2699"/>
            </a:xfrm>
            <a:prstGeom prst="rect">
              <a:avLst/>
            </a:prstGeom>
            <a:noFill/>
            <a:ln w="2"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
              <a:pPr algn="ctr"/>
              <a:endParaRPr lang="zh-CN" altLang="en-US" sz="1500" b="1">
                <a:latin typeface="微软雅黑" panose="020B0503020204020204" pitchFamily="34" charset="-122"/>
                <a:ea typeface="微软雅黑" panose="020B0503020204020204" pitchFamily="34" charset="-122"/>
              </a:endParaRPr>
            </a:p>
          </p:txBody>
        </p:sp>
        <p:cxnSp>
          <p:nvCxnSpPr>
            <p:cNvPr id="113" name="直接箭头连接符 112"/>
            <p:cNvCxnSpPr>
              <a:endCxn id="112" idx="1"/>
            </p:cNvCxnSpPr>
            <p:nvPr/>
          </p:nvCxnSpPr>
          <p:spPr>
            <a:xfrm flipH="1" flipV="1">
              <a:off x="3583" y="6219"/>
              <a:ext cx="313" cy="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4898687" y="129557"/>
            <a:ext cx="2394625" cy="553998"/>
          </a:xfrm>
          <a:prstGeom prst="rect">
            <a:avLst/>
          </a:prstGeom>
          <a:noFill/>
        </p:spPr>
        <p:txBody>
          <a:bodyPr wrap="square" rtlCol="0">
            <a:spAutoFit/>
          </a:bodyPr>
          <a:p>
            <a:r>
              <a:rPr lang="en-US" altLang="zh-CN" sz="3000" b="1" dirty="0">
                <a:latin typeface="微软雅黑" panose="020B0503020204020204" pitchFamily="34" charset="-122"/>
                <a:ea typeface="微软雅黑" panose="020B0503020204020204" pitchFamily="34" charset="-122"/>
              </a:rPr>
              <a:t>1</a:t>
            </a:r>
            <a:r>
              <a:rPr lang="en-US" altLang="zh-CN" sz="3000" b="1" dirty="0" smtClean="0">
                <a:latin typeface="微软雅黑" panose="020B0503020204020204" pitchFamily="34" charset="-122"/>
                <a:ea typeface="微软雅黑" panose="020B0503020204020204" pitchFamily="34" charset="-122"/>
              </a:rPr>
              <a:t>. </a:t>
            </a:r>
            <a:r>
              <a:rPr lang="zh-CN" altLang="en-US" sz="3000" b="1" dirty="0" smtClean="0">
                <a:latin typeface="微软雅黑" panose="020B0503020204020204" pitchFamily="34" charset="-122"/>
                <a:ea typeface="微软雅黑" panose="020B0503020204020204" pitchFamily="34" charset="-122"/>
              </a:rPr>
              <a:t>功能介绍</a:t>
            </a:r>
            <a:endParaRPr lang="zh-CN" altLang="en-US" sz="3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4"/>
          <p:cNvGrpSpPr/>
          <p:nvPr/>
        </p:nvGrpSpPr>
        <p:grpSpPr>
          <a:xfrm>
            <a:off x="4803248" y="3196985"/>
            <a:ext cx="6250669" cy="915308"/>
            <a:chOff x="5746965" y="856183"/>
            <a:chExt cx="4275453" cy="1220412"/>
          </a:xfrm>
        </p:grpSpPr>
        <p:sp>
          <p:nvSpPr>
            <p:cNvPr id="15" name="TextBox 35"/>
            <p:cNvSpPr txBox="1"/>
            <p:nvPr/>
          </p:nvSpPr>
          <p:spPr>
            <a:xfrm>
              <a:off x="5790309" y="856183"/>
              <a:ext cx="4232109" cy="809598"/>
            </a:xfrm>
            <a:prstGeom prst="rect">
              <a:avLst/>
            </a:prstGeom>
            <a:noFill/>
          </p:spPr>
          <p:txBody>
            <a:bodyPr wrap="none" lIns="360000" tIns="0" rIns="0" bIns="0" anchor="b" anchorCtr="0">
              <a:normAutofit/>
            </a:bodyPr>
            <a:lstStyle/>
            <a:p>
              <a:r>
                <a:rPr lang="zh-CN" altLang="en-US" sz="3600" dirty="0" smtClean="0">
                  <a:latin typeface="微软雅黑" panose="020B0503020204020204" pitchFamily="34" charset="-122"/>
                  <a:ea typeface="微软雅黑" panose="020B0503020204020204" pitchFamily="34" charset="-122"/>
                </a:rPr>
                <a:t>技术路线</a:t>
              </a:r>
              <a:endParaRPr lang="zh-CN" altLang="en-US" sz="3600" dirty="0">
                <a:latin typeface="微软雅黑" panose="020B0503020204020204" pitchFamily="34" charset="-122"/>
                <a:ea typeface="微软雅黑" panose="020B0503020204020204" pitchFamily="34" charset="-122"/>
              </a:endParaRPr>
            </a:p>
          </p:txBody>
        </p:sp>
        <p:sp>
          <p:nvSpPr>
            <p:cNvPr id="16" name="TextBox 36"/>
            <p:cNvSpPr txBox="1"/>
            <p:nvPr/>
          </p:nvSpPr>
          <p:spPr>
            <a:xfrm>
              <a:off x="5746965" y="1756227"/>
              <a:ext cx="4232109" cy="320368"/>
            </a:xfrm>
            <a:prstGeom prst="rect">
              <a:avLst/>
            </a:prstGeom>
          </p:spPr>
          <p:txBody>
            <a:bodyPr vert="horz" wrap="square" lIns="360000" tIns="0" rIns="0" bIns="0" anchor="ctr" anchorCtr="0">
              <a:normAutofit/>
            </a:bodyPr>
            <a:lstStyle/>
            <a:p>
              <a:pPr algn="l">
                <a:lnSpc>
                  <a:spcPct val="120000"/>
                </a:lnSpc>
              </a:pPr>
              <a:r>
                <a:rPr lang="zh-CN" altLang="en-US" sz="1050" b="1" dirty="0" smtClean="0">
                  <a:solidFill>
                    <a:schemeClr val="dk1">
                      <a:lumMod val="100000"/>
                    </a:schemeClr>
                  </a:solidFill>
                  <a:latin typeface="微软雅黑" panose="020B0503020204020204" pitchFamily="34" charset="-122"/>
                  <a:ea typeface="微软雅黑" panose="020B0503020204020204" pitchFamily="34" charset="-122"/>
                  <a:cs typeface="+mn-ea"/>
                  <a:sym typeface="+mn-lt"/>
                </a:rPr>
                <a:t> </a:t>
              </a:r>
              <a:endParaRPr lang="zh-CN" altLang="en-US" sz="1050"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794610" y="1846921"/>
            <a:ext cx="4549052" cy="3353779"/>
            <a:chOff x="980590" y="2086126"/>
            <a:chExt cx="3817690" cy="2798546"/>
          </a:xfrm>
        </p:grpSpPr>
        <p:grpSp>
          <p:nvGrpSpPr>
            <p:cNvPr id="17" name="组合 16"/>
            <p:cNvGrpSpPr/>
            <p:nvPr/>
          </p:nvGrpSpPr>
          <p:grpSpPr>
            <a:xfrm>
              <a:off x="2911087" y="2318908"/>
              <a:ext cx="1656184" cy="2209836"/>
              <a:chOff x="3118121" y="1292364"/>
              <a:chExt cx="1656184" cy="2209836"/>
            </a:xfrm>
          </p:grpSpPr>
          <p:sp>
            <p:nvSpPr>
              <p:cNvPr id="18" name="Freeform 5"/>
              <p:cNvSpPr/>
              <p:nvPr/>
            </p:nvSpPr>
            <p:spPr bwMode="auto">
              <a:xfrm>
                <a:off x="3118121" y="1292364"/>
                <a:ext cx="1103895" cy="1105259"/>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p>
            </p:txBody>
          </p:sp>
          <p:sp>
            <p:nvSpPr>
              <p:cNvPr id="19" name="Freeform 6"/>
              <p:cNvSpPr/>
              <p:nvPr/>
            </p:nvSpPr>
            <p:spPr bwMode="auto">
              <a:xfrm>
                <a:off x="3118121" y="2397623"/>
                <a:ext cx="1103895" cy="110457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chemeClr val="accent1">
                  <a:lumMod val="50000"/>
                </a:schemeClr>
              </a:solidFill>
              <a:ln w="9525">
                <a:noFill/>
                <a:round/>
              </a:ln>
            </p:spPr>
            <p:txBody>
              <a:bodyPr vert="horz" wrap="square" lIns="91440" tIns="45720" rIns="91440" bIns="45720" numCol="1" anchor="t" anchorCtr="0" compatLnSpc="1"/>
              <a:lstStyle/>
              <a:p>
                <a:endParaRPr lang="zh-CN" altLang="en-US"/>
              </a:p>
            </p:txBody>
          </p:sp>
          <p:sp>
            <p:nvSpPr>
              <p:cNvPr id="20" name="Freeform 7"/>
              <p:cNvSpPr/>
              <p:nvPr/>
            </p:nvSpPr>
            <p:spPr bwMode="auto">
              <a:xfrm>
                <a:off x="3669728" y="1844653"/>
                <a:ext cx="1104577" cy="1105259"/>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617215" y="2331809"/>
              <a:ext cx="1181065" cy="897213"/>
              <a:chOff x="2202008" y="436205"/>
              <a:chExt cx="1846806" cy="1402951"/>
            </a:xfrm>
          </p:grpSpPr>
          <p:sp>
            <p:nvSpPr>
              <p:cNvPr id="22" name="Freeform 3301"/>
              <p:cNvSpPr/>
              <p:nvPr/>
            </p:nvSpPr>
            <p:spPr bwMode="auto">
              <a:xfrm>
                <a:off x="2202008" y="436205"/>
                <a:ext cx="1484515" cy="140295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矩形 22"/>
              <p:cNvSpPr/>
              <p:nvPr/>
            </p:nvSpPr>
            <p:spPr>
              <a:xfrm>
                <a:off x="2581251" y="662443"/>
                <a:ext cx="1467563" cy="923651"/>
              </a:xfrm>
              <a:prstGeom prst="rect">
                <a:avLst/>
              </a:prstGeom>
            </p:spPr>
            <p:txBody>
              <a:bodyPr wrap="square">
                <a:spAutoFit/>
              </a:bodyPr>
              <a:lstStyle/>
              <a:p>
                <a:pPr fontAlgn="auto">
                  <a:spcBef>
                    <a:spcPts val="0"/>
                  </a:spcBef>
                  <a:spcAft>
                    <a:spcPts val="0"/>
                  </a:spcAft>
                  <a:defRPr/>
                </a:pPr>
                <a:r>
                  <a:rPr lang="en-US" altLang="zh-CN" sz="4000" spc="300" dirty="0" smtClean="0">
                    <a:solidFill>
                      <a:schemeClr val="bg1"/>
                    </a:solidFill>
                    <a:latin typeface="Agency FB" panose="020B0503020202020204" pitchFamily="34" charset="0"/>
                    <a:ea typeface="+mn-ea"/>
                    <a:cs typeface="+mn-ea"/>
                    <a:sym typeface="+mn-lt"/>
                  </a:rPr>
                  <a:t>02</a:t>
                </a:r>
                <a:endParaRPr lang="zh-CN" altLang="en-US" sz="4000" spc="300" dirty="0">
                  <a:solidFill>
                    <a:schemeClr val="bg1"/>
                  </a:solidFill>
                  <a:latin typeface="Agency FB" panose="020B0503020202020204" pitchFamily="34" charset="0"/>
                  <a:ea typeface="+mn-ea"/>
                  <a:cs typeface="+mn-ea"/>
                  <a:sym typeface="+mn-lt"/>
                </a:endParaRPr>
              </a:p>
            </p:txBody>
          </p:sp>
        </p:grpSp>
        <p:grpSp>
          <p:nvGrpSpPr>
            <p:cNvPr id="2" name="组合 1"/>
            <p:cNvGrpSpPr/>
            <p:nvPr/>
          </p:nvGrpSpPr>
          <p:grpSpPr>
            <a:xfrm>
              <a:off x="980590" y="2086126"/>
              <a:ext cx="2796817" cy="2798546"/>
              <a:chOff x="980590" y="2086126"/>
              <a:chExt cx="2796817" cy="2798546"/>
            </a:xfrm>
          </p:grpSpPr>
          <p:sp>
            <p:nvSpPr>
              <p:cNvPr id="24" name="Freeform 3297"/>
              <p:cNvSpPr/>
              <p:nvPr/>
            </p:nvSpPr>
            <p:spPr bwMode="auto">
              <a:xfrm>
                <a:off x="980590" y="2086126"/>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25" name="图片 24"/>
              <p:cNvPicPr>
                <a:picLocks noChangeAspect="1"/>
              </p:cNvPicPr>
              <p:nvPr/>
            </p:nvPicPr>
            <p:blipFill>
              <a:blip r:embed="rId1" cstate="email"/>
              <a:srcRect/>
              <a:stretch>
                <a:fillRect/>
              </a:stretch>
            </p:blipFill>
            <p:spPr>
              <a:xfrm>
                <a:off x="1150982" y="2263712"/>
                <a:ext cx="2443374" cy="2443374"/>
              </a:xfrm>
              <a:custGeom>
                <a:avLst/>
                <a:gdLst>
                  <a:gd name="connsiteX0" fmla="*/ 1222618 w 2443374"/>
                  <a:gd name="connsiteY0" fmla="*/ 0 h 2443374"/>
                  <a:gd name="connsiteX1" fmla="*/ 2443374 w 2443374"/>
                  <a:gd name="connsiteY1" fmla="*/ 1222618 h 2443374"/>
                  <a:gd name="connsiteX2" fmla="*/ 1220756 w 2443374"/>
                  <a:gd name="connsiteY2" fmla="*/ 2443374 h 2443374"/>
                  <a:gd name="connsiteX3" fmla="*/ 0 w 2443374"/>
                  <a:gd name="connsiteY3" fmla="*/ 1220756 h 2443374"/>
                </a:gdLst>
                <a:ahLst/>
                <a:cxnLst>
                  <a:cxn ang="0">
                    <a:pos x="connsiteX0" y="connsiteY0"/>
                  </a:cxn>
                  <a:cxn ang="0">
                    <a:pos x="connsiteX1" y="connsiteY1"/>
                  </a:cxn>
                  <a:cxn ang="0">
                    <a:pos x="connsiteX2" y="connsiteY2"/>
                  </a:cxn>
                  <a:cxn ang="0">
                    <a:pos x="connsiteX3" y="connsiteY3"/>
                  </a:cxn>
                </a:cxnLst>
                <a:rect l="l" t="t" r="r" b="b"/>
                <a:pathLst>
                  <a:path w="2443374" h="2443374">
                    <a:moveTo>
                      <a:pt x="1222618" y="0"/>
                    </a:moveTo>
                    <a:lnTo>
                      <a:pt x="2443374" y="1222618"/>
                    </a:lnTo>
                    <a:lnTo>
                      <a:pt x="1220756" y="2443374"/>
                    </a:lnTo>
                    <a:lnTo>
                      <a:pt x="0" y="1220756"/>
                    </a:lnTo>
                    <a:close/>
                  </a:path>
                </a:pathLst>
              </a:custGeom>
            </p:spPr>
          </p:pic>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898687" y="129557"/>
            <a:ext cx="2394625" cy="553998"/>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2. </a:t>
            </a:r>
            <a:r>
              <a:rPr lang="zh-CN" altLang="en-US" sz="3000" b="1" dirty="0" smtClean="0">
                <a:latin typeface="微软雅黑" panose="020B0503020204020204" pitchFamily="34" charset="-122"/>
                <a:ea typeface="微软雅黑" panose="020B0503020204020204" pitchFamily="34" charset="-122"/>
              </a:rPr>
              <a:t>技术路线</a:t>
            </a:r>
            <a:endParaRPr lang="zh-CN" altLang="en-US" sz="3000" b="1" dirty="0">
              <a:latin typeface="微软雅黑" panose="020B0503020204020204" pitchFamily="34" charset="-122"/>
              <a:ea typeface="微软雅黑" panose="020B0503020204020204" pitchFamily="34" charset="-122"/>
            </a:endParaRPr>
          </a:p>
        </p:txBody>
      </p:sp>
      <p:sp>
        <p:nvSpPr>
          <p:cNvPr id="5" name="矩形 4"/>
          <p:cNvSpPr/>
          <p:nvPr/>
        </p:nvSpPr>
        <p:spPr>
          <a:xfrm>
            <a:off x="38048" y="1008415"/>
            <a:ext cx="2854960" cy="39878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2.1</a:t>
            </a:r>
            <a:r>
              <a:rPr lang="zh-CN" altLang="en-US" sz="2000" b="1" dirty="0" smtClean="0">
                <a:latin typeface="微软雅黑" panose="020B0503020204020204" pitchFamily="34" charset="-122"/>
                <a:ea typeface="微软雅黑" panose="020B0503020204020204" pitchFamily="34" charset="-122"/>
              </a:rPr>
              <a:t>诊断</a:t>
            </a:r>
            <a:r>
              <a:rPr lang="zh-CN" altLang="en-US" sz="2000" b="1" dirty="0">
                <a:latin typeface="微软雅黑" panose="020B0503020204020204" pitchFamily="34" charset="-122"/>
                <a:ea typeface="微软雅黑" panose="020B0503020204020204" pitchFamily="34" charset="-122"/>
              </a:rPr>
              <a:t>模块</a:t>
            </a:r>
            <a:r>
              <a:rPr lang="zh-CN" altLang="en-US" sz="2000" b="1" dirty="0" smtClean="0">
                <a:latin typeface="微软雅黑" panose="020B0503020204020204" pitchFamily="34" charset="-122"/>
                <a:ea typeface="微软雅黑" panose="020B0503020204020204" pitchFamily="34" charset="-122"/>
              </a:rPr>
              <a:t>的技术路线</a:t>
            </a:r>
            <a:endParaRPr lang="zh-CN" altLang="en-US" sz="20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46379" y="1655373"/>
            <a:ext cx="6117287" cy="4597087"/>
            <a:chOff x="646379" y="1655373"/>
            <a:chExt cx="6117287" cy="4597087"/>
          </a:xfrm>
        </p:grpSpPr>
        <p:grpSp>
          <p:nvGrpSpPr>
            <p:cNvPr id="8" name="组合 7"/>
            <p:cNvGrpSpPr/>
            <p:nvPr/>
          </p:nvGrpSpPr>
          <p:grpSpPr>
            <a:xfrm>
              <a:off x="646379" y="1655373"/>
              <a:ext cx="4885797" cy="4499406"/>
              <a:chOff x="0" y="620487"/>
              <a:chExt cx="4885797" cy="5535392"/>
            </a:xfrm>
          </p:grpSpPr>
          <p:sp>
            <p:nvSpPr>
              <p:cNvPr id="9" name="矩形 8"/>
              <p:cNvSpPr/>
              <p:nvPr/>
            </p:nvSpPr>
            <p:spPr>
              <a:xfrm>
                <a:off x="227548" y="5644676"/>
                <a:ext cx="1017319"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历史案例</a:t>
                </a:r>
                <a:r>
                  <a:rPr lang="en-US" altLang="zh-CN" sz="1400" b="1" dirty="0" smtClean="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sp>
            <p:nvSpPr>
              <p:cNvPr id="10" name="矩形 9"/>
              <p:cNvSpPr/>
              <p:nvPr/>
            </p:nvSpPr>
            <p:spPr>
              <a:xfrm>
                <a:off x="1976624" y="5644676"/>
                <a:ext cx="1017319"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历史案例</a:t>
                </a:r>
                <a:r>
                  <a:rPr lang="en-US" altLang="zh-CN" sz="1400" b="1" dirty="0" smtClean="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sp>
            <p:nvSpPr>
              <p:cNvPr id="11" name="矩形 10"/>
              <p:cNvSpPr/>
              <p:nvPr/>
            </p:nvSpPr>
            <p:spPr>
              <a:xfrm>
                <a:off x="3859553" y="5644676"/>
                <a:ext cx="1026244"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历史案例</a:t>
                </a:r>
                <a:r>
                  <a:rPr lang="en-US" altLang="zh-CN" sz="1400" b="1" dirty="0">
                    <a:latin typeface="微软雅黑" panose="020B0503020204020204" pitchFamily="34" charset="-122"/>
                    <a:ea typeface="微软雅黑" panose="020B0503020204020204" pitchFamily="34" charset="-122"/>
                  </a:rPr>
                  <a:t>n</a:t>
                </a:r>
                <a:endParaRPr lang="zh-CN" altLang="en-US" sz="1400" b="1"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034100" y="5900276"/>
                <a:ext cx="767455"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61404" y="3535959"/>
                <a:ext cx="1160101" cy="734856"/>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400" b="1" dirty="0" smtClean="0">
                    <a:latin typeface="微软雅黑" panose="020B0503020204020204" pitchFamily="34" charset="-122"/>
                    <a:ea typeface="微软雅黑" panose="020B0503020204020204" pitchFamily="34" charset="-122"/>
                  </a:rPr>
                  <a:t>NLP</a:t>
                </a:r>
                <a:r>
                  <a:rPr lang="zh-CN" altLang="en-US" sz="1400" b="1" dirty="0" smtClean="0">
                    <a:latin typeface="微软雅黑" panose="020B0503020204020204" pitchFamily="34" charset="-122"/>
                    <a:ea typeface="微软雅黑" panose="020B0503020204020204" pitchFamily="34" charset="-122"/>
                  </a:rPr>
                  <a:t>模型聚类</a:t>
                </a: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模式</a:t>
                </a:r>
                <a:r>
                  <a:rPr lang="en-US" altLang="zh-CN" sz="1400" b="1" dirty="0" smtClean="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1579506" y="3887412"/>
                <a:ext cx="33465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972159" y="3535960"/>
                <a:ext cx="1160101" cy="734856"/>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400" b="1" dirty="0" smtClean="0">
                    <a:latin typeface="微软雅黑" panose="020B0503020204020204" pitchFamily="34" charset="-122"/>
                    <a:ea typeface="微软雅黑" panose="020B0503020204020204" pitchFamily="34" charset="-122"/>
                  </a:rPr>
                  <a:t>NLP</a:t>
                </a:r>
                <a:r>
                  <a:rPr lang="zh-CN" altLang="en-US" sz="1400" b="1" dirty="0" smtClean="0">
                    <a:latin typeface="微软雅黑" panose="020B0503020204020204" pitchFamily="34" charset="-122"/>
                    <a:ea typeface="微软雅黑" panose="020B0503020204020204" pitchFamily="34" charset="-122"/>
                  </a:rPr>
                  <a:t>模型聚类</a:t>
                </a: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模式</a:t>
                </a:r>
                <a:r>
                  <a:rPr lang="en-US" altLang="zh-CN" sz="1400" b="1" dirty="0">
                    <a:latin typeface="微软雅黑" panose="020B0503020204020204" pitchFamily="34" charset="-122"/>
                    <a:ea typeface="微软雅黑" panose="020B0503020204020204" pitchFamily="34" charset="-122"/>
                  </a:rPr>
                  <a:t>m</a:t>
                </a:r>
                <a:endParaRPr lang="zh-CN" altLang="en-US" sz="1400" b="1" dirty="0">
                  <a:latin typeface="微软雅黑" panose="020B0503020204020204" pitchFamily="34" charset="-122"/>
                  <a:ea typeface="微软雅黑" panose="020B0503020204020204" pitchFamily="34" charset="-122"/>
                </a:endParaRPr>
              </a:p>
            </p:txBody>
          </p:sp>
          <p:cxnSp>
            <p:nvCxnSpPr>
              <p:cNvPr id="18" name="直接连接符 17"/>
              <p:cNvCxnSpPr>
                <a:stCxn id="9" idx="0"/>
              </p:cNvCxnSpPr>
              <p:nvPr/>
            </p:nvCxnSpPr>
            <p:spPr>
              <a:xfrm flipV="1">
                <a:off x="736208" y="5133470"/>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507595" y="5133470"/>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4386066" y="5133470"/>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36208" y="5133470"/>
                <a:ext cx="364985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2507595" y="4441729"/>
                <a:ext cx="0" cy="6858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2507595" y="2667981"/>
                <a:ext cx="0" cy="7082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Freeform 7">
                <a:hlinkClick r:id="rId1" action="ppaction://hlinksldjump"/>
              </p:cNvPr>
              <p:cNvSpPr/>
              <p:nvPr/>
            </p:nvSpPr>
            <p:spPr bwMode="auto">
              <a:xfrm>
                <a:off x="1775765" y="2309585"/>
                <a:ext cx="1351550" cy="337754"/>
              </a:xfrm>
              <a:custGeom>
                <a:avLst/>
                <a:gdLst>
                  <a:gd name="T0" fmla="*/ 1890 w 2003"/>
                  <a:gd name="T1" fmla="*/ 629 h 629"/>
                  <a:gd name="T2" fmla="*/ 2003 w 2003"/>
                  <a:gd name="T3" fmla="*/ 516 h 629"/>
                  <a:gd name="T4" fmla="*/ 2003 w 2003"/>
                  <a:gd name="T5" fmla="*/ 113 h 629"/>
                  <a:gd name="T6" fmla="*/ 1890 w 2003"/>
                  <a:gd name="T7" fmla="*/ 0 h 629"/>
                  <a:gd name="T8" fmla="*/ 113 w 2003"/>
                  <a:gd name="T9" fmla="*/ 0 h 629"/>
                  <a:gd name="T10" fmla="*/ 0 w 2003"/>
                  <a:gd name="T11" fmla="*/ 113 h 629"/>
                  <a:gd name="T12" fmla="*/ 0 w 2003"/>
                  <a:gd name="T13" fmla="*/ 516 h 629"/>
                  <a:gd name="T14" fmla="*/ 113 w 2003"/>
                  <a:gd name="T15" fmla="*/ 629 h 629"/>
                  <a:gd name="T16" fmla="*/ 1890 w 2003"/>
                  <a:gd name="T17"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3" h="629">
                    <a:moveTo>
                      <a:pt x="1890" y="629"/>
                    </a:moveTo>
                    <a:cubicBezTo>
                      <a:pt x="1952" y="629"/>
                      <a:pt x="2003" y="578"/>
                      <a:pt x="2003" y="516"/>
                    </a:cubicBezTo>
                    <a:lnTo>
                      <a:pt x="2003" y="113"/>
                    </a:lnTo>
                    <a:cubicBezTo>
                      <a:pt x="2003" y="51"/>
                      <a:pt x="1952" y="0"/>
                      <a:pt x="1890" y="0"/>
                    </a:cubicBezTo>
                    <a:lnTo>
                      <a:pt x="113" y="0"/>
                    </a:lnTo>
                    <a:cubicBezTo>
                      <a:pt x="51" y="0"/>
                      <a:pt x="0" y="51"/>
                      <a:pt x="0" y="113"/>
                    </a:cubicBezTo>
                    <a:lnTo>
                      <a:pt x="0" y="516"/>
                    </a:lnTo>
                    <a:cubicBezTo>
                      <a:pt x="0" y="578"/>
                      <a:pt x="51" y="629"/>
                      <a:pt x="113" y="629"/>
                    </a:cubicBezTo>
                    <a:lnTo>
                      <a:pt x="1890" y="629"/>
                    </a:lnTo>
                    <a:close/>
                  </a:path>
                </a:pathLst>
              </a:custGeom>
              <a:ln w="28575"/>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lstStyle/>
              <a:p>
                <a:r>
                  <a:rPr lang="zh-CN" altLang="en-US" sz="1400" b="1" dirty="0" smtClean="0">
                    <a:solidFill>
                      <a:prstClr val="black"/>
                    </a:solidFill>
                    <a:latin typeface="微软雅黑" panose="020B0503020204020204" pitchFamily="34" charset="-122"/>
                    <a:ea typeface="微软雅黑" panose="020B0503020204020204" pitchFamily="34" charset="-122"/>
                  </a:rPr>
                  <a:t>核心计算引擎</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cxnSp>
            <p:nvCxnSpPr>
              <p:cNvPr id="25" name="直接箭头连接符 24"/>
              <p:cNvCxnSpPr/>
              <p:nvPr/>
            </p:nvCxnSpPr>
            <p:spPr>
              <a:xfrm flipV="1">
                <a:off x="2513470" y="1603318"/>
                <a:ext cx="0" cy="6390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90013" y="716341"/>
                <a:ext cx="1160101" cy="734856"/>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诊断</a:t>
                </a:r>
                <a:r>
                  <a:rPr lang="en-US" altLang="zh-CN" sz="1400" b="1" dirty="0">
                    <a:solidFill>
                      <a:schemeClr val="tx1"/>
                    </a:solidFill>
                    <a:latin typeface="微软雅黑" panose="020B0503020204020204" pitchFamily="34" charset="-122"/>
                    <a:ea typeface="微软雅黑" panose="020B0503020204020204" pitchFamily="34" charset="-122"/>
                  </a:rPr>
                  <a:t>1/</a:t>
                </a:r>
                <a:r>
                  <a:rPr lang="zh-CN" altLang="en-US" sz="1400" b="1" dirty="0">
                    <a:solidFill>
                      <a:schemeClr val="tx1"/>
                    </a:solidFill>
                    <a:latin typeface="微软雅黑" panose="020B0503020204020204" pitchFamily="34" charset="-122"/>
                    <a:ea typeface="微软雅黑" panose="020B0503020204020204" pitchFamily="34" charset="-122"/>
                  </a:rPr>
                  <a:t>相似度</a:t>
                </a:r>
                <a:r>
                  <a:rPr lang="en-US" altLang="zh-CN" sz="1400" b="1" dirty="0">
                    <a:solidFill>
                      <a:schemeClr val="tx1"/>
                    </a:solidFill>
                    <a:latin typeface="微软雅黑" panose="020B0503020204020204" pitchFamily="34" charset="-122"/>
                    <a:ea typeface="微软雅黑" panose="020B0503020204020204" pitchFamily="34" charset="-122"/>
                  </a:rPr>
                  <a:t>95%</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7" name="矩形 26"/>
              <p:cNvSpPr/>
              <p:nvPr/>
            </p:nvSpPr>
            <p:spPr>
              <a:xfrm>
                <a:off x="1900768" y="716341"/>
                <a:ext cx="1160101" cy="734856"/>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诊断</a:t>
                </a:r>
                <a:r>
                  <a:rPr lang="en-US" altLang="zh-CN" sz="1400" b="1" dirty="0">
                    <a:solidFill>
                      <a:schemeClr val="tx1"/>
                    </a:solidFill>
                    <a:latin typeface="微软雅黑" panose="020B0503020204020204" pitchFamily="34" charset="-122"/>
                    <a:ea typeface="微软雅黑" panose="020B0503020204020204" pitchFamily="34" charset="-122"/>
                  </a:rPr>
                  <a:t>2/</a:t>
                </a:r>
                <a:r>
                  <a:rPr lang="zh-CN" altLang="en-US" sz="1400" b="1" dirty="0">
                    <a:solidFill>
                      <a:schemeClr val="tx1"/>
                    </a:solidFill>
                    <a:latin typeface="微软雅黑" panose="020B0503020204020204" pitchFamily="34" charset="-122"/>
                    <a:ea typeface="微软雅黑" panose="020B0503020204020204" pitchFamily="34" charset="-122"/>
                  </a:rPr>
                  <a:t>相似度</a:t>
                </a:r>
                <a:r>
                  <a:rPr lang="en-US" altLang="zh-CN" sz="1400" b="1" dirty="0">
                    <a:solidFill>
                      <a:schemeClr val="tx1"/>
                    </a:solidFill>
                    <a:latin typeface="微软雅黑" panose="020B0503020204020204" pitchFamily="34" charset="-122"/>
                    <a:ea typeface="微软雅黑" panose="020B0503020204020204" pitchFamily="34" charset="-122"/>
                  </a:rPr>
                  <a:t>80%</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8" name="矩形 27"/>
              <p:cNvSpPr/>
              <p:nvPr/>
            </p:nvSpPr>
            <p:spPr>
              <a:xfrm>
                <a:off x="3489211" y="700365"/>
                <a:ext cx="1160101" cy="734856"/>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诊断</a:t>
                </a:r>
                <a:r>
                  <a:rPr lang="en-US" altLang="zh-CN" sz="1400" b="1" dirty="0" smtClean="0">
                    <a:solidFill>
                      <a:schemeClr val="tx1"/>
                    </a:solidFill>
                    <a:latin typeface="微软雅黑" panose="020B0503020204020204" pitchFamily="34" charset="-122"/>
                    <a:ea typeface="微软雅黑" panose="020B0503020204020204" pitchFamily="34" charset="-122"/>
                  </a:rPr>
                  <a:t>5/</a:t>
                </a:r>
                <a:r>
                  <a:rPr lang="zh-CN" altLang="en-US" sz="1400" b="1" dirty="0" smtClean="0">
                    <a:solidFill>
                      <a:schemeClr val="tx1"/>
                    </a:solidFill>
                    <a:latin typeface="微软雅黑" panose="020B0503020204020204" pitchFamily="34" charset="-122"/>
                    <a:ea typeface="微软雅黑" panose="020B0503020204020204" pitchFamily="34" charset="-122"/>
                  </a:rPr>
                  <a:t>相似度</a:t>
                </a:r>
                <a:r>
                  <a:rPr lang="en-US" altLang="zh-CN" sz="1400" b="1" dirty="0" smtClean="0">
                    <a:solidFill>
                      <a:schemeClr val="tx1"/>
                    </a:solidFill>
                    <a:latin typeface="微软雅黑" panose="020B0503020204020204" pitchFamily="34" charset="-122"/>
                    <a:ea typeface="微软雅黑" panose="020B0503020204020204" pitchFamily="34" charset="-122"/>
                  </a:rPr>
                  <a:t>50%</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3114409" y="1051817"/>
                <a:ext cx="33465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6253" y="620487"/>
                <a:ext cx="4494450" cy="958509"/>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cxnSp>
            <p:nvCxnSpPr>
              <p:cNvPr id="31" name="直接连接符 30"/>
              <p:cNvCxnSpPr/>
              <p:nvPr/>
            </p:nvCxnSpPr>
            <p:spPr>
              <a:xfrm flipH="1">
                <a:off x="0" y="5133470"/>
                <a:ext cx="73620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0" y="1099742"/>
                <a:ext cx="13385" cy="40337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endCxn id="30" idx="1"/>
              </p:cNvCxnSpPr>
              <p:nvPr/>
            </p:nvCxnSpPr>
            <p:spPr>
              <a:xfrm>
                <a:off x="13385" y="1099742"/>
                <a:ext cx="21286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圆角矩形 33"/>
              <p:cNvSpPr/>
              <p:nvPr/>
            </p:nvSpPr>
            <p:spPr>
              <a:xfrm>
                <a:off x="3461723" y="2307864"/>
                <a:ext cx="1424074" cy="337753"/>
              </a:xfrm>
              <a:prstGeom prst="roundRect">
                <a:avLst/>
              </a:prstGeom>
              <a:solidFill>
                <a:srgbClr val="92D05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诊断输入描述</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35" name="直接箭头连接符 34"/>
              <p:cNvCxnSpPr/>
              <p:nvPr/>
            </p:nvCxnSpPr>
            <p:spPr>
              <a:xfrm flipH="1">
                <a:off x="3107626" y="2454303"/>
                <a:ext cx="331966" cy="10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284058" y="3406971"/>
                <a:ext cx="2901743" cy="1018269"/>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70" name="矩形 69"/>
            <p:cNvSpPr/>
            <p:nvPr/>
          </p:nvSpPr>
          <p:spPr>
            <a:xfrm>
              <a:off x="2096493" y="3652441"/>
              <a:ext cx="662473" cy="241636"/>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中医</a:t>
              </a:r>
              <a:endParaRPr lang="zh-CN" altLang="en-US" sz="1600" b="1" dirty="0">
                <a:latin typeface="微软雅黑" panose="020B0503020204020204" pitchFamily="34" charset="-122"/>
                <a:ea typeface="微软雅黑" panose="020B0503020204020204" pitchFamily="34" charset="-122"/>
              </a:endParaRPr>
            </a:p>
          </p:txBody>
        </p:sp>
        <p:sp>
          <p:nvSpPr>
            <p:cNvPr id="74" name="矩形 73"/>
            <p:cNvSpPr/>
            <p:nvPr/>
          </p:nvSpPr>
          <p:spPr>
            <a:xfrm>
              <a:off x="792616" y="5627943"/>
              <a:ext cx="4802624" cy="624517"/>
            </a:xfrm>
            <a:prstGeom prst="rect">
              <a:avLst/>
            </a:prstGeom>
            <a:noFill/>
            <a:ln w="28575">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0541" y="5523296"/>
              <a:ext cx="1569827" cy="210245"/>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案例百科全书</a:t>
              </a:r>
              <a:endParaRPr lang="zh-CN" altLang="en-US" sz="1600" b="1" dirty="0">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646379" y="6073142"/>
              <a:ext cx="5100379" cy="0"/>
            </a:xfrm>
            <a:prstGeom prst="line">
              <a:avLst/>
            </a:prstGeom>
            <a:ln w="28575">
              <a:solidFill>
                <a:srgbClr val="F89B34"/>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5752420" y="5935978"/>
              <a:ext cx="1011246" cy="218802"/>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故障模式</a:t>
              </a:r>
              <a:endParaRPr lang="zh-CN" altLang="en-US" sz="1600" b="1" dirty="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4094045" y="3639456"/>
            <a:ext cx="2901743" cy="1690004"/>
            <a:chOff x="4094045" y="3639456"/>
            <a:chExt cx="2901743" cy="1690004"/>
          </a:xfrm>
        </p:grpSpPr>
        <p:sp>
          <p:nvSpPr>
            <p:cNvPr id="78" name="矩形 77"/>
            <p:cNvSpPr/>
            <p:nvPr/>
          </p:nvSpPr>
          <p:spPr>
            <a:xfrm>
              <a:off x="4206981" y="4012210"/>
              <a:ext cx="1160101" cy="597323"/>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400" b="1" dirty="0" smtClean="0">
                  <a:latin typeface="微软雅黑" panose="020B0503020204020204" pitchFamily="34" charset="-122"/>
                  <a:ea typeface="微软雅黑" panose="020B0503020204020204" pitchFamily="34" charset="-122"/>
                </a:rPr>
                <a:t>SDA</a:t>
              </a:r>
              <a:r>
                <a:rPr lang="zh-CN" altLang="en-US" sz="1400" b="1" dirty="0" smtClean="0">
                  <a:latin typeface="微软雅黑" panose="020B0503020204020204" pitchFamily="34" charset="-122"/>
                  <a:ea typeface="微软雅黑" panose="020B0503020204020204" pitchFamily="34" charset="-122"/>
                </a:rPr>
                <a:t>模型</a:t>
              </a:r>
              <a:r>
                <a:rPr lang="zh-CN" altLang="en-US" sz="1400" b="1" dirty="0">
                  <a:latin typeface="微软雅黑" panose="020B0503020204020204" pitchFamily="34" charset="-122"/>
                  <a:ea typeface="微软雅黑" panose="020B0503020204020204" pitchFamily="34" charset="-122"/>
                </a:rPr>
                <a:t>规则</a:t>
              </a: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特征</a:t>
              </a:r>
              <a:r>
                <a:rPr lang="en-US" altLang="zh-CN" sz="1400" b="1" dirty="0">
                  <a:latin typeface="微软雅黑" panose="020B0503020204020204" pitchFamily="34" charset="-122"/>
                  <a:ea typeface="微软雅黑" panose="020B0503020204020204" pitchFamily="34" charset="-122"/>
                </a:rPr>
                <a:t>i</a:t>
              </a:r>
              <a:endParaRPr lang="zh-CN" altLang="en-US" sz="1400" b="1" dirty="0">
                <a:latin typeface="微软雅黑" panose="020B0503020204020204" pitchFamily="34" charset="-122"/>
                <a:ea typeface="微软雅黑" panose="020B0503020204020204" pitchFamily="34" charset="-122"/>
              </a:endParaRPr>
            </a:p>
          </p:txBody>
        </p:sp>
        <p:cxnSp>
          <p:nvCxnSpPr>
            <p:cNvPr id="79" name="直接连接符 78"/>
            <p:cNvCxnSpPr/>
            <p:nvPr/>
          </p:nvCxnSpPr>
          <p:spPr>
            <a:xfrm>
              <a:off x="5392961" y="4297886"/>
              <a:ext cx="33465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5746758" y="4006949"/>
              <a:ext cx="1160102" cy="597323"/>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400" b="1" dirty="0" smtClean="0">
                  <a:latin typeface="微软雅黑" panose="020B0503020204020204" pitchFamily="34" charset="-122"/>
                  <a:ea typeface="微软雅黑" panose="020B0503020204020204" pitchFamily="34" charset="-122"/>
                </a:rPr>
                <a:t>SDA</a:t>
              </a:r>
              <a:r>
                <a:rPr lang="zh-CN" altLang="en-US" sz="1400" b="1" dirty="0" smtClean="0">
                  <a:latin typeface="微软雅黑" panose="020B0503020204020204" pitchFamily="34" charset="-122"/>
                  <a:ea typeface="微软雅黑" panose="020B0503020204020204" pitchFamily="34" charset="-122"/>
                </a:rPr>
                <a:t>模型</a:t>
              </a:r>
              <a:r>
                <a:rPr lang="zh-CN" altLang="en-US" sz="1400" b="1" dirty="0">
                  <a:latin typeface="微软雅黑" panose="020B0503020204020204" pitchFamily="34" charset="-122"/>
                  <a:ea typeface="微软雅黑" panose="020B0503020204020204" pitchFamily="34" charset="-122"/>
                </a:rPr>
                <a:t>规则</a:t>
              </a: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特征</a:t>
              </a:r>
              <a:r>
                <a:rPr lang="en-US" altLang="zh-CN" sz="1400" b="1" dirty="0">
                  <a:latin typeface="微软雅黑" panose="020B0503020204020204" pitchFamily="34" charset="-122"/>
                  <a:ea typeface="微软雅黑" panose="020B0503020204020204" pitchFamily="34" charset="-122"/>
                </a:rPr>
                <a:t>j</a:t>
              </a:r>
              <a:endParaRPr lang="zh-CN" altLang="en-US" sz="1400" b="1" dirty="0">
                <a:latin typeface="微软雅黑" panose="020B0503020204020204" pitchFamily="34" charset="-122"/>
                <a:ea typeface="微软雅黑" panose="020B0503020204020204" pitchFamily="34" charset="-122"/>
              </a:endParaRPr>
            </a:p>
          </p:txBody>
        </p:sp>
        <p:sp>
          <p:nvSpPr>
            <p:cNvPr id="85" name="矩形 84"/>
            <p:cNvSpPr/>
            <p:nvPr/>
          </p:nvSpPr>
          <p:spPr>
            <a:xfrm>
              <a:off x="4094045" y="3915087"/>
              <a:ext cx="2901743" cy="827692"/>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cxnSp>
          <p:nvCxnSpPr>
            <p:cNvPr id="86" name="直接箭头连接符 85"/>
            <p:cNvCxnSpPr/>
            <p:nvPr/>
          </p:nvCxnSpPr>
          <p:spPr>
            <a:xfrm flipV="1">
              <a:off x="5703482" y="4756180"/>
              <a:ext cx="0" cy="557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5253176" y="3639456"/>
              <a:ext cx="637887" cy="233595"/>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西医</a:t>
              </a:r>
              <a:endParaRPr lang="zh-CN" altLang="en-US" sz="1600" b="1" dirty="0">
                <a:latin typeface="微软雅黑" panose="020B0503020204020204" pitchFamily="34" charset="-122"/>
                <a:ea typeface="微软雅黑" panose="020B0503020204020204" pitchFamily="34" charset="-122"/>
              </a:endParaRPr>
            </a:p>
          </p:txBody>
        </p:sp>
        <p:cxnSp>
          <p:nvCxnSpPr>
            <p:cNvPr id="88" name="直接连接符 87"/>
            <p:cNvCxnSpPr/>
            <p:nvPr/>
          </p:nvCxnSpPr>
          <p:spPr>
            <a:xfrm>
              <a:off x="5032445" y="5329460"/>
              <a:ext cx="686803"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89" name="矩形 88"/>
          <p:cNvSpPr/>
          <p:nvPr/>
        </p:nvSpPr>
        <p:spPr>
          <a:xfrm>
            <a:off x="825334" y="3605707"/>
            <a:ext cx="6237616" cy="1289501"/>
          </a:xfrm>
          <a:prstGeom prst="rect">
            <a:avLst/>
          </a:prstGeom>
          <a:noFill/>
          <a:ln w="28575">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3166215" y="1655373"/>
            <a:ext cx="8595365" cy="4607593"/>
            <a:chOff x="3166215" y="1860331"/>
            <a:chExt cx="8595365" cy="4607593"/>
          </a:xfrm>
        </p:grpSpPr>
        <p:grpSp>
          <p:nvGrpSpPr>
            <p:cNvPr id="91" name="组合 90"/>
            <p:cNvGrpSpPr/>
            <p:nvPr/>
          </p:nvGrpSpPr>
          <p:grpSpPr>
            <a:xfrm>
              <a:off x="3166215" y="1860331"/>
              <a:ext cx="8595365" cy="4499406"/>
              <a:chOff x="530276" y="620486"/>
              <a:chExt cx="11454896" cy="5535386"/>
            </a:xfrm>
          </p:grpSpPr>
          <p:grpSp>
            <p:nvGrpSpPr>
              <p:cNvPr id="95" name="组合 94"/>
              <p:cNvGrpSpPr/>
              <p:nvPr/>
            </p:nvGrpSpPr>
            <p:grpSpPr>
              <a:xfrm>
                <a:off x="530276" y="620486"/>
                <a:ext cx="11237181" cy="5535386"/>
                <a:chOff x="530276" y="620486"/>
                <a:chExt cx="11237181" cy="5535386"/>
              </a:xfrm>
            </p:grpSpPr>
            <p:sp>
              <p:nvSpPr>
                <p:cNvPr id="99" name="矩形 98"/>
                <p:cNvSpPr/>
                <p:nvPr/>
              </p:nvSpPr>
              <p:spPr>
                <a:xfrm>
                  <a:off x="6370410" y="5644669"/>
                  <a:ext cx="1178665"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规则</a:t>
                  </a:r>
                  <a:r>
                    <a:rPr lang="en-US" altLang="zh-CN" sz="1400" b="1" dirty="0" smtClean="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sp>
              <p:nvSpPr>
                <p:cNvPr id="100" name="矩形 99"/>
                <p:cNvSpPr/>
                <p:nvPr/>
              </p:nvSpPr>
              <p:spPr>
                <a:xfrm>
                  <a:off x="8396888" y="5644669"/>
                  <a:ext cx="1178665"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规则</a:t>
                  </a:r>
                  <a:r>
                    <a:rPr lang="en-US" altLang="zh-CN" sz="1400" b="1" dirty="0" smtClean="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sp>
              <p:nvSpPr>
                <p:cNvPr id="101" name="矩形 100"/>
                <p:cNvSpPr/>
                <p:nvPr/>
              </p:nvSpPr>
              <p:spPr>
                <a:xfrm>
                  <a:off x="10578450" y="5644669"/>
                  <a:ext cx="1189006" cy="511203"/>
                </a:xfrm>
                <a:prstGeom prst="rect">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1400" b="1" dirty="0">
                      <a:latin typeface="微软雅黑" panose="020B0503020204020204" pitchFamily="34" charset="-122"/>
                      <a:ea typeface="微软雅黑" panose="020B0503020204020204" pitchFamily="34" charset="-122"/>
                    </a:rPr>
                    <a:t>规则</a:t>
                  </a:r>
                  <a:r>
                    <a:rPr lang="en-US" altLang="zh-CN" sz="1400" b="1" dirty="0" smtClean="0">
                      <a:latin typeface="微软雅黑" panose="020B0503020204020204" pitchFamily="34" charset="-122"/>
                      <a:ea typeface="微软雅黑" panose="020B0503020204020204" pitchFamily="34" charset="-122"/>
                    </a:rPr>
                    <a:t>n</a:t>
                  </a:r>
                  <a:endParaRPr lang="zh-CN" altLang="en-US" sz="1400" b="1" dirty="0">
                    <a:latin typeface="微软雅黑" panose="020B0503020204020204" pitchFamily="34" charset="-122"/>
                    <a:ea typeface="微软雅黑" panose="020B0503020204020204" pitchFamily="34" charset="-122"/>
                  </a:endParaRPr>
                </a:p>
              </p:txBody>
            </p:sp>
            <p:cxnSp>
              <p:nvCxnSpPr>
                <p:cNvPr id="102" name="直接连接符 101"/>
                <p:cNvCxnSpPr/>
                <p:nvPr/>
              </p:nvCxnSpPr>
              <p:spPr>
                <a:xfrm>
                  <a:off x="9622081" y="5900270"/>
                  <a:ext cx="889173"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6525496" y="3535955"/>
                  <a:ext cx="1344092" cy="734855"/>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故障模式</a:t>
                  </a:r>
                  <a:r>
                    <a:rPr lang="en-US" altLang="zh-CN" sz="1400" b="1" dirty="0" smtClean="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sp>
              <p:nvSpPr>
                <p:cNvPr id="104" name="矩形 103"/>
                <p:cNvSpPr/>
                <p:nvPr/>
              </p:nvSpPr>
              <p:spPr>
                <a:xfrm>
                  <a:off x="8391716" y="3535956"/>
                  <a:ext cx="1344092" cy="734855"/>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故障模式</a:t>
                  </a:r>
                  <a:r>
                    <a:rPr lang="en-US" altLang="zh-CN" sz="1400" b="1" dirty="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sp>
              <p:nvSpPr>
                <p:cNvPr id="105" name="矩形 104"/>
                <p:cNvSpPr/>
                <p:nvPr/>
              </p:nvSpPr>
              <p:spPr>
                <a:xfrm>
                  <a:off x="10232085" y="3519980"/>
                  <a:ext cx="1344092" cy="734855"/>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故障模式</a:t>
                  </a:r>
                  <a:r>
                    <a:rPr lang="en-US" altLang="zh-CN" sz="1400" b="1" dirty="0">
                      <a:latin typeface="微软雅黑" panose="020B0503020204020204" pitchFamily="34" charset="-122"/>
                      <a:ea typeface="微软雅黑" panose="020B0503020204020204" pitchFamily="34" charset="-122"/>
                    </a:rPr>
                    <a:t>m</a:t>
                  </a:r>
                  <a:endParaRPr lang="zh-CN" altLang="en-US" sz="1400" b="1" dirty="0">
                    <a:latin typeface="微软雅黑" panose="020B0503020204020204" pitchFamily="34" charset="-122"/>
                    <a:ea typeface="微软雅黑" panose="020B0503020204020204" pitchFamily="34" charset="-122"/>
                  </a:endParaRPr>
                </a:p>
              </p:txBody>
            </p:sp>
            <p:cxnSp>
              <p:nvCxnSpPr>
                <p:cNvPr id="106" name="直接连接符 105"/>
                <p:cNvCxnSpPr/>
                <p:nvPr/>
              </p:nvCxnSpPr>
              <p:spPr>
                <a:xfrm>
                  <a:off x="9797840" y="3871433"/>
                  <a:ext cx="387725"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99" idx="0"/>
                </p:cNvCxnSpPr>
                <p:nvPr/>
              </p:nvCxnSpPr>
              <p:spPr>
                <a:xfrm flipV="1">
                  <a:off x="6959743" y="5133465"/>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9012072" y="5133465"/>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11188467" y="5133465"/>
                  <a:ext cx="0" cy="5112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6959743" y="5133465"/>
                  <a:ext cx="422872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1" name="矩形 110"/>
                <p:cNvSpPr/>
                <p:nvPr/>
              </p:nvSpPr>
              <p:spPr>
                <a:xfrm>
                  <a:off x="6370411" y="3374648"/>
                  <a:ext cx="5397046" cy="1044118"/>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cxnSp>
              <p:nvCxnSpPr>
                <p:cNvPr id="112" name="直接箭头连接符 111"/>
                <p:cNvCxnSpPr/>
                <p:nvPr/>
              </p:nvCxnSpPr>
              <p:spPr>
                <a:xfrm flipV="1">
                  <a:off x="9012072" y="4494460"/>
                  <a:ext cx="0" cy="6390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3" name="直接箭头连接符 112"/>
                <p:cNvCxnSpPr/>
                <p:nvPr/>
              </p:nvCxnSpPr>
              <p:spPr>
                <a:xfrm flipV="1">
                  <a:off x="9012072" y="2737198"/>
                  <a:ext cx="0" cy="6390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a:off x="8340025" y="2225993"/>
                  <a:ext cx="1344092" cy="511204"/>
                </a:xfrm>
                <a:prstGeom prst="rect">
                  <a:avLst/>
                </a:prstGeom>
                <a:solidFill>
                  <a:schemeClr val="bg1">
                    <a:lumMod val="75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dk1"/>
                      </a:solidFill>
                      <a:latin typeface="微软雅黑" panose="020B0503020204020204" pitchFamily="34" charset="-122"/>
                      <a:ea typeface="微软雅黑" panose="020B0503020204020204" pitchFamily="34" charset="-122"/>
                    </a:rPr>
                    <a:t>故障模式</a:t>
                  </a:r>
                  <a:r>
                    <a:rPr lang="en-US" altLang="zh-CN" sz="1400" b="1" dirty="0" smtClean="0">
                      <a:solidFill>
                        <a:schemeClr val="dk1"/>
                      </a:solidFill>
                      <a:latin typeface="微软雅黑" panose="020B0503020204020204" pitchFamily="34" charset="-122"/>
                      <a:ea typeface="微软雅黑" panose="020B0503020204020204" pitchFamily="34" charset="-122"/>
                    </a:rPr>
                    <a:t>X</a:t>
                  </a:r>
                  <a:endParaRPr lang="zh-CN" altLang="en-US" sz="1400" b="1" dirty="0">
                    <a:solidFill>
                      <a:schemeClr val="dk1"/>
                    </a:solidFill>
                    <a:latin typeface="微软雅黑" panose="020B0503020204020204" pitchFamily="34" charset="-122"/>
                    <a:ea typeface="微软雅黑" panose="020B0503020204020204" pitchFamily="34" charset="-122"/>
                  </a:endParaRPr>
                </a:p>
              </p:txBody>
            </p:sp>
            <p:cxnSp>
              <p:nvCxnSpPr>
                <p:cNvPr id="115" name="直接箭头连接符 114"/>
                <p:cNvCxnSpPr/>
                <p:nvPr/>
              </p:nvCxnSpPr>
              <p:spPr>
                <a:xfrm flipV="1">
                  <a:off x="8986220" y="1586988"/>
                  <a:ext cx="0" cy="6390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6" name="矩形 115"/>
                <p:cNvSpPr/>
                <p:nvPr/>
              </p:nvSpPr>
              <p:spPr>
                <a:xfrm>
                  <a:off x="6442783" y="716339"/>
                  <a:ext cx="1344092" cy="734855"/>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诊断</a:t>
                  </a:r>
                  <a:r>
                    <a:rPr lang="en-US" altLang="zh-CN" sz="1400" b="1" dirty="0">
                      <a:solidFill>
                        <a:schemeClr val="tx1"/>
                      </a:solidFill>
                      <a:latin typeface="微软雅黑" panose="020B0503020204020204" pitchFamily="34" charset="-122"/>
                      <a:ea typeface="微软雅黑" panose="020B0503020204020204" pitchFamily="34" charset="-122"/>
                    </a:rPr>
                    <a:t>1</a:t>
                  </a: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smtClean="0">
                      <a:solidFill>
                        <a:schemeClr val="tx1"/>
                      </a:solidFill>
                      <a:latin typeface="微软雅黑" panose="020B0503020204020204" pitchFamily="34" charset="-122"/>
                      <a:ea typeface="微软雅黑" panose="020B0503020204020204" pitchFamily="34" charset="-122"/>
                    </a:rPr>
                    <a:t>故障模式</a:t>
                  </a:r>
                  <a:r>
                    <a:rPr lang="en-US" altLang="zh-CN" sz="1400" b="1" dirty="0">
                      <a:solidFill>
                        <a:schemeClr val="tx1"/>
                      </a:solidFill>
                      <a:latin typeface="微软雅黑" panose="020B0503020204020204" pitchFamily="34" charset="-122"/>
                      <a:ea typeface="微软雅黑" panose="020B0503020204020204" pitchFamily="34" charset="-122"/>
                    </a:rPr>
                    <a:t>X</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117" name="矩形 116"/>
                <p:cNvSpPr/>
                <p:nvPr/>
              </p:nvSpPr>
              <p:spPr>
                <a:xfrm>
                  <a:off x="8309002" y="716340"/>
                  <a:ext cx="1344092" cy="734855"/>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诊断</a:t>
                  </a:r>
                  <a:r>
                    <a:rPr lang="en-US" altLang="zh-CN" sz="1400" b="1" dirty="0" smtClean="0">
                      <a:solidFill>
                        <a:schemeClr val="tx1"/>
                      </a:solidFill>
                      <a:latin typeface="微软雅黑" panose="020B0503020204020204" pitchFamily="34" charset="-122"/>
                      <a:ea typeface="微软雅黑" panose="020B0503020204020204" pitchFamily="34" charset="-122"/>
                    </a:rPr>
                    <a:t>2/</a:t>
                  </a:r>
                  <a:r>
                    <a:rPr lang="zh-CN" altLang="en-US" sz="1400" b="1" dirty="0">
                      <a:solidFill>
                        <a:schemeClr val="tx1"/>
                      </a:solidFill>
                      <a:latin typeface="微软雅黑" panose="020B0503020204020204" pitchFamily="34" charset="-122"/>
                      <a:ea typeface="微软雅黑" panose="020B0503020204020204" pitchFamily="34" charset="-122"/>
                    </a:rPr>
                    <a:t>故障模式</a:t>
                  </a:r>
                  <a:r>
                    <a:rPr lang="en-US" altLang="zh-CN" sz="1400" b="1" dirty="0">
                      <a:solidFill>
                        <a:schemeClr val="tx1"/>
                      </a:solidFill>
                      <a:latin typeface="微软雅黑" panose="020B0503020204020204" pitchFamily="34" charset="-122"/>
                      <a:ea typeface="微软雅黑" panose="020B0503020204020204" pitchFamily="34" charset="-122"/>
                    </a:rPr>
                    <a:t>X</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118" name="矩形 117"/>
                <p:cNvSpPr/>
                <p:nvPr/>
              </p:nvSpPr>
              <p:spPr>
                <a:xfrm>
                  <a:off x="10149372" y="700364"/>
                  <a:ext cx="1344092" cy="734855"/>
                </a:xfrm>
                <a:prstGeom prst="rect">
                  <a:avLst/>
                </a:prstGeom>
                <a:ln w="28575"/>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诊断</a:t>
                  </a:r>
                  <a:r>
                    <a:rPr lang="en-US" altLang="zh-CN" sz="1400" b="1" dirty="0">
                      <a:solidFill>
                        <a:schemeClr val="tx1"/>
                      </a:solidFill>
                      <a:latin typeface="微软雅黑" panose="020B0503020204020204" pitchFamily="34" charset="-122"/>
                      <a:ea typeface="微软雅黑" panose="020B0503020204020204" pitchFamily="34" charset="-122"/>
                    </a:rPr>
                    <a:t>k</a:t>
                  </a: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故障模式</a:t>
                  </a:r>
                  <a:r>
                    <a:rPr lang="en-US" altLang="zh-CN" sz="1400" b="1" dirty="0">
                      <a:solidFill>
                        <a:schemeClr val="tx1"/>
                      </a:solidFill>
                      <a:latin typeface="微软雅黑" panose="020B0503020204020204" pitchFamily="34" charset="-122"/>
                      <a:ea typeface="微软雅黑" panose="020B0503020204020204" pitchFamily="34" charset="-122"/>
                    </a:rPr>
                    <a:t>X</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119" name="直接连接符 118"/>
                <p:cNvCxnSpPr/>
                <p:nvPr/>
              </p:nvCxnSpPr>
              <p:spPr>
                <a:xfrm>
                  <a:off x="9715126" y="1051816"/>
                  <a:ext cx="387725"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20" name="矩形 119"/>
                <p:cNvSpPr/>
                <p:nvPr/>
              </p:nvSpPr>
              <p:spPr>
                <a:xfrm>
                  <a:off x="6368911" y="620486"/>
                  <a:ext cx="5207267" cy="958508"/>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cxnSp>
              <p:nvCxnSpPr>
                <p:cNvPr id="121" name="肘形连接符 120"/>
                <p:cNvCxnSpPr/>
                <p:nvPr/>
              </p:nvCxnSpPr>
              <p:spPr>
                <a:xfrm>
                  <a:off x="530276" y="1946423"/>
                  <a:ext cx="7778053" cy="548633"/>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grpSp>
          <p:cxnSp>
            <p:nvCxnSpPr>
              <p:cNvPr id="96" name="直接连接符 95"/>
              <p:cNvCxnSpPr/>
              <p:nvPr/>
            </p:nvCxnSpPr>
            <p:spPr>
              <a:xfrm>
                <a:off x="11172953" y="5133464"/>
                <a:ext cx="81221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1985171" y="1099740"/>
                <a:ext cx="1" cy="40337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8" name="直接箭头连接符 97"/>
              <p:cNvCxnSpPr>
                <a:endCxn id="120" idx="3"/>
              </p:cNvCxnSpPr>
              <p:nvPr/>
            </p:nvCxnSpPr>
            <p:spPr>
              <a:xfrm flipH="1">
                <a:off x="11576178" y="1099740"/>
                <a:ext cx="40899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92" name="矩形 91"/>
            <p:cNvSpPr/>
            <p:nvPr/>
          </p:nvSpPr>
          <p:spPr>
            <a:xfrm>
              <a:off x="9267368" y="3844414"/>
              <a:ext cx="596604" cy="217829"/>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中医</a:t>
              </a:r>
              <a:endParaRPr lang="zh-CN" altLang="en-US" sz="1600" b="1" dirty="0">
                <a:latin typeface="微软雅黑" panose="020B0503020204020204" pitchFamily="34" charset="-122"/>
                <a:ea typeface="微软雅黑" panose="020B0503020204020204" pitchFamily="34" charset="-122"/>
              </a:endParaRPr>
            </a:p>
          </p:txBody>
        </p:sp>
        <p:sp>
          <p:nvSpPr>
            <p:cNvPr id="93" name="矩形 92"/>
            <p:cNvSpPr/>
            <p:nvPr/>
          </p:nvSpPr>
          <p:spPr>
            <a:xfrm>
              <a:off x="7424637" y="5843407"/>
              <a:ext cx="4305410" cy="624517"/>
            </a:xfrm>
            <a:prstGeom prst="rect">
              <a:avLst/>
            </a:prstGeom>
            <a:noFill/>
            <a:ln w="28575">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8746095" y="5754526"/>
              <a:ext cx="1569827" cy="210245"/>
            </a:xfrm>
            <a:prstGeom prst="rect">
              <a:avLst/>
            </a:prstGeom>
            <a:solidFill>
              <a:srgbClr val="F89B34"/>
            </a:solidFill>
            <a:ln>
              <a:solidFill>
                <a:srgbClr val="F89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本草纲目</a:t>
              </a:r>
              <a:endParaRPr lang="zh-CN" altLang="en-US" sz="16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588909" y="1797277"/>
            <a:ext cx="7988196" cy="4574816"/>
          </a:xfrm>
          <a:prstGeom prst="rect">
            <a:avLst/>
          </a:prstGeom>
        </p:spPr>
      </p:pic>
      <p:sp>
        <p:nvSpPr>
          <p:cNvPr id="6" name="文本框 5"/>
          <p:cNvSpPr txBox="1"/>
          <p:nvPr/>
        </p:nvSpPr>
        <p:spPr>
          <a:xfrm>
            <a:off x="4898687" y="129557"/>
            <a:ext cx="2394625" cy="553998"/>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2. </a:t>
            </a:r>
            <a:r>
              <a:rPr lang="zh-CN" altLang="en-US" sz="3000" b="1" dirty="0" smtClean="0">
                <a:latin typeface="微软雅黑" panose="020B0503020204020204" pitchFamily="34" charset="-122"/>
                <a:ea typeface="微软雅黑" panose="020B0503020204020204" pitchFamily="34" charset="-122"/>
              </a:rPr>
              <a:t>技术路线</a:t>
            </a:r>
            <a:endParaRPr lang="zh-CN" altLang="en-US" sz="3000" b="1" dirty="0">
              <a:latin typeface="微软雅黑" panose="020B0503020204020204" pitchFamily="34" charset="-122"/>
              <a:ea typeface="微软雅黑" panose="020B0503020204020204" pitchFamily="34" charset="-122"/>
            </a:endParaRPr>
          </a:p>
        </p:txBody>
      </p:sp>
      <p:sp>
        <p:nvSpPr>
          <p:cNvPr id="7" name="矩形 6"/>
          <p:cNvSpPr/>
          <p:nvPr/>
        </p:nvSpPr>
        <p:spPr>
          <a:xfrm>
            <a:off x="38048" y="1008415"/>
            <a:ext cx="3549650" cy="39878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2.1.1</a:t>
            </a:r>
            <a:r>
              <a:rPr lang="zh-CN" altLang="en-US" sz="2000" b="1" dirty="0" smtClean="0">
                <a:latin typeface="微软雅黑" panose="020B0503020204020204" pitchFamily="34" charset="-122"/>
                <a:ea typeface="微软雅黑" panose="020B0503020204020204" pitchFamily="34" charset="-122"/>
              </a:rPr>
              <a:t>自然语言处理</a:t>
            </a:r>
            <a:r>
              <a:rPr lang="en-US" altLang="zh-CN" sz="2000" b="1" dirty="0" smtClean="0">
                <a:latin typeface="微软雅黑" panose="020B0503020204020204" pitchFamily="34" charset="-122"/>
                <a:ea typeface="微软雅黑" panose="020B0503020204020204" pitchFamily="34" charset="-122"/>
              </a:rPr>
              <a:t>(NLP)</a:t>
            </a:r>
            <a:r>
              <a:rPr lang="zh-CN" altLang="en-US" sz="2000" b="1" dirty="0" smtClean="0">
                <a:latin typeface="微软雅黑" panose="020B0503020204020204" pitchFamily="34" charset="-122"/>
                <a:ea typeface="微软雅黑" panose="020B0503020204020204" pitchFamily="34" charset="-122"/>
              </a:rPr>
              <a:t>模型</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2806256" y="1797277"/>
            <a:ext cx="725214" cy="1560788"/>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8" name="矩形 7"/>
          <p:cNvSpPr/>
          <p:nvPr/>
        </p:nvSpPr>
        <p:spPr>
          <a:xfrm>
            <a:off x="4981896" y="1797277"/>
            <a:ext cx="898635" cy="430398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836982" y="1807782"/>
            <a:ext cx="1644860" cy="3221427"/>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3" name="文本框 2"/>
          <p:cNvSpPr txBox="1"/>
          <p:nvPr/>
        </p:nvSpPr>
        <p:spPr>
          <a:xfrm>
            <a:off x="5384667" y="6198667"/>
            <a:ext cx="1567543"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轴承温度异常</a:t>
            </a:r>
            <a:endParaRPr lang="zh-CN" altLang="en-US" b="1" dirty="0">
              <a:latin typeface="微软雅黑" panose="020B0503020204020204" pitchFamily="34" charset="-122"/>
              <a:ea typeface="微软雅黑" panose="020B0503020204020204" pitchFamily="34" charset="-122"/>
            </a:endParaRPr>
          </a:p>
        </p:txBody>
      </p:sp>
      <p:sp>
        <p:nvSpPr>
          <p:cNvPr id="10" name="矩形 9"/>
          <p:cNvSpPr/>
          <p:nvPr/>
        </p:nvSpPr>
        <p:spPr>
          <a:xfrm>
            <a:off x="2790490" y="1466188"/>
            <a:ext cx="725214" cy="331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微软雅黑" panose="020B0503020204020204" pitchFamily="34" charset="-122"/>
                <a:ea typeface="微软雅黑" panose="020B0503020204020204" pitchFamily="34" charset="-122"/>
              </a:rPr>
              <a:t>对象</a:t>
            </a:r>
            <a:endParaRPr lang="zh-CN" altLang="en-US" sz="1200" b="1" dirty="0">
              <a:latin typeface="微软雅黑" panose="020B0503020204020204" pitchFamily="34" charset="-122"/>
              <a:ea typeface="微软雅黑" panose="020B0503020204020204" pitchFamily="34" charset="-122"/>
            </a:endParaRPr>
          </a:p>
        </p:txBody>
      </p:sp>
      <p:sp>
        <p:nvSpPr>
          <p:cNvPr id="11" name="矩形 10"/>
          <p:cNvSpPr/>
          <p:nvPr/>
        </p:nvSpPr>
        <p:spPr>
          <a:xfrm>
            <a:off x="4981897" y="1460932"/>
            <a:ext cx="898634" cy="3363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微软雅黑" panose="020B0503020204020204" pitchFamily="34" charset="-122"/>
                <a:ea typeface="微软雅黑" panose="020B0503020204020204" pitchFamily="34" charset="-122"/>
              </a:rPr>
              <a:t>特征参数</a:t>
            </a:r>
            <a:endParaRPr lang="zh-CN" altLang="en-US" sz="1200" b="1" dirty="0">
              <a:latin typeface="微软雅黑" panose="020B0503020204020204" pitchFamily="34" charset="-122"/>
              <a:ea typeface="微软雅黑" panose="020B0503020204020204" pitchFamily="34" charset="-122"/>
            </a:endParaRPr>
          </a:p>
        </p:txBody>
      </p:sp>
      <p:sp>
        <p:nvSpPr>
          <p:cNvPr id="12" name="矩形 11"/>
          <p:cNvSpPr/>
          <p:nvPr/>
        </p:nvSpPr>
        <p:spPr>
          <a:xfrm>
            <a:off x="6821220" y="1471443"/>
            <a:ext cx="1644855" cy="3258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微软雅黑" panose="020B0503020204020204" pitchFamily="34" charset="-122"/>
                <a:ea typeface="微软雅黑" panose="020B0503020204020204" pitchFamily="34" charset="-122"/>
              </a:rPr>
              <a:t>特征参数的症状</a:t>
            </a:r>
            <a:endParaRPr lang="zh-CN" altLang="en-US" sz="1200" b="1" dirty="0">
              <a:latin typeface="微软雅黑" panose="020B0503020204020204" pitchFamily="34" charset="-122"/>
              <a:ea typeface="微软雅黑" panose="020B0503020204020204" pitchFamily="34" charset="-122"/>
            </a:endParaRPr>
          </a:p>
        </p:txBody>
      </p:sp>
      <p:sp>
        <p:nvSpPr>
          <p:cNvPr id="13" name="矩形 12"/>
          <p:cNvSpPr/>
          <p:nvPr/>
        </p:nvSpPr>
        <p:spPr>
          <a:xfrm>
            <a:off x="1082564" y="1665896"/>
            <a:ext cx="725214" cy="1560788"/>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5" name="文本框 4"/>
          <p:cNvSpPr txBox="1"/>
          <p:nvPr/>
        </p:nvSpPr>
        <p:spPr>
          <a:xfrm>
            <a:off x="1129861" y="1792016"/>
            <a:ext cx="604353" cy="276999"/>
          </a:xfrm>
          <a:prstGeom prst="rect">
            <a:avLst/>
          </a:prstGeom>
          <a:noFill/>
          <a:ln>
            <a:solidFill>
              <a:schemeClr val="tx1"/>
            </a:solidFill>
          </a:ln>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案例</a:t>
            </a:r>
            <a:r>
              <a:rPr lang="en-US" altLang="zh-CN" sz="1200" b="1" dirty="0" smtClean="0">
                <a:latin typeface="微软雅黑" panose="020B0503020204020204" pitchFamily="34" charset="-122"/>
                <a:ea typeface="微软雅黑" panose="020B0503020204020204" pitchFamily="34" charset="-122"/>
              </a:rPr>
              <a:t>1</a:t>
            </a:r>
            <a:endParaRPr lang="zh-CN" altLang="en-US" sz="12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1140371" y="2322795"/>
            <a:ext cx="604353" cy="276999"/>
          </a:xfrm>
          <a:prstGeom prst="rect">
            <a:avLst/>
          </a:prstGeom>
          <a:noFill/>
          <a:ln>
            <a:solidFill>
              <a:schemeClr val="tx1"/>
            </a:solidFill>
          </a:ln>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案例</a:t>
            </a:r>
            <a:r>
              <a:rPr lang="en-US" altLang="zh-CN" sz="1200" b="1" dirty="0">
                <a:latin typeface="微软雅黑" panose="020B0503020204020204" pitchFamily="34" charset="-122"/>
                <a:ea typeface="微软雅黑" panose="020B0503020204020204" pitchFamily="34" charset="-122"/>
              </a:rPr>
              <a:t>2</a:t>
            </a:r>
            <a:endParaRPr lang="zh-CN" altLang="en-US" sz="12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150876" y="2806268"/>
            <a:ext cx="604353" cy="276999"/>
          </a:xfrm>
          <a:prstGeom prst="rect">
            <a:avLst/>
          </a:prstGeom>
          <a:noFill/>
          <a:ln>
            <a:solidFill>
              <a:schemeClr val="tx1"/>
            </a:solidFill>
          </a:ln>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案例</a:t>
            </a:r>
            <a:r>
              <a:rPr lang="en-US" altLang="zh-CN" sz="1200" b="1" dirty="0">
                <a:latin typeface="微软雅黑" panose="020B0503020204020204" pitchFamily="34" charset="-122"/>
                <a:ea typeface="微软雅黑" panose="020B0503020204020204" pitchFamily="34" charset="-122"/>
              </a:rPr>
              <a:t>3</a:t>
            </a:r>
            <a:endParaRPr lang="zh-CN" altLang="en-US" sz="1200" b="1" dirty="0">
              <a:latin typeface="微软雅黑" panose="020B0503020204020204" pitchFamily="34" charset="-122"/>
              <a:ea typeface="微软雅黑" panose="020B0503020204020204" pitchFamily="34" charset="-122"/>
            </a:endParaRPr>
          </a:p>
        </p:txBody>
      </p:sp>
      <p:cxnSp>
        <p:nvCxnSpPr>
          <p:cNvPr id="17" name="直接箭头连接符 16"/>
          <p:cNvCxnSpPr/>
          <p:nvPr/>
        </p:nvCxnSpPr>
        <p:spPr>
          <a:xfrm>
            <a:off x="1878465" y="2446290"/>
            <a:ext cx="88049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 name="文本框 19"/>
              <p:cNvSpPr txBox="1"/>
              <p:nvPr/>
            </p:nvSpPr>
            <p:spPr>
              <a:xfrm>
                <a:off x="9577105" y="4875320"/>
                <a:ext cx="1935132" cy="307777"/>
              </a:xfrm>
              <a:prstGeom prst="rect">
                <a:avLst/>
              </a:prstGeom>
              <a:noFill/>
            </p:spPr>
            <p:txBody>
              <a:bodyPr wrap="square" lIns="0" tIns="0" rIns="0" bIns="0" rtlCol="0">
                <a:spAutoFit/>
              </a:bodyPr>
              <a:lstStyle/>
              <a:p>
                <a:r>
                  <a:rPr lang="en-US" altLang="zh-CN" sz="2000" b="1" dirty="0" smtClean="0">
                    <a:latin typeface="微软雅黑" panose="020B0503020204020204" pitchFamily="34" charset="-122"/>
                    <a:ea typeface="微软雅黑" panose="020B0503020204020204" pitchFamily="34" charset="-122"/>
                  </a:rPr>
                  <a:t>F</a:t>
                </a:r>
                <a14:m>
                  <m:oMath xmlns:m="http://schemas.openxmlformats.org/officeDocument/2006/math">
                    <m:r>
                      <a:rPr lang="en-US" altLang="zh-CN" sz="2000" i="1" smtClean="0">
                        <a:latin typeface="Cambria Math" panose="02040503050406030204" pitchFamily="18" charset="0"/>
                        <a:ea typeface="Cambria Math" panose="02040503050406030204" pitchFamily="18" charset="0"/>
                      </a:rPr>
                      <m:t>=</m:t>
                    </m:r>
                    <m:d>
                      <m:dPr>
                        <m:ctrlPr>
                          <a:rPr lang="en-US" altLang="zh-CN" sz="2000" i="1" smtClean="0">
                            <a:latin typeface="Cambria Math" panose="02040503050406030204" pitchFamily="18" charset="0"/>
                            <a:ea typeface="Cambria Math" panose="02040503050406030204" pitchFamily="18" charset="0"/>
                          </a:rPr>
                        </m:ctrlPr>
                      </m:dPr>
                      <m:e>
                        <m:r>
                          <a:rPr lang="en-US" altLang="zh-CN" sz="2000" b="0" i="1" smtClean="0">
                            <a:latin typeface="Cambria Math" panose="02040503050406030204" pitchFamily="18" charset="0"/>
                            <a:ea typeface="Cambria Math" panose="02040503050406030204" pitchFamily="18" charset="0"/>
                          </a:rPr>
                          <m:t>𝑂</m:t>
                        </m:r>
                        <m:r>
                          <a:rPr lang="en-US" altLang="zh-CN" sz="2000" b="0" i="1" smtClean="0">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ea typeface="Cambria Math" panose="02040503050406030204" pitchFamily="18" charset="0"/>
                          </a:rPr>
                          <m:t>𝑆</m:t>
                        </m:r>
                        <m:r>
                          <a:rPr lang="en-US" altLang="zh-CN" sz="2000" b="0" i="1" smtClean="0">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ea typeface="Cambria Math" panose="02040503050406030204" pitchFamily="18" charset="0"/>
                          </a:rPr>
                          <m:t>𝐷</m:t>
                        </m:r>
                      </m:e>
                    </m:d>
                  </m:oMath>
                </a14:m>
                <a:endParaRPr lang="zh-CN" altLang="en-US" sz="2000" dirty="0">
                  <a:latin typeface="微软雅黑" panose="020B0503020204020204" pitchFamily="34" charset="-122"/>
                  <a:ea typeface="微软雅黑" panose="020B0503020204020204" pitchFamily="34" charset="-122"/>
                </a:endParaRPr>
              </a:p>
            </p:txBody>
          </p:sp>
        </mc:Choice>
        <mc:Fallback>
          <p:sp>
            <p:nvSpPr>
              <p:cNvPr id="20" name="文本框 19"/>
              <p:cNvSpPr txBox="1">
                <a:spLocks noRot="1" noChangeAspect="1" noMove="1" noResize="1" noEditPoints="1" noAdjustHandles="1" noChangeArrowheads="1" noChangeShapeType="1" noTextEdit="1"/>
              </p:cNvSpPr>
              <p:nvPr/>
            </p:nvSpPr>
            <p:spPr>
              <a:xfrm>
                <a:off x="9577105" y="4875320"/>
                <a:ext cx="1935132" cy="307777"/>
              </a:xfrm>
              <a:prstGeom prst="rect">
                <a:avLst/>
              </a:prstGeom>
              <a:blipFill rotWithShape="0">
                <a:blip r:embed="rId2"/>
                <a:stretch>
                  <a:fillRect l="-7886" t="-26000" b="-50000"/>
                </a:stretch>
              </a:blipFill>
            </p:spPr>
            <p:txBody>
              <a:bodyPr/>
              <a:lstStyle/>
              <a:p>
                <a:r>
                  <a:rPr lang="zh-CN" altLang="en-US">
                    <a:noFill/>
                  </a:rPr>
                  <a:t> </a:t>
                </a:r>
                <a:endParaRPr lang="zh-CN" altLang="en-US">
                  <a:noFill/>
                </a:endParaRPr>
              </a:p>
            </p:txBody>
          </p:sp>
        </mc:Fallback>
      </mc:AlternateContent>
      <p:sp>
        <p:nvSpPr>
          <p:cNvPr id="21" name="矩形 20"/>
          <p:cNvSpPr/>
          <p:nvPr/>
        </p:nvSpPr>
        <p:spPr>
          <a:xfrm>
            <a:off x="9469825" y="4742800"/>
            <a:ext cx="1492467" cy="572816"/>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048" y="1008415"/>
            <a:ext cx="4133215" cy="39878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2.1.2</a:t>
            </a:r>
            <a:r>
              <a:rPr lang="zh-CN" altLang="en-US" sz="2000" b="1" dirty="0" smtClean="0">
                <a:latin typeface="微软雅黑" panose="020B0503020204020204" pitchFamily="34" charset="-122"/>
                <a:ea typeface="微软雅黑" panose="020B0503020204020204" pitchFamily="34" charset="-122"/>
              </a:rPr>
              <a:t>传感器数据分析（</a:t>
            </a:r>
            <a:r>
              <a:rPr lang="en-US" altLang="zh-CN" sz="2000" b="1" dirty="0" smtClean="0">
                <a:latin typeface="微软雅黑" panose="020B0503020204020204" pitchFamily="34" charset="-122"/>
                <a:ea typeface="微软雅黑" panose="020B0503020204020204" pitchFamily="34" charset="-122"/>
              </a:rPr>
              <a:t>SDA</a:t>
            </a:r>
            <a:r>
              <a:rPr lang="zh-CN" altLang="en-US" sz="2000" b="1" dirty="0" smtClean="0">
                <a:latin typeface="微软雅黑" panose="020B0503020204020204" pitchFamily="34" charset="-122"/>
                <a:ea typeface="微软雅黑" panose="020B0503020204020204" pitchFamily="34" charset="-122"/>
              </a:rPr>
              <a:t>）模型</a:t>
            </a:r>
            <a:endParaRPr lang="zh-CN" altLang="en-US" sz="2000" b="1"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898687" y="129557"/>
            <a:ext cx="2394625" cy="553998"/>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2. </a:t>
            </a:r>
            <a:r>
              <a:rPr lang="zh-CN" altLang="en-US" sz="3000" b="1" dirty="0" smtClean="0">
                <a:latin typeface="微软雅黑" panose="020B0503020204020204" pitchFamily="34" charset="-122"/>
                <a:ea typeface="微软雅黑" panose="020B0503020204020204" pitchFamily="34" charset="-122"/>
              </a:rPr>
              <a:t>技术路线</a:t>
            </a:r>
            <a:endParaRPr lang="zh-CN" altLang="en-US" sz="3000" b="1"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81304" y="1871502"/>
            <a:ext cx="6248400" cy="2705100"/>
          </a:xfrm>
          <a:prstGeom prst="rect">
            <a:avLst/>
          </a:prstGeom>
        </p:spPr>
      </p:pic>
      <p:pic>
        <p:nvPicPr>
          <p:cNvPr id="8" name="图片 7"/>
          <p:cNvPicPr>
            <a:picLocks noChangeAspect="1"/>
          </p:cNvPicPr>
          <p:nvPr/>
        </p:nvPicPr>
        <p:blipFill>
          <a:blip r:embed="rId2"/>
          <a:stretch>
            <a:fillRect/>
          </a:stretch>
        </p:blipFill>
        <p:spPr>
          <a:xfrm>
            <a:off x="6761359" y="1870934"/>
            <a:ext cx="5127971" cy="2705668"/>
          </a:xfrm>
          <a:prstGeom prst="rect">
            <a:avLst/>
          </a:prstGeom>
        </p:spPr>
      </p:pic>
      <p:sp>
        <p:nvSpPr>
          <p:cNvPr id="10" name="文本框 9"/>
          <p:cNvSpPr txBox="1"/>
          <p:nvPr/>
        </p:nvSpPr>
        <p:spPr>
          <a:xfrm>
            <a:off x="9574916" y="4316123"/>
            <a:ext cx="1450427" cy="307777"/>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统计特征</a:t>
            </a:r>
            <a:r>
              <a:rPr lang="en-US" altLang="zh-CN" sz="1400" b="1" dirty="0" smtClean="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710140" y="3192236"/>
            <a:ext cx="400110" cy="1092355"/>
          </a:xfrm>
          <a:prstGeom prst="rect">
            <a:avLst/>
          </a:prstGeom>
          <a:noFill/>
        </p:spPr>
        <p:txBody>
          <a:bodyPr vert="eaVert" wrap="square" rtlCol="0">
            <a:spAutoFit/>
          </a:bodyPr>
          <a:lstStyle/>
          <a:p>
            <a:r>
              <a:rPr lang="zh-CN" altLang="en-US" sz="1400" b="1" dirty="0" smtClean="0">
                <a:latin typeface="微软雅黑" panose="020B0503020204020204" pitchFamily="34" charset="-122"/>
                <a:ea typeface="微软雅黑" panose="020B0503020204020204" pitchFamily="34" charset="-122"/>
              </a:rPr>
              <a:t>统计特征</a:t>
            </a:r>
            <a:r>
              <a:rPr lang="en-US" altLang="zh-CN" sz="1400" b="1" dirty="0" smtClean="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2602601" y="1533932"/>
            <a:ext cx="1405805"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形状相似度</a:t>
            </a:r>
            <a:endParaRPr lang="zh-CN" altLang="en-US"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8622441" y="1538609"/>
            <a:ext cx="1405805"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特征相似度</a:t>
            </a:r>
            <a:endParaRPr lang="zh-CN" altLang="en-US" b="1" dirty="0">
              <a:latin typeface="微软雅黑" panose="020B0503020204020204" pitchFamily="34" charset="-122"/>
              <a:ea typeface="微软雅黑" panose="020B0503020204020204" pitchFamily="34" charset="-122"/>
            </a:endParaRPr>
          </a:p>
        </p:txBody>
      </p:sp>
      <p:cxnSp>
        <p:nvCxnSpPr>
          <p:cNvPr id="16" name="直接连接符 15"/>
          <p:cNvCxnSpPr>
            <a:stCxn id="6" idx="2"/>
          </p:cNvCxnSpPr>
          <p:nvPr/>
        </p:nvCxnSpPr>
        <p:spPr>
          <a:xfrm flipH="1">
            <a:off x="3305503" y="4576602"/>
            <a:ext cx="1" cy="4368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305503" y="5013434"/>
            <a:ext cx="6019840"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8" idx="2"/>
          </p:cNvCxnSpPr>
          <p:nvPr/>
        </p:nvCxnSpPr>
        <p:spPr>
          <a:xfrm flipH="1">
            <a:off x="9325343" y="4576602"/>
            <a:ext cx="2" cy="4368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4" name="圆角矩形 23"/>
          <p:cNvSpPr/>
          <p:nvPr/>
        </p:nvSpPr>
        <p:spPr>
          <a:xfrm>
            <a:off x="5612524" y="5605893"/>
            <a:ext cx="1497726" cy="59170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latin typeface="微软雅黑" panose="020B0503020204020204" pitchFamily="34" charset="-122"/>
                <a:ea typeface="微软雅黑" panose="020B0503020204020204" pitchFamily="34" charset="-122"/>
              </a:rPr>
              <a:t>SDA</a:t>
            </a:r>
            <a:r>
              <a:rPr lang="zh-CN" altLang="en-US" b="1" dirty="0" smtClean="0">
                <a:solidFill>
                  <a:schemeClr val="tx1"/>
                </a:solidFill>
                <a:latin typeface="微软雅黑" panose="020B0503020204020204" pitchFamily="34" charset="-122"/>
                <a:ea typeface="微软雅黑" panose="020B0503020204020204" pitchFamily="34" charset="-122"/>
              </a:rPr>
              <a:t>相似度</a:t>
            </a:r>
            <a:endParaRPr lang="zh-CN" altLang="en-US" b="1" dirty="0">
              <a:solidFill>
                <a:schemeClr val="tx1"/>
              </a:solidFill>
              <a:latin typeface="微软雅黑" panose="020B0503020204020204" pitchFamily="34" charset="-122"/>
              <a:ea typeface="微软雅黑" panose="020B0503020204020204" pitchFamily="34" charset="-122"/>
            </a:endParaRPr>
          </a:p>
        </p:txBody>
      </p:sp>
      <p:cxnSp>
        <p:nvCxnSpPr>
          <p:cNvPr id="26" name="直接箭头连接符 25"/>
          <p:cNvCxnSpPr/>
          <p:nvPr/>
        </p:nvCxnSpPr>
        <p:spPr>
          <a:xfrm>
            <a:off x="6374559" y="5013434"/>
            <a:ext cx="2584" cy="5924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896303" y="4702730"/>
            <a:ext cx="939966" cy="307777"/>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权重分配</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151546" y="1008958"/>
            <a:ext cx="10307095" cy="6034293"/>
          </a:xfrm>
          <a:prstGeom prst="rect">
            <a:avLst/>
          </a:prstGeom>
        </p:spPr>
      </p:pic>
      <p:sp>
        <p:nvSpPr>
          <p:cNvPr id="4" name="矩形 3"/>
          <p:cNvSpPr/>
          <p:nvPr/>
        </p:nvSpPr>
        <p:spPr>
          <a:xfrm>
            <a:off x="38048" y="1008415"/>
            <a:ext cx="4142481" cy="40011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2.2.3</a:t>
            </a:r>
            <a:r>
              <a:rPr lang="zh-CN" altLang="en-US" sz="2000" b="1" dirty="0" smtClean="0">
                <a:latin typeface="微软雅黑" panose="020B0503020204020204" pitchFamily="34" charset="-122"/>
                <a:ea typeface="微软雅黑" panose="020B0503020204020204" pitchFamily="34" charset="-122"/>
              </a:rPr>
              <a:t>故障诊断逻辑树（规则模型）</a:t>
            </a:r>
            <a:endParaRPr lang="zh-CN" altLang="en-US" sz="20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4898687" y="129557"/>
            <a:ext cx="2394625" cy="553998"/>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2. </a:t>
            </a:r>
            <a:r>
              <a:rPr lang="zh-CN" altLang="en-US" sz="3000" b="1" dirty="0" smtClean="0">
                <a:latin typeface="微软雅黑" panose="020B0503020204020204" pitchFamily="34" charset="-122"/>
                <a:ea typeface="微软雅黑" panose="020B0503020204020204" pitchFamily="34" charset="-122"/>
              </a:rPr>
              <a:t>技术路线</a:t>
            </a:r>
            <a:endParaRPr lang="zh-CN" altLang="en-US" sz="3000" b="1" dirty="0">
              <a:latin typeface="微软雅黑" panose="020B0503020204020204" pitchFamily="34" charset="-122"/>
              <a:ea typeface="微软雅黑" panose="020B0503020204020204" pitchFamily="34" charset="-122"/>
            </a:endParaRPr>
          </a:p>
        </p:txBody>
      </p:sp>
      <p:sp>
        <p:nvSpPr>
          <p:cNvPr id="3" name="等腰三角形 2"/>
          <p:cNvSpPr/>
          <p:nvPr/>
        </p:nvSpPr>
        <p:spPr>
          <a:xfrm>
            <a:off x="7427590" y="882290"/>
            <a:ext cx="3865515" cy="5029779"/>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9158518" y="1501869"/>
            <a:ext cx="4256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54813" y="1986457"/>
            <a:ext cx="798786" cy="1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749863" y="2538249"/>
            <a:ext cx="12297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497614" y="3121572"/>
            <a:ext cx="1718441"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296611" y="3710872"/>
            <a:ext cx="21086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8097571" y="4284406"/>
            <a:ext cx="2496857" cy="1576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887692" y="4828582"/>
            <a:ext cx="2943218" cy="318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651210" y="5384839"/>
            <a:ext cx="3379647" cy="15931"/>
          </a:xfrm>
          <a:prstGeom prst="line">
            <a:avLst/>
          </a:prstGeom>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9106470" y="1291771"/>
            <a:ext cx="643501"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公司</a:t>
            </a:r>
            <a:endParaRPr lang="zh-CN" altLang="en-US" sz="1200" b="1"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9106470" y="1761381"/>
            <a:ext cx="643501"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机组</a:t>
            </a:r>
            <a:endParaRPr lang="zh-CN" altLang="en-US" sz="1200" b="1"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9106470" y="2318075"/>
            <a:ext cx="643501"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系统</a:t>
            </a:r>
            <a:endParaRPr lang="zh-CN" altLang="en-US" sz="1200" b="1"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9106470" y="2903797"/>
            <a:ext cx="643501"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设备</a:t>
            </a:r>
            <a:endParaRPr lang="zh-CN" altLang="en-US" sz="12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9019331" y="3475005"/>
            <a:ext cx="817778"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设备组件</a:t>
            </a:r>
            <a:endParaRPr lang="zh-CN" altLang="en-US" sz="1200" b="1" dirty="0">
              <a:latin typeface="微软雅黑" panose="020B0503020204020204" pitchFamily="34" charset="-122"/>
              <a:ea typeface="微软雅黑" panose="020B0503020204020204" pitchFamily="34" charset="-122"/>
            </a:endParaRPr>
          </a:p>
        </p:txBody>
      </p:sp>
      <p:sp>
        <p:nvSpPr>
          <p:cNvPr id="38" name="文本框 37"/>
          <p:cNvSpPr txBox="1"/>
          <p:nvPr/>
        </p:nvSpPr>
        <p:spPr>
          <a:xfrm>
            <a:off x="8941670" y="4002671"/>
            <a:ext cx="973100"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设备零部件</a:t>
            </a:r>
            <a:endParaRPr lang="zh-CN" altLang="en-US" sz="1200" b="1"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9019041" y="4617421"/>
            <a:ext cx="818359"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故障模式</a:t>
            </a:r>
            <a:endParaRPr lang="zh-CN" altLang="en-US" sz="1200" b="1" dirty="0">
              <a:latin typeface="微软雅黑" panose="020B0503020204020204" pitchFamily="34" charset="-122"/>
              <a:ea typeface="微软雅黑" panose="020B0503020204020204" pitchFamily="34" charset="-122"/>
            </a:endParaRPr>
          </a:p>
        </p:txBody>
      </p:sp>
      <p:sp>
        <p:nvSpPr>
          <p:cNvPr id="40" name="文本框 39"/>
          <p:cNvSpPr txBox="1"/>
          <p:nvPr/>
        </p:nvSpPr>
        <p:spPr>
          <a:xfrm>
            <a:off x="9013655" y="5174115"/>
            <a:ext cx="829130"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故障原因</a:t>
            </a:r>
            <a:endParaRPr lang="zh-CN" altLang="en-US" sz="1200" b="1"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9030270" y="5672756"/>
            <a:ext cx="795901"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维修策略</a:t>
            </a:r>
            <a:endParaRPr lang="zh-CN" altLang="en-US" sz="1200" b="1" dirty="0">
              <a:latin typeface="微软雅黑" panose="020B0503020204020204" pitchFamily="34" charset="-122"/>
              <a:ea typeface="微软雅黑" panose="020B0503020204020204" pitchFamily="34" charset="-122"/>
            </a:endParaRPr>
          </a:p>
        </p:txBody>
      </p:sp>
      <p:sp>
        <p:nvSpPr>
          <p:cNvPr id="42" name="左箭头 41"/>
          <p:cNvSpPr/>
          <p:nvPr/>
        </p:nvSpPr>
        <p:spPr>
          <a:xfrm>
            <a:off x="7427590" y="3294743"/>
            <a:ext cx="669981" cy="1024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箭头连接符 43"/>
          <p:cNvCxnSpPr/>
          <p:nvPr/>
        </p:nvCxnSpPr>
        <p:spPr>
          <a:xfrm flipV="1">
            <a:off x="1133119" y="2903798"/>
            <a:ext cx="187681" cy="2068252"/>
          </a:xfrm>
          <a:prstGeom prst="straightConnector1">
            <a:avLst/>
          </a:prstGeom>
          <a:ln w="28575">
            <a:solidFill>
              <a:srgbClr val="F89B34"/>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H="1" flipV="1">
            <a:off x="1355829" y="2903797"/>
            <a:ext cx="992491" cy="1505263"/>
          </a:xfrm>
          <a:prstGeom prst="straightConnector1">
            <a:avLst/>
          </a:prstGeom>
          <a:ln w="28575">
            <a:solidFill>
              <a:srgbClr val="F89B34"/>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H="1" flipV="1">
            <a:off x="1323470" y="2832288"/>
            <a:ext cx="606186" cy="2692212"/>
          </a:xfrm>
          <a:prstGeom prst="straightConnector1">
            <a:avLst/>
          </a:prstGeom>
          <a:ln w="28575">
            <a:solidFill>
              <a:srgbClr val="F89B34"/>
            </a:solidFill>
            <a:tailEnd type="triangle"/>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756740" y="2456574"/>
            <a:ext cx="1150883" cy="375714"/>
          </a:xfrm>
          <a:prstGeom prst="rect">
            <a:avLst/>
          </a:prstGeom>
          <a:noFill/>
          <a:ln w="28575">
            <a:solidFill>
              <a:srgbClr val="F89B34"/>
            </a:solidFill>
          </a:ln>
        </p:spPr>
        <p:txBody>
          <a:bodyPr wrap="square" rtlCol="0">
            <a:spAutoFit/>
          </a:bodyPr>
          <a:lstStyle/>
          <a:p>
            <a:r>
              <a:rPr lang="zh-CN" altLang="en-US" b="1" dirty="0" smtClean="0">
                <a:solidFill>
                  <a:srgbClr val="F89B34"/>
                </a:solidFill>
                <a:latin typeface="微软雅黑" panose="020B0503020204020204" pitchFamily="34" charset="-122"/>
                <a:ea typeface="微软雅黑" panose="020B0503020204020204" pitchFamily="34" charset="-122"/>
              </a:rPr>
              <a:t>辅助诊断</a:t>
            </a:r>
            <a:endParaRPr lang="zh-CN" altLang="en-US" b="1" dirty="0">
              <a:solidFill>
                <a:srgbClr val="F89B34"/>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4"/>
          <p:cNvGrpSpPr/>
          <p:nvPr/>
        </p:nvGrpSpPr>
        <p:grpSpPr>
          <a:xfrm>
            <a:off x="4803248" y="3196985"/>
            <a:ext cx="6250669" cy="915308"/>
            <a:chOff x="5746965" y="856183"/>
            <a:chExt cx="4275453" cy="1220412"/>
          </a:xfrm>
        </p:grpSpPr>
        <p:sp>
          <p:nvSpPr>
            <p:cNvPr id="15" name="TextBox 35"/>
            <p:cNvSpPr txBox="1"/>
            <p:nvPr/>
          </p:nvSpPr>
          <p:spPr>
            <a:xfrm>
              <a:off x="5790309" y="856183"/>
              <a:ext cx="4232109" cy="809598"/>
            </a:xfrm>
            <a:prstGeom prst="rect">
              <a:avLst/>
            </a:prstGeom>
            <a:noFill/>
          </p:spPr>
          <p:txBody>
            <a:bodyPr wrap="none" lIns="360000" tIns="0" rIns="0" bIns="0" anchor="b" anchorCtr="0">
              <a:normAutofit/>
            </a:bodyPr>
            <a:lstStyle/>
            <a:p>
              <a:r>
                <a:rPr lang="zh-CN" altLang="en-US" sz="3600" dirty="0" smtClean="0">
                  <a:latin typeface="微软雅黑" panose="020B0503020204020204" pitchFamily="34" charset="-122"/>
                  <a:ea typeface="微软雅黑" panose="020B0503020204020204" pitchFamily="34" charset="-122"/>
                </a:rPr>
                <a:t>系统操作</a:t>
              </a:r>
              <a:endParaRPr lang="zh-CN" altLang="en-US" sz="3600" dirty="0">
                <a:latin typeface="微软雅黑" panose="020B0503020204020204" pitchFamily="34" charset="-122"/>
                <a:ea typeface="微软雅黑" panose="020B0503020204020204" pitchFamily="34" charset="-122"/>
              </a:endParaRPr>
            </a:p>
          </p:txBody>
        </p:sp>
        <p:sp>
          <p:nvSpPr>
            <p:cNvPr id="16" name="TextBox 36"/>
            <p:cNvSpPr txBox="1"/>
            <p:nvPr/>
          </p:nvSpPr>
          <p:spPr>
            <a:xfrm>
              <a:off x="5746965" y="1756227"/>
              <a:ext cx="4232109" cy="320368"/>
            </a:xfrm>
            <a:prstGeom prst="rect">
              <a:avLst/>
            </a:prstGeom>
          </p:spPr>
          <p:txBody>
            <a:bodyPr vert="horz" wrap="square" lIns="360000" tIns="0" rIns="0" bIns="0" anchor="ctr" anchorCtr="0">
              <a:normAutofit/>
            </a:bodyPr>
            <a:lstStyle/>
            <a:p>
              <a:pPr algn="l">
                <a:lnSpc>
                  <a:spcPct val="120000"/>
                </a:lnSpc>
              </a:pPr>
              <a:r>
                <a:rPr lang="zh-CN" altLang="en-US" sz="1050" b="1" dirty="0" smtClean="0">
                  <a:solidFill>
                    <a:schemeClr val="dk1">
                      <a:lumMod val="100000"/>
                    </a:schemeClr>
                  </a:solidFill>
                  <a:latin typeface="微软雅黑" panose="020B0503020204020204" pitchFamily="34" charset="-122"/>
                  <a:ea typeface="微软雅黑" panose="020B0503020204020204" pitchFamily="34" charset="-122"/>
                  <a:cs typeface="+mn-ea"/>
                  <a:sym typeface="+mn-lt"/>
                </a:rPr>
                <a:t> </a:t>
              </a:r>
              <a:endParaRPr lang="zh-CN" altLang="en-US" sz="1050"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794610" y="1846921"/>
            <a:ext cx="4549052" cy="3353779"/>
            <a:chOff x="980590" y="2086126"/>
            <a:chExt cx="3817690" cy="2798546"/>
          </a:xfrm>
        </p:grpSpPr>
        <p:grpSp>
          <p:nvGrpSpPr>
            <p:cNvPr id="17" name="组合 16"/>
            <p:cNvGrpSpPr/>
            <p:nvPr/>
          </p:nvGrpSpPr>
          <p:grpSpPr>
            <a:xfrm>
              <a:off x="2911087" y="2318908"/>
              <a:ext cx="1656184" cy="2209836"/>
              <a:chOff x="3118121" y="1292364"/>
              <a:chExt cx="1656184" cy="2209836"/>
            </a:xfrm>
          </p:grpSpPr>
          <p:sp>
            <p:nvSpPr>
              <p:cNvPr id="18" name="Freeform 5"/>
              <p:cNvSpPr/>
              <p:nvPr/>
            </p:nvSpPr>
            <p:spPr bwMode="auto">
              <a:xfrm>
                <a:off x="3118121" y="1292364"/>
                <a:ext cx="1103895" cy="1105259"/>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p>
            </p:txBody>
          </p:sp>
          <p:sp>
            <p:nvSpPr>
              <p:cNvPr id="19" name="Freeform 6"/>
              <p:cNvSpPr/>
              <p:nvPr/>
            </p:nvSpPr>
            <p:spPr bwMode="auto">
              <a:xfrm>
                <a:off x="3118121" y="2397623"/>
                <a:ext cx="1103895" cy="110457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chemeClr val="accent1">
                  <a:lumMod val="50000"/>
                </a:schemeClr>
              </a:solidFill>
              <a:ln w="9525">
                <a:noFill/>
                <a:round/>
              </a:ln>
            </p:spPr>
            <p:txBody>
              <a:bodyPr vert="horz" wrap="square" lIns="91440" tIns="45720" rIns="91440" bIns="45720" numCol="1" anchor="t" anchorCtr="0" compatLnSpc="1"/>
              <a:lstStyle/>
              <a:p>
                <a:endParaRPr lang="zh-CN" altLang="en-US"/>
              </a:p>
            </p:txBody>
          </p:sp>
          <p:sp>
            <p:nvSpPr>
              <p:cNvPr id="20" name="Freeform 7"/>
              <p:cNvSpPr/>
              <p:nvPr/>
            </p:nvSpPr>
            <p:spPr bwMode="auto">
              <a:xfrm>
                <a:off x="3669728" y="1844653"/>
                <a:ext cx="1104577" cy="1105259"/>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617215" y="2331809"/>
              <a:ext cx="1181065" cy="897213"/>
              <a:chOff x="2202008" y="436205"/>
              <a:chExt cx="1846806" cy="1402951"/>
            </a:xfrm>
          </p:grpSpPr>
          <p:sp>
            <p:nvSpPr>
              <p:cNvPr id="22" name="Freeform 3301"/>
              <p:cNvSpPr/>
              <p:nvPr/>
            </p:nvSpPr>
            <p:spPr bwMode="auto">
              <a:xfrm>
                <a:off x="2202008" y="436205"/>
                <a:ext cx="1484515" cy="140295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矩形 22"/>
              <p:cNvSpPr/>
              <p:nvPr/>
            </p:nvSpPr>
            <p:spPr>
              <a:xfrm>
                <a:off x="2581251" y="662443"/>
                <a:ext cx="1467563" cy="923651"/>
              </a:xfrm>
              <a:prstGeom prst="rect">
                <a:avLst/>
              </a:prstGeom>
            </p:spPr>
            <p:txBody>
              <a:bodyPr wrap="square">
                <a:spAutoFit/>
              </a:bodyPr>
              <a:lstStyle/>
              <a:p>
                <a:pPr fontAlgn="auto">
                  <a:spcBef>
                    <a:spcPts val="0"/>
                  </a:spcBef>
                  <a:spcAft>
                    <a:spcPts val="0"/>
                  </a:spcAft>
                  <a:defRPr/>
                </a:pPr>
                <a:r>
                  <a:rPr lang="en-US" altLang="zh-CN" sz="4000" spc="300" dirty="0" smtClean="0">
                    <a:solidFill>
                      <a:schemeClr val="bg1"/>
                    </a:solidFill>
                    <a:latin typeface="Agency FB" panose="020B0503020202020204" pitchFamily="34" charset="0"/>
                    <a:ea typeface="+mn-ea"/>
                    <a:cs typeface="+mn-ea"/>
                    <a:sym typeface="+mn-lt"/>
                  </a:rPr>
                  <a:t>03</a:t>
                </a:r>
                <a:endParaRPr lang="zh-CN" altLang="en-US" sz="4000" spc="300" dirty="0">
                  <a:solidFill>
                    <a:schemeClr val="bg1"/>
                  </a:solidFill>
                  <a:latin typeface="Agency FB" panose="020B0503020202020204" pitchFamily="34" charset="0"/>
                  <a:ea typeface="+mn-ea"/>
                  <a:cs typeface="+mn-ea"/>
                  <a:sym typeface="+mn-lt"/>
                </a:endParaRPr>
              </a:p>
            </p:txBody>
          </p:sp>
        </p:grpSp>
        <p:grpSp>
          <p:nvGrpSpPr>
            <p:cNvPr id="2" name="组合 1"/>
            <p:cNvGrpSpPr/>
            <p:nvPr/>
          </p:nvGrpSpPr>
          <p:grpSpPr>
            <a:xfrm>
              <a:off x="980590" y="2086126"/>
              <a:ext cx="2796817" cy="2798546"/>
              <a:chOff x="980590" y="2086126"/>
              <a:chExt cx="2796817" cy="2798546"/>
            </a:xfrm>
          </p:grpSpPr>
          <p:sp>
            <p:nvSpPr>
              <p:cNvPr id="24" name="Freeform 3297"/>
              <p:cNvSpPr/>
              <p:nvPr/>
            </p:nvSpPr>
            <p:spPr bwMode="auto">
              <a:xfrm>
                <a:off x="980590" y="2086126"/>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25" name="图片 24"/>
              <p:cNvPicPr>
                <a:picLocks noChangeAspect="1"/>
              </p:cNvPicPr>
              <p:nvPr/>
            </p:nvPicPr>
            <p:blipFill>
              <a:blip r:embed="rId1" cstate="email"/>
              <a:srcRect/>
              <a:stretch>
                <a:fillRect/>
              </a:stretch>
            </p:blipFill>
            <p:spPr>
              <a:xfrm>
                <a:off x="1150982" y="2263712"/>
                <a:ext cx="2443374" cy="2443374"/>
              </a:xfrm>
              <a:custGeom>
                <a:avLst/>
                <a:gdLst>
                  <a:gd name="connsiteX0" fmla="*/ 1222618 w 2443374"/>
                  <a:gd name="connsiteY0" fmla="*/ 0 h 2443374"/>
                  <a:gd name="connsiteX1" fmla="*/ 2443374 w 2443374"/>
                  <a:gd name="connsiteY1" fmla="*/ 1222618 h 2443374"/>
                  <a:gd name="connsiteX2" fmla="*/ 1220756 w 2443374"/>
                  <a:gd name="connsiteY2" fmla="*/ 2443374 h 2443374"/>
                  <a:gd name="connsiteX3" fmla="*/ 0 w 2443374"/>
                  <a:gd name="connsiteY3" fmla="*/ 1220756 h 2443374"/>
                </a:gdLst>
                <a:ahLst/>
                <a:cxnLst>
                  <a:cxn ang="0">
                    <a:pos x="connsiteX0" y="connsiteY0"/>
                  </a:cxn>
                  <a:cxn ang="0">
                    <a:pos x="connsiteX1" y="connsiteY1"/>
                  </a:cxn>
                  <a:cxn ang="0">
                    <a:pos x="connsiteX2" y="connsiteY2"/>
                  </a:cxn>
                  <a:cxn ang="0">
                    <a:pos x="connsiteX3" y="connsiteY3"/>
                  </a:cxn>
                </a:cxnLst>
                <a:rect l="l" t="t" r="r" b="b"/>
                <a:pathLst>
                  <a:path w="2443374" h="2443374">
                    <a:moveTo>
                      <a:pt x="1222618" y="0"/>
                    </a:moveTo>
                    <a:lnTo>
                      <a:pt x="2443374" y="1222618"/>
                    </a:lnTo>
                    <a:lnTo>
                      <a:pt x="1220756" y="2443374"/>
                    </a:lnTo>
                    <a:lnTo>
                      <a:pt x="0" y="1220756"/>
                    </a:lnTo>
                    <a:close/>
                  </a:path>
                </a:pathLst>
              </a:custGeom>
            </p:spPr>
          </p:pic>
        </p:gr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3.1</a:t>
            </a:r>
            <a:r>
              <a:rPr lang="zh-CN" altLang="en-US" sz="2000" b="1" dirty="0" smtClean="0">
                <a:latin typeface="微软雅黑" panose="020B0503020204020204" pitchFamily="34" charset="-122"/>
                <a:ea typeface="微软雅黑" panose="020B0503020204020204" pitchFamily="34" charset="-122"/>
              </a:rPr>
              <a:t>方案搜索</a:t>
            </a:r>
            <a:endParaRPr lang="zh-CN" altLang="en-US" sz="2000" b="1"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752475" y="1423670"/>
            <a:ext cx="10687050" cy="4010025"/>
          </a:xfrm>
          <a:prstGeom prst="rect">
            <a:avLst/>
          </a:prstGeom>
        </p:spPr>
      </p:pic>
      <p:sp>
        <p:nvSpPr>
          <p:cNvPr id="25" name="文本框 24"/>
          <p:cNvSpPr txBox="1"/>
          <p:nvPr/>
        </p:nvSpPr>
        <p:spPr>
          <a:xfrm>
            <a:off x="751840" y="5433695"/>
            <a:ext cx="9019540" cy="1129665"/>
          </a:xfrm>
          <a:prstGeom prst="rect">
            <a:avLst/>
          </a:prstGeom>
          <a:noFill/>
        </p:spPr>
        <p:txBody>
          <a:bodyPr wrap="square" rtlCol="0">
            <a:spAutoFit/>
          </a:bodyPr>
          <a:p>
            <a:pPr>
              <a:lnSpc>
                <a:spcPct val="125000"/>
              </a:lnSpc>
            </a:pPr>
            <a:r>
              <a:rPr lang="zh-CN" altLang="en-US" b="1" dirty="0">
                <a:latin typeface="微软雅黑" panose="020B0503020204020204" pitchFamily="34" charset="-122"/>
                <a:ea typeface="微软雅黑" panose="020B0503020204020204" pitchFamily="34" charset="-122"/>
              </a:rPr>
              <a:t>用户可根据案例编码、专业、设备、故障模式、案例发生的时间、案例来源以及事件描述查询条件中的一个或多个组合进行相关案例的查询。</a:t>
            </a:r>
            <a:endParaRPr lang="zh-CN" altLang="en-US" b="1" dirty="0">
              <a:latin typeface="微软雅黑" panose="020B0503020204020204" pitchFamily="34" charset="-122"/>
              <a:ea typeface="微软雅黑" panose="020B0503020204020204" pitchFamily="34" charset="-122"/>
            </a:endParaRPr>
          </a:p>
          <a:p>
            <a:pPr>
              <a:lnSpc>
                <a:spcPct val="125000"/>
              </a:lnSpc>
            </a:pP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3.1</a:t>
            </a:r>
            <a:r>
              <a:rPr lang="zh-CN" altLang="en-US" sz="2000" b="1" dirty="0" smtClean="0">
                <a:latin typeface="微软雅黑" panose="020B0503020204020204" pitchFamily="34" charset="-122"/>
                <a:ea typeface="微软雅黑" panose="020B0503020204020204" pitchFamily="34" charset="-122"/>
              </a:rPr>
              <a:t>方案搜索</a:t>
            </a:r>
            <a:endParaRPr lang="zh-CN" altLang="en-US" sz="2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37540" y="1699260"/>
            <a:ext cx="10915650" cy="4333875"/>
          </a:xfrm>
          <a:prstGeom prst="rect">
            <a:avLst/>
          </a:prstGeom>
        </p:spPr>
      </p:pic>
      <p:sp>
        <p:nvSpPr>
          <p:cNvPr id="5" name="矩形标注 4"/>
          <p:cNvSpPr/>
          <p:nvPr/>
        </p:nvSpPr>
        <p:spPr>
          <a:xfrm>
            <a:off x="4173855" y="5228590"/>
            <a:ext cx="2835910" cy="804545"/>
          </a:xfrm>
          <a:prstGeom prst="wedgeRectCallout">
            <a:avLst>
              <a:gd name="adj1" fmla="val -75887"/>
              <a:gd name="adj2" fmla="val -130505"/>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根据事件描述输入</a:t>
            </a:r>
            <a:r>
              <a:rPr lang="en-US" altLang="zh-CN"/>
              <a:t>“</a:t>
            </a:r>
            <a:r>
              <a:rPr lang="zh-CN" altLang="en-US"/>
              <a:t>给水泵振动大</a:t>
            </a:r>
            <a:r>
              <a:rPr lang="en-US" altLang="zh-CN"/>
              <a:t>”</a:t>
            </a:r>
            <a:r>
              <a:rPr lang="zh-CN" altLang="en-US"/>
              <a:t>，点击诊断按钮</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3.1</a:t>
            </a:r>
            <a:r>
              <a:rPr lang="zh-CN" altLang="en-US" sz="2000" b="1" dirty="0" smtClean="0">
                <a:latin typeface="微软雅黑" panose="020B0503020204020204" pitchFamily="34" charset="-122"/>
                <a:ea typeface="微软雅黑" panose="020B0503020204020204" pitchFamily="34" charset="-122"/>
              </a:rPr>
              <a:t>方案搜索</a:t>
            </a:r>
            <a:endParaRPr lang="zh-CN" altLang="en-US" sz="2000" b="1"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723265" y="1699260"/>
            <a:ext cx="10744200" cy="3952875"/>
          </a:xfrm>
          <a:prstGeom prst="rect">
            <a:avLst/>
          </a:prstGeom>
        </p:spPr>
      </p:pic>
      <p:sp>
        <p:nvSpPr>
          <p:cNvPr id="5" name="矩形标注 4"/>
          <p:cNvSpPr/>
          <p:nvPr/>
        </p:nvSpPr>
        <p:spPr>
          <a:xfrm>
            <a:off x="2339340" y="1008380"/>
            <a:ext cx="7104380" cy="804545"/>
          </a:xfrm>
          <a:prstGeom prst="wedgeRectCallout">
            <a:avLst>
              <a:gd name="adj1" fmla="val 68247"/>
              <a:gd name="adj2" fmla="val 47158"/>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系统会根据用户输入的文字描述与案例库中的案例计算语言相似度，把匹配度最高的</a:t>
            </a:r>
            <a:r>
              <a:rPr lang="en-US" altLang="zh-CN"/>
              <a:t>50</a:t>
            </a:r>
            <a:r>
              <a:rPr lang="zh-CN" altLang="en-US"/>
              <a:t>个案例查询出来，点击详情，用户可分别进行查看</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3.1</a:t>
            </a:r>
            <a:r>
              <a:rPr lang="zh-CN" altLang="en-US" sz="2000" b="1" dirty="0" smtClean="0">
                <a:latin typeface="微软雅黑" panose="020B0503020204020204" pitchFamily="34" charset="-122"/>
                <a:ea typeface="微软雅黑" panose="020B0503020204020204" pitchFamily="34" charset="-122"/>
              </a:rPr>
              <a:t>方案搜索</a:t>
            </a:r>
            <a:endParaRPr lang="zh-CN" altLang="en-US" sz="2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66090" y="1572260"/>
            <a:ext cx="5565775" cy="4678680"/>
          </a:xfrm>
          <a:prstGeom prst="rect">
            <a:avLst/>
          </a:prstGeom>
        </p:spPr>
      </p:pic>
      <p:pic>
        <p:nvPicPr>
          <p:cNvPr id="7" name="图片 6"/>
          <p:cNvPicPr>
            <a:picLocks noChangeAspect="1"/>
          </p:cNvPicPr>
          <p:nvPr/>
        </p:nvPicPr>
        <p:blipFill>
          <a:blip r:embed="rId2"/>
          <a:stretch>
            <a:fillRect/>
          </a:stretch>
        </p:blipFill>
        <p:spPr>
          <a:xfrm>
            <a:off x="6358890" y="1683385"/>
            <a:ext cx="5617210" cy="4629785"/>
          </a:xfrm>
          <a:prstGeom prst="rect">
            <a:avLst/>
          </a:prstGeom>
        </p:spPr>
      </p:pic>
      <p:sp>
        <p:nvSpPr>
          <p:cNvPr id="8" name="矩形标注 7"/>
          <p:cNvSpPr/>
          <p:nvPr/>
        </p:nvSpPr>
        <p:spPr>
          <a:xfrm>
            <a:off x="2748280" y="1008380"/>
            <a:ext cx="6695440" cy="804545"/>
          </a:xfrm>
          <a:prstGeom prst="wedgeRectCallout">
            <a:avLst>
              <a:gd name="adj1" fmla="val 64662"/>
              <a:gd name="adj2" fmla="val 8922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查询到的案例有些来自于论文，有些来自于华润的事故案例，有些来源于诊断系统应用过程中产生的案例</a:t>
            </a:r>
            <a:endParaRPr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94640" y="1502410"/>
            <a:ext cx="11601450" cy="4624705"/>
          </a:xfrm>
          <a:prstGeom prst="rect">
            <a:avLst/>
          </a:prstGeom>
        </p:spPr>
      </p:pic>
      <p:pic>
        <p:nvPicPr>
          <p:cNvPr id="5" name="图片 4"/>
          <p:cNvPicPr>
            <a:picLocks noChangeAspect="1"/>
          </p:cNvPicPr>
          <p:nvPr/>
        </p:nvPicPr>
        <p:blipFill>
          <a:blip r:embed="rId2"/>
          <a:stretch>
            <a:fillRect/>
          </a:stretch>
        </p:blipFill>
        <p:spPr>
          <a:xfrm>
            <a:off x="3559810" y="4070350"/>
            <a:ext cx="5640705" cy="2759710"/>
          </a:xfrm>
          <a:prstGeom prst="rect">
            <a:avLst/>
          </a:prstGeom>
        </p:spPr>
      </p:pic>
      <p:sp>
        <p:nvSpPr>
          <p:cNvPr id="9" name="下弧形箭头 8"/>
          <p:cNvSpPr/>
          <p:nvPr/>
        </p:nvSpPr>
        <p:spPr>
          <a:xfrm>
            <a:off x="9306560" y="4423410"/>
            <a:ext cx="1169670" cy="63563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 name="矩形标注 9"/>
          <p:cNvSpPr/>
          <p:nvPr/>
        </p:nvSpPr>
        <p:spPr>
          <a:xfrm>
            <a:off x="4060190" y="1192530"/>
            <a:ext cx="6271895" cy="1029970"/>
          </a:xfrm>
          <a:prstGeom prst="wedgeRectCallout">
            <a:avLst>
              <a:gd name="adj1" fmla="val 57684"/>
              <a:gd name="adj2" fmla="val 38532"/>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预警系统中，以</a:t>
            </a:r>
            <a:r>
              <a:rPr lang="en-US" altLang="zh-CN"/>
              <a:t>“</a:t>
            </a:r>
            <a:r>
              <a:rPr lang="zh-CN"/>
              <a:t>确认告警，发往诊断系统</a:t>
            </a:r>
            <a:r>
              <a:rPr lang="en-US" altLang="zh-CN"/>
              <a:t>”</a:t>
            </a:r>
            <a:r>
              <a:rPr lang="zh-CN" altLang="en-US"/>
              <a:t>方式</a:t>
            </a:r>
            <a:r>
              <a:rPr lang="zh-CN" altLang="en-US"/>
              <a:t>处理</a:t>
            </a:r>
            <a:r>
              <a:rPr lang="zh-CN"/>
              <a:t>的告警信息会流转到模型所在专业的发电部专工岗位，由专工对告警信息进行进一步诊断分析工作，专工可逐条进行诊断，同一模型下的多个测点告警也可采用合并诊断方式进行</a:t>
            </a:r>
            <a:endParaRPr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709295" y="1522095"/>
            <a:ext cx="10772775" cy="4857750"/>
          </a:xfrm>
          <a:prstGeom prst="rect">
            <a:avLst/>
          </a:prstGeom>
        </p:spPr>
      </p:pic>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10" name="矩形标注 9"/>
          <p:cNvSpPr/>
          <p:nvPr/>
        </p:nvSpPr>
        <p:spPr>
          <a:xfrm>
            <a:off x="4131945" y="1021715"/>
            <a:ext cx="7118985" cy="611505"/>
          </a:xfrm>
          <a:prstGeom prst="wedgeRectCallout">
            <a:avLst>
              <a:gd name="adj1" fmla="val 2110"/>
              <a:gd name="adj2" fmla="val 93925"/>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点击诊断或合并诊断进入告警信息诊断界面，诊断界面上部分展示了该条告警的详细信息，包含实时值、预测值，残差以及推送意见等</a:t>
            </a:r>
            <a:endParaRPr lang="zh-CN"/>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4455" y="1348105"/>
            <a:ext cx="12023725" cy="2392045"/>
          </a:xfrm>
          <a:prstGeom prst="rect">
            <a:avLst/>
          </a:prstGeom>
        </p:spPr>
      </p:pic>
      <p:sp>
        <p:nvSpPr>
          <p:cNvPr id="10" name="矩形标注 9"/>
          <p:cNvSpPr/>
          <p:nvPr/>
        </p:nvSpPr>
        <p:spPr>
          <a:xfrm>
            <a:off x="1873885" y="2181860"/>
            <a:ext cx="7118985" cy="1005840"/>
          </a:xfrm>
          <a:prstGeom prst="wedgeRectCallout">
            <a:avLst>
              <a:gd name="adj1" fmla="val -43087"/>
              <a:gd name="adj2" fmla="val -85899"/>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点击诊断或合并诊断进入告警信息诊断界面，诊断界面中间部分为辅助诊断工具，主要包含测点趋势、相关报警、设备台账、性能分析、实时趋势等设备相关数据快速获取，以及是否采用传感器数据分析的方法获取案例</a:t>
            </a:r>
            <a:endParaRPr lang="zh-CN"/>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stretch>
            <a:fillRect/>
          </a:stretch>
        </p:blipFill>
        <p:spPr>
          <a:xfrm>
            <a:off x="38100" y="3352165"/>
            <a:ext cx="4944110" cy="2867660"/>
          </a:xfrm>
          <a:prstGeom prst="rect">
            <a:avLst/>
          </a:prstGeom>
        </p:spPr>
      </p:pic>
      <p:pic>
        <p:nvPicPr>
          <p:cNvPr id="7" name="图片 6"/>
          <p:cNvPicPr>
            <a:picLocks noChangeAspect="1"/>
          </p:cNvPicPr>
          <p:nvPr/>
        </p:nvPicPr>
        <p:blipFill>
          <a:blip r:embed="rId3"/>
          <a:stretch>
            <a:fillRect/>
          </a:stretch>
        </p:blipFill>
        <p:spPr>
          <a:xfrm>
            <a:off x="5271135" y="3352165"/>
            <a:ext cx="4104005" cy="1481455"/>
          </a:xfrm>
          <a:prstGeom prst="rect">
            <a:avLst/>
          </a:prstGeom>
        </p:spPr>
      </p:pic>
      <p:pic>
        <p:nvPicPr>
          <p:cNvPr id="8" name="图片 7"/>
          <p:cNvPicPr>
            <a:picLocks noChangeAspect="1"/>
          </p:cNvPicPr>
          <p:nvPr/>
        </p:nvPicPr>
        <p:blipFill>
          <a:blip r:embed="rId4"/>
          <a:stretch>
            <a:fillRect/>
          </a:stretch>
        </p:blipFill>
        <p:spPr>
          <a:xfrm>
            <a:off x="5271135" y="4664075"/>
            <a:ext cx="4104005" cy="17881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29285" y="1873885"/>
            <a:ext cx="10621645" cy="4695825"/>
          </a:xfrm>
          <a:prstGeom prst="rect">
            <a:avLst/>
          </a:prstGeom>
        </p:spPr>
      </p:pic>
      <p:sp>
        <p:nvSpPr>
          <p:cNvPr id="10" name="矩形标注 9"/>
          <p:cNvSpPr/>
          <p:nvPr/>
        </p:nvSpPr>
        <p:spPr>
          <a:xfrm>
            <a:off x="2199005" y="1007745"/>
            <a:ext cx="7118985" cy="1104900"/>
          </a:xfrm>
          <a:prstGeom prst="wedgeRectCallout">
            <a:avLst>
              <a:gd name="adj1" fmla="val 2110"/>
              <a:gd name="adj2" fmla="val 93925"/>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点击诊断或合并诊断进入告警信息诊断界面，诊断界面下部分展示了与该条告警信息描述匹配度最高的前</a:t>
            </a:r>
            <a:r>
              <a:rPr lang="en-US" altLang="zh-CN"/>
              <a:t>10</a:t>
            </a:r>
            <a:r>
              <a:rPr lang="zh-CN" altLang="en-US"/>
              <a:t>个案例，如果案例提供的解决方案不满足用户需求，用户可以在事故情况中增加文字描述、选择设备、故障模式等信息，再点击诊断按钮获取更接近实际情况的案例</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65430" y="1407160"/>
            <a:ext cx="5744210" cy="5136515"/>
          </a:xfrm>
          <a:prstGeom prst="rect">
            <a:avLst/>
          </a:prstGeom>
        </p:spPr>
      </p:pic>
      <p:pic>
        <p:nvPicPr>
          <p:cNvPr id="5" name="图片 4"/>
          <p:cNvPicPr>
            <a:picLocks noChangeAspect="1"/>
          </p:cNvPicPr>
          <p:nvPr/>
        </p:nvPicPr>
        <p:blipFill>
          <a:blip r:embed="rId2"/>
          <a:stretch>
            <a:fillRect/>
          </a:stretch>
        </p:blipFill>
        <p:spPr>
          <a:xfrm>
            <a:off x="5962650" y="1524000"/>
            <a:ext cx="6229350" cy="2667000"/>
          </a:xfrm>
          <a:prstGeom prst="rect">
            <a:avLst/>
          </a:prstGeom>
        </p:spPr>
      </p:pic>
      <p:pic>
        <p:nvPicPr>
          <p:cNvPr id="7" name="图片 6"/>
          <p:cNvPicPr>
            <a:picLocks noChangeAspect="1"/>
          </p:cNvPicPr>
          <p:nvPr/>
        </p:nvPicPr>
        <p:blipFill>
          <a:blip r:embed="rId3"/>
          <a:stretch>
            <a:fillRect/>
          </a:stretch>
        </p:blipFill>
        <p:spPr>
          <a:xfrm>
            <a:off x="6009640" y="4191000"/>
            <a:ext cx="6210300" cy="2667000"/>
          </a:xfrm>
          <a:prstGeom prst="rect">
            <a:avLst/>
          </a:prstGeom>
        </p:spPr>
      </p:pic>
      <p:sp>
        <p:nvSpPr>
          <p:cNvPr id="10" name="矩形标注 9"/>
          <p:cNvSpPr/>
          <p:nvPr/>
        </p:nvSpPr>
        <p:spPr>
          <a:xfrm>
            <a:off x="2328545" y="743585"/>
            <a:ext cx="9267825" cy="780415"/>
          </a:xfrm>
          <a:prstGeom prst="wedgeRectCallout">
            <a:avLst>
              <a:gd name="adj1" fmla="val 2110"/>
              <a:gd name="adj2" fmla="val 93925"/>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点击详情可查看案例事故情况、原因分析以及解决方案，并可对案例进行有用、不相关评价，以优化案例相似度计算结果，在案例评价区输入不少于</a:t>
            </a:r>
            <a:r>
              <a:rPr lang="en-US" altLang="zh-CN"/>
              <a:t>10</a:t>
            </a:r>
            <a:r>
              <a:rPr lang="zh-CN" altLang="en-US"/>
              <a:t>个字的评论并提交即生效</a:t>
            </a: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73380" y="2482215"/>
            <a:ext cx="11444605" cy="4037965"/>
          </a:xfrm>
          <a:prstGeom prst="rect">
            <a:avLst/>
          </a:prstGeom>
        </p:spPr>
      </p:pic>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10" name="矩形标注 9"/>
          <p:cNvSpPr/>
          <p:nvPr/>
        </p:nvSpPr>
        <p:spPr>
          <a:xfrm>
            <a:off x="1805940" y="1124585"/>
            <a:ext cx="9267825" cy="1357630"/>
          </a:xfrm>
          <a:prstGeom prst="wedgeRectCallout">
            <a:avLst>
              <a:gd name="adj1" fmla="val 2110"/>
              <a:gd name="adj2" fmla="val 93925"/>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用户可点击最接近的案例前段的方框，此时，方框中出现</a:t>
            </a:r>
            <a:r>
              <a:rPr lang="en-US" altLang="zh-CN"/>
              <a:t>“</a:t>
            </a:r>
            <a:r>
              <a:rPr lang="en-US" altLang="zh-CN">
                <a:latin typeface="Arial" panose="020B0604020202020204" pitchFamily="34" charset="0"/>
                <a:cs typeface="Arial" panose="020B0604020202020204" pitchFamily="34" charset="0"/>
              </a:rPr>
              <a:t>√</a:t>
            </a:r>
            <a:r>
              <a:rPr lang="en-US" altLang="zh-CN"/>
              <a:t>”,</a:t>
            </a:r>
            <a:r>
              <a:rPr lang="zh-CN" altLang="en-US"/>
              <a:t>该案例对应的原因分析和解决方案会自动关联到下方的原因分析与解决方案填写框中，用户可根据当前告警情况对原因分析与解决方案进行修改，形成该告警的原因分析与解决方案并关闭告警，如果用户判断该告警为误报，可点击下方</a:t>
            </a:r>
            <a:r>
              <a:rPr lang="en-US" altLang="zh-CN"/>
              <a:t>“</a:t>
            </a:r>
            <a:r>
              <a:rPr lang="zh-CN" altLang="en-US"/>
              <a:t>是否误报</a:t>
            </a:r>
            <a:r>
              <a:rPr lang="en-US" altLang="zh-CN"/>
              <a:t>”</a:t>
            </a:r>
            <a:r>
              <a:rPr lang="zh-CN" altLang="en-US"/>
              <a:t>选项，将其变为</a:t>
            </a:r>
            <a:r>
              <a:rPr lang="en-US" altLang="zh-CN"/>
              <a:t>“</a:t>
            </a:r>
            <a:r>
              <a:rPr lang="zh-CN" altLang="en-US"/>
              <a:t>是</a:t>
            </a:r>
            <a:r>
              <a:rPr lang="en-US" altLang="zh-CN"/>
              <a:t>”,</a:t>
            </a:r>
            <a:r>
              <a:rPr lang="zh-CN" altLang="en-US"/>
              <a:t>误报状态可不填写原因分析与解决方案即可关闭告警，如不是误报则必须填写原因分析与解决方案才能关闭告警</a:t>
            </a:r>
            <a:endParaRPr lang="zh-CN" altLang="en-US"/>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sp>
        <p:nvSpPr>
          <p:cNvPr id="3" name="矩形标注 2"/>
          <p:cNvSpPr/>
          <p:nvPr/>
        </p:nvSpPr>
        <p:spPr>
          <a:xfrm>
            <a:off x="2032000" y="4766945"/>
            <a:ext cx="9267825" cy="1174750"/>
          </a:xfrm>
          <a:prstGeom prst="wedgeRectCallout">
            <a:avLst>
              <a:gd name="adj1" fmla="val 36824"/>
              <a:gd name="adj2" fmla="val 60864"/>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t>发电部专工如果判断该设备不是操作因素或模型误报引起，可能是设备存在潜在故障隐患时，可点击</a:t>
            </a:r>
            <a:r>
              <a:rPr lang="en-US" altLang="zh-CN"/>
              <a:t>“</a:t>
            </a:r>
            <a:r>
              <a:rPr lang="zh-CN"/>
              <a:t>专家支持</a:t>
            </a:r>
            <a:r>
              <a:rPr lang="en-US" altLang="zh-CN"/>
              <a:t>”</a:t>
            </a:r>
            <a:r>
              <a:rPr lang="zh-CN" altLang="en-US"/>
              <a:t>按钮推送到技术支持部对应专业专工进行进一步分析与诊断，点击保存按钮可保存用户填写的原因分析与解决方案，点击关闭告警或专家支持按钮时系统会自动对用户填写内容进行保存并执行关闭告警或专家支持操作</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4333875" y="1407160"/>
            <a:ext cx="3524250" cy="1409700"/>
          </a:xfrm>
          <a:prstGeom prst="rect">
            <a:avLst/>
          </a:prstGeom>
        </p:spPr>
      </p:pic>
      <p:pic>
        <p:nvPicPr>
          <p:cNvPr id="7" name="图片 6"/>
          <p:cNvPicPr>
            <a:picLocks noChangeAspect="1"/>
          </p:cNvPicPr>
          <p:nvPr/>
        </p:nvPicPr>
        <p:blipFill>
          <a:blip r:embed="rId2"/>
          <a:stretch>
            <a:fillRect/>
          </a:stretch>
        </p:blipFill>
        <p:spPr>
          <a:xfrm>
            <a:off x="8332470" y="1407160"/>
            <a:ext cx="3457575" cy="1352550"/>
          </a:xfrm>
          <a:prstGeom prst="rect">
            <a:avLst/>
          </a:prstGeom>
        </p:spPr>
      </p:pic>
      <p:pic>
        <p:nvPicPr>
          <p:cNvPr id="8" name="图片 7"/>
          <p:cNvPicPr>
            <a:picLocks noChangeAspect="1"/>
          </p:cNvPicPr>
          <p:nvPr/>
        </p:nvPicPr>
        <p:blipFill>
          <a:blip r:embed="rId3"/>
          <a:stretch>
            <a:fillRect/>
          </a:stretch>
        </p:blipFill>
        <p:spPr>
          <a:xfrm>
            <a:off x="570865" y="1350010"/>
            <a:ext cx="3514725" cy="1409700"/>
          </a:xfrm>
          <a:prstGeom prst="rect">
            <a:avLst/>
          </a:prstGeom>
        </p:spPr>
      </p:pic>
      <p:sp>
        <p:nvSpPr>
          <p:cNvPr id="3" name="矩形标注 2"/>
          <p:cNvSpPr/>
          <p:nvPr/>
        </p:nvSpPr>
        <p:spPr>
          <a:xfrm>
            <a:off x="1974850" y="916305"/>
            <a:ext cx="9254490" cy="582930"/>
          </a:xfrm>
          <a:prstGeom prst="wedgeRectCallout">
            <a:avLst>
              <a:gd name="adj1" fmla="val -45704"/>
              <a:gd name="adj2" fmla="val 99564"/>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关闭告警时，该告警应该归属的专业、设备、故障模式等字段需要进行选择，否则不能关闭告警，对于</a:t>
            </a:r>
            <a:r>
              <a:rPr lang="en-US" altLang="zh-CN">
                <a:sym typeface="+mn-ea"/>
              </a:rPr>
              <a:t>“</a:t>
            </a:r>
            <a:r>
              <a:rPr lang="zh-CN" altLang="en-US">
                <a:sym typeface="+mn-ea"/>
              </a:rPr>
              <a:t>是否误报</a:t>
            </a:r>
            <a:r>
              <a:rPr lang="en-US" altLang="zh-CN">
                <a:sym typeface="+mn-ea"/>
              </a:rPr>
              <a:t>”</a:t>
            </a:r>
            <a:r>
              <a:rPr lang="zh-CN" altLang="en-US">
                <a:sym typeface="+mn-ea"/>
              </a:rPr>
              <a:t>选项，状态为</a:t>
            </a:r>
            <a:r>
              <a:rPr lang="en-US" altLang="zh-CN">
                <a:sym typeface="+mn-ea"/>
              </a:rPr>
              <a:t>“</a:t>
            </a:r>
            <a:r>
              <a:rPr lang="zh-CN" altLang="en-US">
                <a:sym typeface="+mn-ea"/>
              </a:rPr>
              <a:t>是</a:t>
            </a:r>
            <a:r>
              <a:rPr lang="en-US" altLang="zh-CN">
                <a:sym typeface="+mn-ea"/>
              </a:rPr>
              <a:t>”</a:t>
            </a:r>
            <a:r>
              <a:rPr lang="zh-CN" altLang="en-US">
                <a:sym typeface="+mn-ea"/>
              </a:rPr>
              <a:t>的</a:t>
            </a:r>
            <a:r>
              <a:rPr lang="zh-CN" altLang="en-US"/>
              <a:t>告警信息不进行选择也可关闭告警</a:t>
            </a:r>
            <a:endParaRPr lang="zh-CN" altLang="en-US"/>
          </a:p>
        </p:txBody>
      </p:sp>
      <p:pic>
        <p:nvPicPr>
          <p:cNvPr id="9" name="图片 8"/>
          <p:cNvPicPr>
            <a:picLocks noChangeAspect="1"/>
          </p:cNvPicPr>
          <p:nvPr/>
        </p:nvPicPr>
        <p:blipFill>
          <a:blip r:embed="rId4"/>
          <a:stretch>
            <a:fillRect/>
          </a:stretch>
        </p:blipFill>
        <p:spPr>
          <a:xfrm>
            <a:off x="856615" y="2604770"/>
            <a:ext cx="10600055" cy="38677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3.2</a:t>
            </a:r>
            <a:r>
              <a:rPr lang="zh-CN" altLang="en-US" sz="2000" b="1" dirty="0" smtClean="0">
                <a:latin typeface="微软雅黑" panose="020B0503020204020204" pitchFamily="34" charset="-122"/>
                <a:ea typeface="微软雅黑" panose="020B0503020204020204" pitchFamily="34" charset="-122"/>
              </a:rPr>
              <a:t>诊断列表</a:t>
            </a:r>
            <a:endParaRPr lang="zh-CN" altLang="en-US" sz="2000" b="1" dirty="0" smtClean="0">
              <a:latin typeface="微软雅黑" panose="020B0503020204020204" pitchFamily="34" charset="-122"/>
              <a:ea typeface="微软雅黑" panose="020B0503020204020204" pitchFamily="34" charset="-122"/>
            </a:endParaRPr>
          </a:p>
        </p:txBody>
      </p:sp>
      <p:sp>
        <p:nvSpPr>
          <p:cNvPr id="3" name="矩形标注 2"/>
          <p:cNvSpPr/>
          <p:nvPr/>
        </p:nvSpPr>
        <p:spPr>
          <a:xfrm>
            <a:off x="483870" y="4104005"/>
            <a:ext cx="4961890" cy="1517650"/>
          </a:xfrm>
          <a:prstGeom prst="wedgeRectCallout">
            <a:avLst>
              <a:gd name="adj1" fmla="val 2738"/>
              <a:gd name="adj2" fmla="val -121129"/>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关闭告警时，系统提示是否需要下载诊断报告，如果点击</a:t>
            </a:r>
            <a:r>
              <a:rPr lang="en-US" altLang="zh-CN"/>
              <a:t>“</a:t>
            </a:r>
            <a:r>
              <a:rPr lang="zh-CN" altLang="en-US"/>
              <a:t>是</a:t>
            </a:r>
            <a:r>
              <a:rPr lang="en-US" altLang="zh-CN"/>
              <a:t>”,</a:t>
            </a:r>
            <a:r>
              <a:rPr lang="zh-CN" altLang="en-US"/>
              <a:t>系统会关闭告警并生成如右图的</a:t>
            </a:r>
            <a:r>
              <a:rPr lang="en-US" altLang="zh-CN"/>
              <a:t>word</a:t>
            </a:r>
            <a:r>
              <a:rPr lang="zh-CN" altLang="en-US"/>
              <a:t>版诊断报告，用户可将该报告转给相关责任人进行操作优化或者预警模型调优，点击</a:t>
            </a:r>
            <a:r>
              <a:rPr lang="en-US" altLang="zh-CN"/>
              <a:t>“</a:t>
            </a:r>
            <a:r>
              <a:rPr lang="zh-CN" altLang="en-US"/>
              <a:t>否</a:t>
            </a:r>
            <a:r>
              <a:rPr lang="en-US" altLang="zh-CN"/>
              <a:t>”</a:t>
            </a:r>
            <a:r>
              <a:rPr lang="zh-CN" altLang="en-US"/>
              <a:t>则直接关闭告警，不生成诊断报告</a:t>
            </a:r>
            <a:endParaRPr lang="zh-CN" altLang="en-US"/>
          </a:p>
        </p:txBody>
      </p:sp>
      <p:pic>
        <p:nvPicPr>
          <p:cNvPr id="2" name="图片 1"/>
          <p:cNvPicPr>
            <a:picLocks noChangeAspect="1"/>
          </p:cNvPicPr>
          <p:nvPr/>
        </p:nvPicPr>
        <p:blipFill>
          <a:blip r:embed="rId1"/>
          <a:stretch>
            <a:fillRect/>
          </a:stretch>
        </p:blipFill>
        <p:spPr>
          <a:xfrm>
            <a:off x="289560" y="1407160"/>
            <a:ext cx="5156200" cy="1663065"/>
          </a:xfrm>
          <a:prstGeom prst="rect">
            <a:avLst/>
          </a:prstGeom>
        </p:spPr>
      </p:pic>
      <p:pic>
        <p:nvPicPr>
          <p:cNvPr id="10" name="图片 9"/>
          <p:cNvPicPr>
            <a:picLocks noChangeAspect="1"/>
          </p:cNvPicPr>
          <p:nvPr/>
        </p:nvPicPr>
        <p:blipFill>
          <a:blip r:embed="rId2"/>
          <a:stretch>
            <a:fillRect/>
          </a:stretch>
        </p:blipFill>
        <p:spPr>
          <a:xfrm>
            <a:off x="5898515" y="810260"/>
            <a:ext cx="5933440" cy="57181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3.3</a:t>
            </a:r>
            <a:r>
              <a:rPr lang="zh-CN" altLang="en-US" sz="2000" b="1" dirty="0" smtClean="0">
                <a:latin typeface="微软雅黑" panose="020B0503020204020204" pitchFamily="34" charset="-122"/>
                <a:ea typeface="微软雅黑" panose="020B0503020204020204" pitchFamily="34" charset="-122"/>
              </a:rPr>
              <a:t>专家支持</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31750" y="2128520"/>
            <a:ext cx="12144375" cy="4429125"/>
          </a:xfrm>
          <a:prstGeom prst="rect">
            <a:avLst/>
          </a:prstGeom>
        </p:spPr>
      </p:pic>
      <p:sp>
        <p:nvSpPr>
          <p:cNvPr id="3" name="矩形标注 2"/>
          <p:cNvSpPr/>
          <p:nvPr/>
        </p:nvSpPr>
        <p:spPr>
          <a:xfrm>
            <a:off x="2040890" y="944880"/>
            <a:ext cx="9932035" cy="1191895"/>
          </a:xfrm>
          <a:prstGeom prst="wedgeRectCallout">
            <a:avLst>
              <a:gd name="adj1" fmla="val 36682"/>
              <a:gd name="adj2" fmla="val 7309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由发电部专工通过专家支持选项可流转至技术支持部对应专业的专工，技术支持部专工在设备潜在缺陷层面对设备进行潜在故障原因分析并给出解决方案，系统目前设定处理时间为</a:t>
            </a:r>
            <a:r>
              <a:rPr lang="en-US" altLang="zh-CN"/>
              <a:t>120</a:t>
            </a:r>
            <a:r>
              <a:rPr lang="zh-CN" altLang="en-US"/>
              <a:t>小时（同发电部专工），如超时未处理，则超时的告警会变成红色，技术支持部专工诊断主体界面与发电部专工类似，只是告警处理流程有一定区别，这里不再赘述。</a:t>
            </a: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3.3</a:t>
            </a:r>
            <a:r>
              <a:rPr lang="zh-CN" altLang="en-US" sz="2000" b="1" dirty="0" smtClean="0">
                <a:latin typeface="微软雅黑" panose="020B0503020204020204" pitchFamily="34" charset="-122"/>
                <a:ea typeface="微软雅黑" panose="020B0503020204020204" pitchFamily="34" charset="-122"/>
              </a:rPr>
              <a:t>专家支持</a:t>
            </a:r>
            <a:endParaRPr lang="zh-CN" altLang="en-US" sz="2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52095" y="3575050"/>
            <a:ext cx="11687175" cy="2946400"/>
          </a:xfrm>
          <a:prstGeom prst="rect">
            <a:avLst/>
          </a:prstGeom>
        </p:spPr>
      </p:pic>
      <p:sp>
        <p:nvSpPr>
          <p:cNvPr id="3" name="矩形标注 2"/>
          <p:cNvSpPr/>
          <p:nvPr/>
        </p:nvSpPr>
        <p:spPr>
          <a:xfrm>
            <a:off x="436880" y="1454785"/>
            <a:ext cx="11317605" cy="1887855"/>
          </a:xfrm>
          <a:prstGeom prst="wedgeRectCallout">
            <a:avLst>
              <a:gd name="adj1" fmla="val 36682"/>
              <a:gd name="adj2" fmla="val 7309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发电部专工填写的原因分析与解决方案会跟随告警信息推送至技术支持部专工，技术支持部专工根据系统推送的案例以及发电部专工的意见综合给出本告警的原因分析与解决方案并选择关闭告警进行告警关闭操作，如果本告警信息无法在短期内进行处理可选择提交问题，悬挂本条告警信息，悬挂后该测点将不再产生新的告警信息，悬挂后的告警信息将流转至技术监控模块作为问题进行闭环管理，如果该条告警信息厂内技术人员无法处理也可选择外部专家支持，流转至润电科学相关专业进行分析（该流程需要生产副厂审批），技术支持部专工也可填写原因分析与解决方案返会至发电部专工，由发电部专工进行告警信息关闭。</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案例审核</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276225" y="2954655"/>
            <a:ext cx="11639550" cy="3438525"/>
          </a:xfrm>
          <a:prstGeom prst="rect">
            <a:avLst/>
          </a:prstGeom>
        </p:spPr>
      </p:pic>
      <p:sp>
        <p:nvSpPr>
          <p:cNvPr id="3" name="矩形标注 2"/>
          <p:cNvSpPr/>
          <p:nvPr/>
        </p:nvSpPr>
        <p:spPr>
          <a:xfrm>
            <a:off x="437515" y="1744980"/>
            <a:ext cx="11317605" cy="969645"/>
          </a:xfrm>
          <a:prstGeom prst="wedgeRectCallout">
            <a:avLst>
              <a:gd name="adj1" fmla="val 36682"/>
              <a:gd name="adj2" fmla="val 7309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技术支持部专工对告警信息在诊断模块中产生的案例进行审核，审核通过的案例将作为有效案例进入知识库进行自学习，自动优化搜索模型，因此技术支持部专工需要对该项工作严格把关，本着宁缺毋滥的原则进行审核，避免垃圾案例进入知识库。</a:t>
            </a:r>
            <a:endParaRPr lang="en-US" alt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495425" y="1635125"/>
            <a:ext cx="9711055" cy="4891405"/>
          </a:xfrm>
          <a:prstGeom prst="rect">
            <a:avLst/>
          </a:prstGeom>
        </p:spPr>
      </p:pic>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案例审核</a:t>
            </a:r>
            <a:endParaRPr lang="zh-CN" altLang="en-US" sz="2000" b="1" dirty="0" smtClean="0">
              <a:latin typeface="微软雅黑" panose="020B0503020204020204" pitchFamily="34" charset="-122"/>
              <a:ea typeface="微软雅黑" panose="020B0503020204020204" pitchFamily="34" charset="-122"/>
            </a:endParaRPr>
          </a:p>
        </p:txBody>
      </p:sp>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3" name="矩形标注 2"/>
          <p:cNvSpPr/>
          <p:nvPr/>
        </p:nvSpPr>
        <p:spPr>
          <a:xfrm>
            <a:off x="2354580" y="1049020"/>
            <a:ext cx="8484235" cy="969645"/>
          </a:xfrm>
          <a:prstGeom prst="wedgeRectCallout">
            <a:avLst>
              <a:gd name="adj1" fmla="val 36682"/>
              <a:gd name="adj2" fmla="val 7309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技术支持部专工根据该案例是否有借鉴价值判断该案例是否通过审核，有借鉴价值选择通过，没有借鉴价值选择不通过，对于有借鉴价值但表述有问题的，可以进行修改后选择通过进入知识库。</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案例导入</a:t>
            </a:r>
            <a:endParaRPr lang="zh-CN" altLang="en-US" sz="2000" b="1" dirty="0" smtClean="0">
              <a:latin typeface="微软雅黑" panose="020B0503020204020204" pitchFamily="34" charset="-122"/>
              <a:ea typeface="微软雅黑" panose="020B0503020204020204" pitchFamily="34" charset="-122"/>
            </a:endParaRPr>
          </a:p>
        </p:txBody>
      </p:sp>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085215" y="1685925"/>
            <a:ext cx="10020300" cy="4752975"/>
          </a:xfrm>
          <a:prstGeom prst="rect">
            <a:avLst/>
          </a:prstGeom>
        </p:spPr>
      </p:pic>
      <p:sp>
        <p:nvSpPr>
          <p:cNvPr id="3" name="矩形标注 2"/>
          <p:cNvSpPr/>
          <p:nvPr/>
        </p:nvSpPr>
        <p:spPr>
          <a:xfrm>
            <a:off x="2354580" y="1008380"/>
            <a:ext cx="8484235" cy="969645"/>
          </a:xfrm>
          <a:prstGeom prst="wedgeRectCallout">
            <a:avLst>
              <a:gd name="adj1" fmla="val 36682"/>
              <a:gd name="adj2" fmla="val 73096"/>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技术支持部专工可将</a:t>
            </a:r>
            <a:r>
              <a:rPr lang="en-US" altLang="zh-CN"/>
              <a:t>EAM</a:t>
            </a:r>
            <a:r>
              <a:rPr lang="zh-CN" altLang="en-US"/>
              <a:t>系统中关闭的缺陷记录作为案例导入待审核库，通过审核的案例将进入诊断知识库完成自学习过程。（目前</a:t>
            </a:r>
            <a:r>
              <a:rPr lang="en-US" altLang="zh-CN"/>
              <a:t>EAM</a:t>
            </a:r>
            <a:r>
              <a:rPr lang="zh-CN" altLang="en-US"/>
              <a:t>系统中缺陷记录不完整，导致该功能暂时无法有效应用。）</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统计报表</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475615" y="1504315"/>
            <a:ext cx="11239500" cy="5105400"/>
          </a:xfrm>
          <a:prstGeom prst="rect">
            <a:avLst/>
          </a:prstGeom>
        </p:spPr>
      </p:pic>
      <p:sp>
        <p:nvSpPr>
          <p:cNvPr id="3" name="矩形标注 2"/>
          <p:cNvSpPr/>
          <p:nvPr/>
        </p:nvSpPr>
        <p:spPr>
          <a:xfrm>
            <a:off x="3771265" y="803910"/>
            <a:ext cx="7739380" cy="808355"/>
          </a:xfrm>
          <a:prstGeom prst="wedgeRectCallout">
            <a:avLst>
              <a:gd name="adj1" fmla="val -64030"/>
              <a:gd name="adj2" fmla="val 174744"/>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用户可自定义时间查询大区级（点击左侧对应的大区）诊断模块诊断及时率、经验贡献度排名、案例审核完成率等统计类型指标。</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14630" y="1526540"/>
            <a:ext cx="11763375" cy="5029200"/>
          </a:xfrm>
          <a:prstGeom prst="rect">
            <a:avLst/>
          </a:prstGeom>
        </p:spPr>
      </p:pic>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统计报表</a:t>
            </a:r>
            <a:endParaRPr lang="zh-CN" altLang="en-US" sz="2000" b="1" dirty="0" smtClean="0">
              <a:latin typeface="微软雅黑" panose="020B0503020204020204" pitchFamily="34" charset="-122"/>
              <a:ea typeface="微软雅黑" panose="020B0503020204020204" pitchFamily="34" charset="-122"/>
            </a:endParaRPr>
          </a:p>
        </p:txBody>
      </p:sp>
      <p:sp>
        <p:nvSpPr>
          <p:cNvPr id="3" name="矩形标注 2"/>
          <p:cNvSpPr/>
          <p:nvPr/>
        </p:nvSpPr>
        <p:spPr>
          <a:xfrm>
            <a:off x="4238625" y="865505"/>
            <a:ext cx="7739380" cy="808355"/>
          </a:xfrm>
          <a:prstGeom prst="wedgeRectCallout">
            <a:avLst>
              <a:gd name="adj1" fmla="val -72776"/>
              <a:gd name="adj2" fmla="val 314179"/>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用户可自定义时间查询项目公司级诊断模块诊断及时率、经验贡献度排名、案例审核完成率、各专业告警、各专业故障模式等统计类型指标。</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统计报表</a:t>
            </a:r>
            <a:endParaRPr lang="zh-CN" altLang="en-US" sz="2000" b="1" dirty="0" smtClean="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068070" y="1673860"/>
            <a:ext cx="10055860" cy="4970145"/>
          </a:xfrm>
          <a:prstGeom prst="rect">
            <a:avLst/>
          </a:prstGeom>
        </p:spPr>
      </p:pic>
      <p:sp>
        <p:nvSpPr>
          <p:cNvPr id="3" name="矩形标注 2"/>
          <p:cNvSpPr/>
          <p:nvPr/>
        </p:nvSpPr>
        <p:spPr>
          <a:xfrm>
            <a:off x="2032635" y="1214755"/>
            <a:ext cx="9091930" cy="808355"/>
          </a:xfrm>
          <a:prstGeom prst="wedgeRectCallout">
            <a:avLst>
              <a:gd name="adj1" fmla="val -5754"/>
              <a:gd name="adj2" fmla="val 104988"/>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用户可自定义时间按照专业、设备、故障模式、推送人、审核人、案例所熟人以及状态选项中的一个或几个组合查询对应的统计报告图</a:t>
            </a: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898687" y="129557"/>
            <a:ext cx="2394625" cy="553085"/>
          </a:xfrm>
          <a:prstGeom prst="rect">
            <a:avLst/>
          </a:prstGeom>
          <a:noFill/>
        </p:spPr>
        <p:txBody>
          <a:bodyPr wrap="square" rtlCol="0">
            <a:spAutoFit/>
          </a:bodyPr>
          <a:p>
            <a:r>
              <a:rPr lang="en-US" altLang="zh-CN" sz="3000" b="1" dirty="0" smtClean="0">
                <a:latin typeface="微软雅黑" panose="020B0503020204020204" pitchFamily="34" charset="-122"/>
                <a:ea typeface="微软雅黑" panose="020B0503020204020204" pitchFamily="34" charset="-122"/>
              </a:rPr>
              <a:t>3. </a:t>
            </a:r>
            <a:r>
              <a:rPr lang="zh-CN" altLang="en-US" sz="3000" b="1" dirty="0" smtClean="0">
                <a:latin typeface="微软雅黑" panose="020B0503020204020204" pitchFamily="34" charset="-122"/>
                <a:ea typeface="微软雅黑" panose="020B0503020204020204" pitchFamily="34" charset="-122"/>
              </a:rPr>
              <a:t>系统操作</a:t>
            </a:r>
            <a:endParaRPr lang="zh-CN" altLang="en-US" sz="3000" b="1" dirty="0" smtClean="0">
              <a:latin typeface="微软雅黑" panose="020B0503020204020204" pitchFamily="34" charset="-122"/>
              <a:ea typeface="微软雅黑" panose="020B0503020204020204" pitchFamily="34" charset="-122"/>
            </a:endParaRPr>
          </a:p>
        </p:txBody>
      </p:sp>
      <p:sp>
        <p:nvSpPr>
          <p:cNvPr id="4" name="矩形 3"/>
          <p:cNvSpPr/>
          <p:nvPr/>
        </p:nvSpPr>
        <p:spPr>
          <a:xfrm>
            <a:off x="38048" y="1008415"/>
            <a:ext cx="1584960" cy="398780"/>
          </a:xfrm>
          <a:prstGeom prst="rect">
            <a:avLst/>
          </a:prstGeom>
        </p:spPr>
        <p:txBody>
          <a:bodyPr wrap="none">
            <a:spAutoFit/>
          </a:bodyPr>
          <a:p>
            <a:r>
              <a:rPr lang="en-US" altLang="zh-CN" sz="2000" b="1" dirty="0" smtClean="0">
                <a:latin typeface="微软雅黑" panose="020B0503020204020204" pitchFamily="34" charset="-122"/>
                <a:ea typeface="微软雅黑" panose="020B0503020204020204" pitchFamily="34" charset="-122"/>
              </a:rPr>
              <a:t>3.4</a:t>
            </a:r>
            <a:r>
              <a:rPr lang="zh-CN" altLang="en-US" sz="2000" b="1" dirty="0" smtClean="0">
                <a:latin typeface="微软雅黑" panose="020B0503020204020204" pitchFamily="34" charset="-122"/>
                <a:ea typeface="微软雅黑" panose="020B0503020204020204" pitchFamily="34" charset="-122"/>
              </a:rPr>
              <a:t>统计报表</a:t>
            </a:r>
            <a:endParaRPr lang="zh-CN" altLang="en-US" sz="2000" b="1" dirty="0" smtClean="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85420" y="2715260"/>
            <a:ext cx="2133600" cy="3219450"/>
          </a:xfrm>
          <a:prstGeom prst="rect">
            <a:avLst/>
          </a:prstGeom>
        </p:spPr>
      </p:pic>
      <p:pic>
        <p:nvPicPr>
          <p:cNvPr id="7" name="图片 6"/>
          <p:cNvPicPr>
            <a:picLocks noChangeAspect="1"/>
          </p:cNvPicPr>
          <p:nvPr/>
        </p:nvPicPr>
        <p:blipFill>
          <a:blip r:embed="rId2"/>
          <a:stretch>
            <a:fillRect/>
          </a:stretch>
        </p:blipFill>
        <p:spPr>
          <a:xfrm>
            <a:off x="2146935" y="2715260"/>
            <a:ext cx="2014855" cy="3305175"/>
          </a:xfrm>
          <a:prstGeom prst="rect">
            <a:avLst/>
          </a:prstGeom>
        </p:spPr>
      </p:pic>
      <p:sp>
        <p:nvSpPr>
          <p:cNvPr id="3" name="矩形标注 2"/>
          <p:cNvSpPr/>
          <p:nvPr/>
        </p:nvSpPr>
        <p:spPr>
          <a:xfrm>
            <a:off x="1936115" y="1008380"/>
            <a:ext cx="10227310" cy="808355"/>
          </a:xfrm>
          <a:prstGeom prst="wedgeRectCallout">
            <a:avLst>
              <a:gd name="adj1" fmla="val -58034"/>
              <a:gd name="adj2" fmla="val 218970"/>
            </a:avLst>
          </a:prstGeom>
        </p:spPr>
        <p:style>
          <a:lnRef idx="2">
            <a:schemeClr val="accent4"/>
          </a:lnRef>
          <a:fillRef idx="1">
            <a:schemeClr val="lt1"/>
          </a:fillRef>
          <a:effectRef idx="0">
            <a:schemeClr val="accent4"/>
          </a:effectRef>
          <a:fontRef idx="minor">
            <a:schemeClr val="dk1"/>
          </a:fontRef>
        </p:style>
        <p:txBody>
          <a:bodyPr rtlCol="0" anchor="ctr"/>
          <a:p>
            <a:pPr algn="l"/>
            <a:r>
              <a:rPr lang="zh-CN" altLang="en-US"/>
              <a:t>用户可点击关闭告警数或审核通过数（蓝色数字可下钻），获取关闭告警或审核通过的相应搜索条件的列表信息，如下方右上图所示，点击告警ＩＤ（蓝色显示）可获取该告警诊断报告，见右下图</a:t>
            </a:r>
            <a:endParaRPr lang="zh-CN" altLang="en-US"/>
          </a:p>
        </p:txBody>
      </p:sp>
      <p:pic>
        <p:nvPicPr>
          <p:cNvPr id="8" name="图片 7"/>
          <p:cNvPicPr>
            <a:picLocks noChangeAspect="1"/>
          </p:cNvPicPr>
          <p:nvPr/>
        </p:nvPicPr>
        <p:blipFill>
          <a:blip r:embed="rId3"/>
          <a:stretch>
            <a:fillRect/>
          </a:stretch>
        </p:blipFill>
        <p:spPr>
          <a:xfrm>
            <a:off x="4355465" y="1816735"/>
            <a:ext cx="7835900" cy="1231900"/>
          </a:xfrm>
          <a:prstGeom prst="rect">
            <a:avLst/>
          </a:prstGeom>
        </p:spPr>
      </p:pic>
      <p:pic>
        <p:nvPicPr>
          <p:cNvPr id="9" name="图片 8"/>
          <p:cNvPicPr>
            <a:picLocks noChangeAspect="1"/>
          </p:cNvPicPr>
          <p:nvPr/>
        </p:nvPicPr>
        <p:blipFill>
          <a:blip r:embed="rId4"/>
          <a:stretch>
            <a:fillRect/>
          </a:stretch>
        </p:blipFill>
        <p:spPr>
          <a:xfrm>
            <a:off x="4355465" y="3048635"/>
            <a:ext cx="3787140" cy="3571240"/>
          </a:xfrm>
          <a:prstGeom prst="rect">
            <a:avLst/>
          </a:prstGeom>
        </p:spPr>
      </p:pic>
      <p:pic>
        <p:nvPicPr>
          <p:cNvPr id="10" name="图片 9"/>
          <p:cNvPicPr>
            <a:picLocks noChangeAspect="1"/>
          </p:cNvPicPr>
          <p:nvPr/>
        </p:nvPicPr>
        <p:blipFill>
          <a:blip r:embed="rId5"/>
          <a:stretch>
            <a:fillRect/>
          </a:stretch>
        </p:blipFill>
        <p:spPr>
          <a:xfrm>
            <a:off x="8206105" y="3048635"/>
            <a:ext cx="3957320" cy="35712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4"/>
          <p:cNvGrpSpPr/>
          <p:nvPr/>
        </p:nvGrpSpPr>
        <p:grpSpPr>
          <a:xfrm>
            <a:off x="4803248" y="3196985"/>
            <a:ext cx="6250669" cy="915308"/>
            <a:chOff x="5746965" y="856183"/>
            <a:chExt cx="4275453" cy="1220412"/>
          </a:xfrm>
        </p:grpSpPr>
        <p:sp>
          <p:nvSpPr>
            <p:cNvPr id="15" name="TextBox 35"/>
            <p:cNvSpPr txBox="1"/>
            <p:nvPr/>
          </p:nvSpPr>
          <p:spPr>
            <a:xfrm>
              <a:off x="5790309" y="856183"/>
              <a:ext cx="4232109" cy="809598"/>
            </a:xfrm>
            <a:prstGeom prst="rect">
              <a:avLst/>
            </a:prstGeom>
            <a:noFill/>
          </p:spPr>
          <p:txBody>
            <a:bodyPr wrap="none" lIns="360000" tIns="0" rIns="0" bIns="0" anchor="b" anchorCtr="0">
              <a:normAutofit/>
            </a:bodyPr>
            <a:lstStyle/>
            <a:p>
              <a:r>
                <a:rPr lang="zh-CN" altLang="en-US" sz="3600" dirty="0" smtClean="0">
                  <a:latin typeface="微软雅黑" panose="020B0503020204020204" pitchFamily="34" charset="-122"/>
                  <a:ea typeface="微软雅黑" panose="020B0503020204020204" pitchFamily="34" charset="-122"/>
                </a:rPr>
                <a:t>案例展示</a:t>
              </a:r>
              <a:endParaRPr lang="zh-CN" altLang="en-US" sz="3600" dirty="0">
                <a:latin typeface="微软雅黑" panose="020B0503020204020204" pitchFamily="34" charset="-122"/>
                <a:ea typeface="微软雅黑" panose="020B0503020204020204" pitchFamily="34" charset="-122"/>
              </a:endParaRPr>
            </a:p>
          </p:txBody>
        </p:sp>
        <p:sp>
          <p:nvSpPr>
            <p:cNvPr id="16" name="TextBox 36"/>
            <p:cNvSpPr txBox="1"/>
            <p:nvPr/>
          </p:nvSpPr>
          <p:spPr>
            <a:xfrm>
              <a:off x="5746965" y="1756227"/>
              <a:ext cx="4232109" cy="320368"/>
            </a:xfrm>
            <a:prstGeom prst="rect">
              <a:avLst/>
            </a:prstGeom>
          </p:spPr>
          <p:txBody>
            <a:bodyPr vert="horz" wrap="square" lIns="360000" tIns="0" rIns="0" bIns="0" anchor="ctr" anchorCtr="0">
              <a:normAutofit/>
            </a:bodyPr>
            <a:lstStyle/>
            <a:p>
              <a:pPr algn="l">
                <a:lnSpc>
                  <a:spcPct val="120000"/>
                </a:lnSpc>
              </a:pPr>
              <a:r>
                <a:rPr lang="zh-CN" altLang="en-US" sz="1050" b="1" dirty="0" smtClean="0">
                  <a:solidFill>
                    <a:schemeClr val="dk1">
                      <a:lumMod val="100000"/>
                    </a:schemeClr>
                  </a:solidFill>
                  <a:latin typeface="微软雅黑" panose="020B0503020204020204" pitchFamily="34" charset="-122"/>
                  <a:ea typeface="微软雅黑" panose="020B0503020204020204" pitchFamily="34" charset="-122"/>
                  <a:cs typeface="+mn-ea"/>
                  <a:sym typeface="+mn-lt"/>
                </a:rPr>
                <a:t> </a:t>
              </a:r>
              <a:endParaRPr lang="zh-CN" altLang="en-US" sz="1050"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794610" y="1846921"/>
            <a:ext cx="4549052" cy="3353779"/>
            <a:chOff x="980590" y="2086126"/>
            <a:chExt cx="3817690" cy="2798546"/>
          </a:xfrm>
        </p:grpSpPr>
        <p:grpSp>
          <p:nvGrpSpPr>
            <p:cNvPr id="17" name="组合 16"/>
            <p:cNvGrpSpPr/>
            <p:nvPr/>
          </p:nvGrpSpPr>
          <p:grpSpPr>
            <a:xfrm>
              <a:off x="2911087" y="2318908"/>
              <a:ext cx="1656184" cy="2209836"/>
              <a:chOff x="3118121" y="1292364"/>
              <a:chExt cx="1656184" cy="2209836"/>
            </a:xfrm>
          </p:grpSpPr>
          <p:sp>
            <p:nvSpPr>
              <p:cNvPr id="18" name="Freeform 5"/>
              <p:cNvSpPr/>
              <p:nvPr/>
            </p:nvSpPr>
            <p:spPr bwMode="auto">
              <a:xfrm>
                <a:off x="3118121" y="1292364"/>
                <a:ext cx="1103895" cy="1105259"/>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p>
            </p:txBody>
          </p:sp>
          <p:sp>
            <p:nvSpPr>
              <p:cNvPr id="19" name="Freeform 6"/>
              <p:cNvSpPr/>
              <p:nvPr/>
            </p:nvSpPr>
            <p:spPr bwMode="auto">
              <a:xfrm>
                <a:off x="3118121" y="2397623"/>
                <a:ext cx="1103895" cy="110457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chemeClr val="accent1">
                  <a:lumMod val="50000"/>
                </a:schemeClr>
              </a:solidFill>
              <a:ln w="9525">
                <a:noFill/>
                <a:round/>
              </a:ln>
            </p:spPr>
            <p:txBody>
              <a:bodyPr vert="horz" wrap="square" lIns="91440" tIns="45720" rIns="91440" bIns="45720" numCol="1" anchor="t" anchorCtr="0" compatLnSpc="1"/>
              <a:lstStyle/>
              <a:p>
                <a:endParaRPr lang="zh-CN" altLang="en-US"/>
              </a:p>
            </p:txBody>
          </p:sp>
          <p:sp>
            <p:nvSpPr>
              <p:cNvPr id="20" name="Freeform 7"/>
              <p:cNvSpPr/>
              <p:nvPr/>
            </p:nvSpPr>
            <p:spPr bwMode="auto">
              <a:xfrm>
                <a:off x="3669728" y="1844653"/>
                <a:ext cx="1104577" cy="1105259"/>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617215" y="2331809"/>
              <a:ext cx="1181065" cy="897213"/>
              <a:chOff x="2202008" y="436205"/>
              <a:chExt cx="1846806" cy="1402951"/>
            </a:xfrm>
          </p:grpSpPr>
          <p:sp>
            <p:nvSpPr>
              <p:cNvPr id="22" name="Freeform 3301"/>
              <p:cNvSpPr/>
              <p:nvPr/>
            </p:nvSpPr>
            <p:spPr bwMode="auto">
              <a:xfrm>
                <a:off x="2202008" y="436205"/>
                <a:ext cx="1484515" cy="140295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矩形 22"/>
              <p:cNvSpPr/>
              <p:nvPr/>
            </p:nvSpPr>
            <p:spPr>
              <a:xfrm>
                <a:off x="2581251" y="662443"/>
                <a:ext cx="1467563" cy="923651"/>
              </a:xfrm>
              <a:prstGeom prst="rect">
                <a:avLst/>
              </a:prstGeom>
            </p:spPr>
            <p:txBody>
              <a:bodyPr wrap="square">
                <a:spAutoFit/>
              </a:bodyPr>
              <a:lstStyle/>
              <a:p>
                <a:pPr fontAlgn="auto">
                  <a:spcBef>
                    <a:spcPts val="0"/>
                  </a:spcBef>
                  <a:spcAft>
                    <a:spcPts val="0"/>
                  </a:spcAft>
                  <a:defRPr/>
                </a:pPr>
                <a:r>
                  <a:rPr lang="en-US" altLang="zh-CN" sz="4000" spc="300" dirty="0" smtClean="0">
                    <a:solidFill>
                      <a:schemeClr val="bg1"/>
                    </a:solidFill>
                    <a:latin typeface="Agency FB" panose="020B0503020202020204" pitchFamily="34" charset="0"/>
                    <a:ea typeface="+mn-ea"/>
                    <a:cs typeface="+mn-ea"/>
                    <a:sym typeface="+mn-lt"/>
                  </a:rPr>
                  <a:t>04</a:t>
                </a:r>
                <a:endParaRPr lang="zh-CN" altLang="en-US" sz="4000" spc="300" dirty="0">
                  <a:solidFill>
                    <a:schemeClr val="bg1"/>
                  </a:solidFill>
                  <a:latin typeface="Agency FB" panose="020B0503020202020204" pitchFamily="34" charset="0"/>
                  <a:ea typeface="+mn-ea"/>
                  <a:cs typeface="+mn-ea"/>
                  <a:sym typeface="+mn-lt"/>
                </a:endParaRPr>
              </a:p>
            </p:txBody>
          </p:sp>
        </p:grpSp>
        <p:grpSp>
          <p:nvGrpSpPr>
            <p:cNvPr id="2" name="组合 1"/>
            <p:cNvGrpSpPr/>
            <p:nvPr/>
          </p:nvGrpSpPr>
          <p:grpSpPr>
            <a:xfrm>
              <a:off x="980590" y="2086126"/>
              <a:ext cx="2796817" cy="2798546"/>
              <a:chOff x="980590" y="2086126"/>
              <a:chExt cx="2796817" cy="2798546"/>
            </a:xfrm>
          </p:grpSpPr>
          <p:sp>
            <p:nvSpPr>
              <p:cNvPr id="24" name="Freeform 3297"/>
              <p:cNvSpPr/>
              <p:nvPr/>
            </p:nvSpPr>
            <p:spPr bwMode="auto">
              <a:xfrm>
                <a:off x="980590" y="2086126"/>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25" name="图片 24"/>
              <p:cNvPicPr>
                <a:picLocks noChangeAspect="1"/>
              </p:cNvPicPr>
              <p:nvPr/>
            </p:nvPicPr>
            <p:blipFill>
              <a:blip r:embed="rId1" cstate="email"/>
              <a:srcRect/>
              <a:stretch>
                <a:fillRect/>
              </a:stretch>
            </p:blipFill>
            <p:spPr>
              <a:xfrm>
                <a:off x="1150982" y="2263712"/>
                <a:ext cx="2443374" cy="2443374"/>
              </a:xfrm>
              <a:custGeom>
                <a:avLst/>
                <a:gdLst>
                  <a:gd name="connsiteX0" fmla="*/ 1222618 w 2443374"/>
                  <a:gd name="connsiteY0" fmla="*/ 0 h 2443374"/>
                  <a:gd name="connsiteX1" fmla="*/ 2443374 w 2443374"/>
                  <a:gd name="connsiteY1" fmla="*/ 1222618 h 2443374"/>
                  <a:gd name="connsiteX2" fmla="*/ 1220756 w 2443374"/>
                  <a:gd name="connsiteY2" fmla="*/ 2443374 h 2443374"/>
                  <a:gd name="connsiteX3" fmla="*/ 0 w 2443374"/>
                  <a:gd name="connsiteY3" fmla="*/ 1220756 h 2443374"/>
                </a:gdLst>
                <a:ahLst/>
                <a:cxnLst>
                  <a:cxn ang="0">
                    <a:pos x="connsiteX0" y="connsiteY0"/>
                  </a:cxn>
                  <a:cxn ang="0">
                    <a:pos x="connsiteX1" y="connsiteY1"/>
                  </a:cxn>
                  <a:cxn ang="0">
                    <a:pos x="connsiteX2" y="connsiteY2"/>
                  </a:cxn>
                  <a:cxn ang="0">
                    <a:pos x="connsiteX3" y="connsiteY3"/>
                  </a:cxn>
                </a:cxnLst>
                <a:rect l="l" t="t" r="r" b="b"/>
                <a:pathLst>
                  <a:path w="2443374" h="2443374">
                    <a:moveTo>
                      <a:pt x="1222618" y="0"/>
                    </a:moveTo>
                    <a:lnTo>
                      <a:pt x="2443374" y="1222618"/>
                    </a:lnTo>
                    <a:lnTo>
                      <a:pt x="1220756" y="2443374"/>
                    </a:lnTo>
                    <a:lnTo>
                      <a:pt x="0" y="1220756"/>
                    </a:lnTo>
                    <a:close/>
                  </a:path>
                </a:pathLst>
              </a:custGeom>
            </p:spPr>
          </p:pic>
        </p:gr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sp>
        <p:nvSpPr>
          <p:cNvPr id="10" name="矩形 9"/>
          <p:cNvSpPr/>
          <p:nvPr/>
        </p:nvSpPr>
        <p:spPr>
          <a:xfrm>
            <a:off x="38048" y="1008415"/>
            <a:ext cx="4042885" cy="400110"/>
          </a:xfrm>
          <a:prstGeom prst="rect">
            <a:avLst/>
          </a:prstGeom>
        </p:spPr>
        <p:txBody>
          <a:bodyPr wrap="square">
            <a:spAutoFit/>
          </a:bodyPr>
          <a:lstStyle/>
          <a:p>
            <a:r>
              <a:rPr lang="en-US" altLang="zh-CN" sz="2000" b="1" dirty="0" smtClean="0">
                <a:latin typeface="微软雅黑" panose="020B0503020204020204" pitchFamily="34" charset="-122"/>
                <a:ea typeface="微软雅黑" panose="020B0503020204020204" pitchFamily="34" charset="-122"/>
              </a:rPr>
              <a:t>4.1</a:t>
            </a:r>
            <a:r>
              <a:rPr lang="zh-CN" altLang="en-US" sz="2000" b="1" dirty="0" smtClean="0">
                <a:latin typeface="微软雅黑" panose="020B0503020204020204" pitchFamily="34" charset="-122"/>
                <a:ea typeface="微软雅黑" panose="020B0503020204020204" pitchFamily="34" charset="-122"/>
              </a:rPr>
              <a:t>典型案例介绍</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电机轴承温度高</a:t>
            </a:r>
            <a:endParaRPr lang="zh-CN" altLang="en-US" sz="2000" b="1"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791200" y="1377083"/>
            <a:ext cx="5560392" cy="4532929"/>
          </a:xfrm>
          <a:prstGeom prst="rect">
            <a:avLst/>
          </a:prstGeom>
        </p:spPr>
      </p:pic>
      <p:pic>
        <p:nvPicPr>
          <p:cNvPr id="8" name="图片 7"/>
          <p:cNvPicPr>
            <a:picLocks noChangeAspect="1"/>
          </p:cNvPicPr>
          <p:nvPr/>
        </p:nvPicPr>
        <p:blipFill>
          <a:blip r:embed="rId2"/>
          <a:stretch>
            <a:fillRect/>
          </a:stretch>
        </p:blipFill>
        <p:spPr>
          <a:xfrm>
            <a:off x="5807824" y="1428384"/>
            <a:ext cx="5543767" cy="4626178"/>
          </a:xfrm>
          <a:prstGeom prst="rect">
            <a:avLst/>
          </a:prstGeom>
        </p:spPr>
      </p:pic>
      <p:pic>
        <p:nvPicPr>
          <p:cNvPr id="11" name="图片 10"/>
          <p:cNvPicPr>
            <a:picLocks noChangeAspect="1"/>
          </p:cNvPicPr>
          <p:nvPr/>
        </p:nvPicPr>
        <p:blipFill>
          <a:blip r:embed="rId3"/>
          <a:stretch>
            <a:fillRect/>
          </a:stretch>
        </p:blipFill>
        <p:spPr>
          <a:xfrm>
            <a:off x="264730" y="1552812"/>
            <a:ext cx="4914900" cy="4181475"/>
          </a:xfrm>
          <a:prstGeom prst="rect">
            <a:avLst/>
          </a:prstGeom>
        </p:spPr>
      </p:pic>
      <p:sp>
        <p:nvSpPr>
          <p:cNvPr id="13" name="矩形 12"/>
          <p:cNvSpPr/>
          <p:nvPr/>
        </p:nvSpPr>
        <p:spPr>
          <a:xfrm>
            <a:off x="532014" y="1995054"/>
            <a:ext cx="4664241" cy="35578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a:off x="5259755" y="3540947"/>
            <a:ext cx="467945" cy="1026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266121" y="1643712"/>
            <a:ext cx="4961979" cy="4016102"/>
          </a:xfrm>
          <a:prstGeom prst="rect">
            <a:avLst/>
          </a:prstGeom>
        </p:spPr>
      </p:pic>
      <p:pic>
        <p:nvPicPr>
          <p:cNvPr id="10" name="图片 9"/>
          <p:cNvPicPr>
            <a:picLocks noChangeAspect="1"/>
          </p:cNvPicPr>
          <p:nvPr/>
        </p:nvPicPr>
        <p:blipFill>
          <a:blip r:embed="rId2"/>
          <a:stretch>
            <a:fillRect/>
          </a:stretch>
        </p:blipFill>
        <p:spPr>
          <a:xfrm>
            <a:off x="6959443" y="683555"/>
            <a:ext cx="5061164" cy="5890666"/>
          </a:xfrm>
          <a:prstGeom prst="rect">
            <a:avLst/>
          </a:prstGeom>
        </p:spPr>
      </p:pic>
      <p:sp>
        <p:nvSpPr>
          <p:cNvPr id="11" name="矩形 10"/>
          <p:cNvSpPr/>
          <p:nvPr/>
        </p:nvSpPr>
        <p:spPr>
          <a:xfrm>
            <a:off x="38048" y="3957145"/>
            <a:ext cx="5653304" cy="17026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p:nvPr/>
        </p:nvCxnSpPr>
        <p:spPr>
          <a:xfrm>
            <a:off x="6496191" y="3307552"/>
            <a:ext cx="1255917" cy="2"/>
          </a:xfrm>
          <a:prstGeom prst="straightConnector1">
            <a:avLst/>
          </a:prstGeom>
          <a:ln w="28575">
            <a:solidFill>
              <a:srgbClr val="41719C"/>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772400" y="2963342"/>
            <a:ext cx="4248207" cy="68842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6496191" y="3307552"/>
            <a:ext cx="0" cy="1500927"/>
          </a:xfrm>
          <a:prstGeom prst="line">
            <a:avLst/>
          </a:prstGeom>
          <a:noFill/>
          <a:ln w="28575"/>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a:stCxn id="11" idx="3"/>
          </p:cNvCxnSpPr>
          <p:nvPr/>
        </p:nvCxnSpPr>
        <p:spPr>
          <a:xfrm flipV="1">
            <a:off x="5691352" y="4808479"/>
            <a:ext cx="804839" cy="1"/>
          </a:xfrm>
          <a:prstGeom prst="line">
            <a:avLst/>
          </a:prstGeom>
          <a:noFill/>
          <a:ln w="28575"/>
        </p:spPr>
        <p:style>
          <a:lnRef idx="2">
            <a:schemeClr val="accent1">
              <a:shade val="50000"/>
            </a:schemeClr>
          </a:lnRef>
          <a:fillRef idx="1">
            <a:schemeClr val="accent1"/>
          </a:fillRef>
          <a:effectRef idx="0">
            <a:schemeClr val="accent1"/>
          </a:effectRef>
          <a:fontRef idx="minor">
            <a:schemeClr val="lt1"/>
          </a:fontRef>
        </p:style>
      </p:cxnSp>
      <p:sp>
        <p:nvSpPr>
          <p:cNvPr id="22" name="云形标注 21"/>
          <p:cNvSpPr/>
          <p:nvPr/>
        </p:nvSpPr>
        <p:spPr>
          <a:xfrm>
            <a:off x="4729655" y="2184480"/>
            <a:ext cx="2774731" cy="1078311"/>
          </a:xfrm>
          <a:prstGeom prst="cloudCallout">
            <a:avLst>
              <a:gd name="adj1" fmla="val -22272"/>
              <a:gd name="adj2" fmla="val 1142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随着诊断输入征兆的细化，诊断结果会逐步聚焦。</a:t>
            </a:r>
            <a:endParaRPr lang="zh-CN" altLang="en-US" sz="16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sym typeface="+mn-ea"/>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sp>
        <p:nvSpPr>
          <p:cNvPr id="15" name="矩形 14"/>
          <p:cNvSpPr/>
          <p:nvPr/>
        </p:nvSpPr>
        <p:spPr>
          <a:xfrm>
            <a:off x="38048" y="1008415"/>
            <a:ext cx="3572255" cy="400110"/>
          </a:xfrm>
          <a:prstGeom prst="rect">
            <a:avLst/>
          </a:prstGeom>
        </p:spPr>
        <p:txBody>
          <a:bodyPr wrap="square">
            <a:spAutoFit/>
          </a:bodyPr>
          <a:lstStyle/>
          <a:p>
            <a:r>
              <a:rPr lang="en-US" altLang="zh-CN" sz="2000" b="1" dirty="0" smtClean="0">
                <a:latin typeface="微软雅黑" panose="020B0503020204020204" pitchFamily="34" charset="-122"/>
                <a:ea typeface="微软雅黑" panose="020B0503020204020204" pitchFamily="34" charset="-122"/>
              </a:rPr>
              <a:t>4.2</a:t>
            </a:r>
            <a:r>
              <a:rPr lang="zh-CN" altLang="en-US" sz="2000" b="1" dirty="0" smtClean="0">
                <a:latin typeface="微软雅黑" panose="020B0503020204020204" pitchFamily="34" charset="-122"/>
                <a:ea typeface="微软雅黑" panose="020B0503020204020204" pitchFamily="34" charset="-122"/>
              </a:rPr>
              <a:t>典型案例介绍</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过热器泄漏</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495574" y="941005"/>
            <a:ext cx="5111399" cy="400110"/>
          </a:xfrm>
          <a:prstGeom prst="rect">
            <a:avLst/>
          </a:prstGeom>
        </p:spPr>
        <p:txBody>
          <a:bodyPr wrap="none">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en-US" altLang="zh-CN" dirty="0" smtClean="0"/>
              <a:t>4.3 </a:t>
            </a:r>
            <a:r>
              <a:rPr lang="zh-CN" altLang="en-US" dirty="0" smtClean="0"/>
              <a:t>典型案例介绍</a:t>
            </a:r>
            <a:r>
              <a:rPr lang="en-US" altLang="zh-CN" dirty="0" smtClean="0"/>
              <a:t>-NLP+SDA</a:t>
            </a:r>
            <a:r>
              <a:rPr lang="zh-CN" altLang="en-US" dirty="0" smtClean="0"/>
              <a:t>联合诊断案例</a:t>
            </a:r>
            <a:endParaRPr lang="zh-CN" altLang="en-US" dirty="0"/>
          </a:p>
        </p:txBody>
      </p:sp>
      <p:pic>
        <p:nvPicPr>
          <p:cNvPr id="3" name="图片 2"/>
          <p:cNvPicPr>
            <a:picLocks noChangeAspect="1"/>
          </p:cNvPicPr>
          <p:nvPr/>
        </p:nvPicPr>
        <p:blipFill>
          <a:blip r:embed="rId1"/>
          <a:stretch>
            <a:fillRect/>
          </a:stretch>
        </p:blipFill>
        <p:spPr>
          <a:xfrm>
            <a:off x="668995" y="1910090"/>
            <a:ext cx="8284584" cy="3812792"/>
          </a:xfrm>
          <a:prstGeom prst="rect">
            <a:avLst/>
          </a:prstGeom>
        </p:spPr>
      </p:pic>
      <p:sp>
        <p:nvSpPr>
          <p:cNvPr id="4" name="文本框 3"/>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sym typeface="+mn-ea"/>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1800221"/>
            <a:ext cx="4364628" cy="3670411"/>
          </a:xfrm>
          <a:prstGeom prst="rect">
            <a:avLst/>
          </a:prstGeom>
        </p:spPr>
      </p:pic>
      <p:pic>
        <p:nvPicPr>
          <p:cNvPr id="5" name="图片 4"/>
          <p:cNvPicPr>
            <a:picLocks noChangeAspect="1"/>
          </p:cNvPicPr>
          <p:nvPr/>
        </p:nvPicPr>
        <p:blipFill>
          <a:blip r:embed="rId2"/>
          <a:stretch>
            <a:fillRect/>
          </a:stretch>
        </p:blipFill>
        <p:spPr>
          <a:xfrm>
            <a:off x="5161253" y="878434"/>
            <a:ext cx="4023473" cy="5513987"/>
          </a:xfrm>
          <a:prstGeom prst="rect">
            <a:avLst/>
          </a:prstGeom>
        </p:spPr>
      </p:pic>
      <p:sp>
        <p:nvSpPr>
          <p:cNvPr id="6" name="加号 5"/>
          <p:cNvSpPr/>
          <p:nvPr/>
        </p:nvSpPr>
        <p:spPr>
          <a:xfrm>
            <a:off x="4571999" y="3444765"/>
            <a:ext cx="541956" cy="41285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702677" y="1430889"/>
            <a:ext cx="1403131" cy="338554"/>
          </a:xfrm>
          <a:prstGeom prst="rect">
            <a:avLst/>
          </a:prstGeom>
          <a:noFill/>
        </p:spPr>
        <p:txBody>
          <a:bodyPr wrap="square" rtlCol="0">
            <a:spAutoFit/>
          </a:bodyPr>
          <a:lstStyle/>
          <a:p>
            <a:r>
              <a:rPr lang="en-US" altLang="zh-CN" sz="1600" b="1" dirty="0" smtClean="0">
                <a:latin typeface="微软雅黑" panose="020B0503020204020204" pitchFamily="34" charset="-122"/>
                <a:ea typeface="微软雅黑" panose="020B0503020204020204" pitchFamily="34" charset="-122"/>
              </a:rPr>
              <a:t>NLP</a:t>
            </a:r>
            <a:r>
              <a:rPr lang="zh-CN" altLang="en-US" sz="1600" b="1" dirty="0" smtClean="0">
                <a:latin typeface="微软雅黑" panose="020B0503020204020204" pitchFamily="34" charset="-122"/>
                <a:ea typeface="微软雅黑" panose="020B0503020204020204" pitchFamily="34" charset="-122"/>
              </a:rPr>
              <a:t>相似度</a:t>
            </a:r>
            <a:endParaRPr lang="zh-CN" altLang="en-US" sz="16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6471423" y="539880"/>
            <a:ext cx="1403131" cy="338554"/>
          </a:xfrm>
          <a:prstGeom prst="rect">
            <a:avLst/>
          </a:prstGeom>
          <a:noFill/>
        </p:spPr>
        <p:txBody>
          <a:bodyPr wrap="square" rtlCol="0">
            <a:spAutoFit/>
          </a:bodyPr>
          <a:lstStyle/>
          <a:p>
            <a:r>
              <a:rPr lang="en-US" altLang="zh-CN" sz="1600" b="1" dirty="0" smtClean="0">
                <a:latin typeface="微软雅黑" panose="020B0503020204020204" pitchFamily="34" charset="-122"/>
                <a:ea typeface="微软雅黑" panose="020B0503020204020204" pitchFamily="34" charset="-122"/>
              </a:rPr>
              <a:t>SDA</a:t>
            </a:r>
            <a:r>
              <a:rPr lang="zh-CN" altLang="en-US" sz="1600" b="1" dirty="0" smtClean="0">
                <a:latin typeface="微软雅黑" panose="020B0503020204020204" pitchFamily="34" charset="-122"/>
                <a:ea typeface="微软雅黑" panose="020B0503020204020204" pitchFamily="34" charset="-122"/>
              </a:rPr>
              <a:t>相似度</a:t>
            </a:r>
            <a:endParaRPr lang="zh-CN" altLang="en-US" sz="1600" b="1" dirty="0">
              <a:latin typeface="微软雅黑" panose="020B0503020204020204" pitchFamily="34" charset="-122"/>
              <a:ea typeface="微软雅黑" panose="020B0503020204020204" pitchFamily="34" charset="-122"/>
            </a:endParaRPr>
          </a:p>
        </p:txBody>
      </p:sp>
      <p:sp>
        <p:nvSpPr>
          <p:cNvPr id="9" name="右箭头 8"/>
          <p:cNvSpPr/>
          <p:nvPr/>
        </p:nvSpPr>
        <p:spPr>
          <a:xfrm>
            <a:off x="9563105" y="3529008"/>
            <a:ext cx="479536" cy="2128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344498" y="3482785"/>
            <a:ext cx="1403131"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综合</a:t>
            </a:r>
            <a:r>
              <a:rPr lang="zh-CN" altLang="en-US" sz="1600" b="1" dirty="0" smtClean="0">
                <a:latin typeface="微软雅黑" panose="020B0503020204020204" pitchFamily="34" charset="-122"/>
                <a:ea typeface="微软雅黑" panose="020B0503020204020204" pitchFamily="34" charset="-122"/>
              </a:rPr>
              <a:t>相似度</a:t>
            </a:r>
            <a:endParaRPr lang="zh-CN" altLang="en-US" sz="16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sym typeface="+mn-ea"/>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sp>
        <p:nvSpPr>
          <p:cNvPr id="12" name="标题 1"/>
          <p:cNvSpPr txBox="1"/>
          <p:nvPr/>
        </p:nvSpPr>
        <p:spPr bwMode="auto">
          <a:xfrm>
            <a:off x="49854" y="937723"/>
            <a:ext cx="5111399" cy="400110"/>
          </a:xfrm>
          <a:prstGeom prst="rect">
            <a:avLst/>
          </a:prstGeom>
        </p:spPr>
        <p:txBody>
          <a:bodyPr wrap="none">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en-US" altLang="zh-CN" dirty="0" smtClean="0"/>
              <a:t>4.4 </a:t>
            </a:r>
            <a:r>
              <a:rPr lang="zh-CN" altLang="en-US" dirty="0" smtClean="0"/>
              <a:t>典型案例介绍</a:t>
            </a:r>
            <a:r>
              <a:rPr lang="en-US" altLang="zh-CN" dirty="0" smtClean="0"/>
              <a:t>-NLP+SDA</a:t>
            </a:r>
            <a:r>
              <a:rPr lang="zh-CN" altLang="en-US" dirty="0" smtClean="0"/>
              <a:t>联合诊断案例</a:t>
            </a:r>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6456" y="723543"/>
            <a:ext cx="3784344" cy="400110"/>
          </a:xfrm>
          <a:prstGeom prst="rect">
            <a:avLst/>
          </a:prstGeom>
        </p:spPr>
        <p:txBody>
          <a:bodyPr wrap="square">
            <a:spAutoFit/>
          </a:bodyPr>
          <a:lstStyle/>
          <a:p>
            <a:r>
              <a:rPr lang="en-US" altLang="zh-CN" sz="2000" b="1" dirty="0" smtClean="0">
                <a:latin typeface="微软雅黑" panose="020B0503020204020204" pitchFamily="34" charset="-122"/>
                <a:ea typeface="微软雅黑" panose="020B0503020204020204" pitchFamily="34" charset="-122"/>
              </a:rPr>
              <a:t>4.5</a:t>
            </a:r>
            <a:r>
              <a:rPr lang="zh-CN" altLang="en-US" sz="2000" b="1" dirty="0" smtClean="0">
                <a:latin typeface="微软雅黑" panose="020B0503020204020204" pitchFamily="34" charset="-122"/>
                <a:ea typeface="微软雅黑" panose="020B0503020204020204" pitchFamily="34" charset="-122"/>
              </a:rPr>
              <a:t>典型</a:t>
            </a:r>
            <a:r>
              <a:rPr lang="zh-CN" altLang="en-US" sz="2000" b="1" dirty="0" smtClean="0">
                <a:latin typeface="微软雅黑" panose="020B0503020204020204" pitchFamily="34" charset="-122"/>
                <a:ea typeface="微软雅黑" panose="020B0503020204020204" pitchFamily="34" charset="-122"/>
              </a:rPr>
              <a:t>案例介绍</a:t>
            </a:r>
            <a:r>
              <a:rPr lang="en-US" altLang="zh-CN"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阀</a:t>
            </a:r>
            <a:r>
              <a:rPr lang="zh-CN" altLang="en-US" sz="2000" b="1" dirty="0" smtClean="0">
                <a:latin typeface="微软雅黑" panose="020B0503020204020204" pitchFamily="34" charset="-122"/>
                <a:ea typeface="微软雅黑" panose="020B0503020204020204" pitchFamily="34" charset="-122"/>
              </a:rPr>
              <a:t>位反馈异常</a:t>
            </a:r>
            <a:endParaRPr lang="zh-CN" altLang="en-US" sz="20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sym typeface="+mn-ea"/>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1"/>
          <a:stretch>
            <a:fillRect/>
          </a:stretch>
        </p:blipFill>
        <p:spPr>
          <a:xfrm>
            <a:off x="3572068" y="957464"/>
            <a:ext cx="8586066" cy="5561869"/>
          </a:xfrm>
          <a:prstGeom prst="rect">
            <a:avLst/>
          </a:prstGeom>
        </p:spPr>
      </p:pic>
      <p:sp>
        <p:nvSpPr>
          <p:cNvPr id="25" name="文本框 24"/>
          <p:cNvSpPr txBox="1"/>
          <p:nvPr/>
        </p:nvSpPr>
        <p:spPr>
          <a:xfrm>
            <a:off x="257929" y="1302520"/>
            <a:ext cx="3132666" cy="5216813"/>
          </a:xfrm>
          <a:prstGeom prst="rect">
            <a:avLst/>
          </a:prstGeom>
          <a:noFill/>
        </p:spPr>
        <p:txBody>
          <a:bodyPr wrap="square" rtlCol="0">
            <a:spAutoFit/>
          </a:bodyPr>
          <a:lstStyle/>
          <a:p>
            <a:pPr>
              <a:lnSpc>
                <a:spcPct val="125000"/>
              </a:lnSpc>
            </a:pPr>
            <a:r>
              <a:rPr lang="zh-CN" altLang="en-US" b="1" dirty="0" smtClean="0">
                <a:latin typeface="微软雅黑" panose="020B0503020204020204" pitchFamily="34" charset="-122"/>
                <a:ea typeface="微软雅黑" panose="020B0503020204020204" pitchFamily="34" charset="-122"/>
              </a:rPr>
              <a:t>告警描述：</a:t>
            </a:r>
            <a:r>
              <a:rPr lang="en-US" altLang="zh-CN" b="1" dirty="0" smtClean="0">
                <a:latin typeface="微软雅黑" panose="020B0503020204020204" pitchFamily="34" charset="-122"/>
                <a:ea typeface="微软雅黑" panose="020B0503020204020204" pitchFamily="34" charset="-122"/>
              </a:rPr>
              <a:t>17#</a:t>
            </a:r>
            <a:r>
              <a:rPr lang="zh-CN" altLang="en-US" b="1" dirty="0" smtClean="0">
                <a:latin typeface="微软雅黑" panose="020B0503020204020204" pitchFamily="34" charset="-122"/>
                <a:ea typeface="微软雅黑" panose="020B0503020204020204" pitchFamily="34" charset="-122"/>
              </a:rPr>
              <a:t>低压加热器正常疏水调节门阀位反馈高。</a:t>
            </a:r>
            <a:endParaRPr lang="en-US" altLang="zh-CN" b="1" dirty="0" smtClean="0">
              <a:latin typeface="微软雅黑" panose="020B0503020204020204" pitchFamily="34" charset="-122"/>
              <a:ea typeface="微软雅黑" panose="020B0503020204020204" pitchFamily="34" charset="-122"/>
            </a:endParaRPr>
          </a:p>
          <a:p>
            <a:pPr>
              <a:lnSpc>
                <a:spcPct val="125000"/>
              </a:lnSpc>
            </a:pPr>
            <a:r>
              <a:rPr lang="zh-CN" altLang="en-US" b="1" dirty="0">
                <a:latin typeface="微软雅黑" panose="020B0503020204020204" pitchFamily="34" charset="-122"/>
                <a:ea typeface="微软雅黑" panose="020B0503020204020204" pitchFamily="34" charset="-122"/>
              </a:rPr>
              <a:t>原因分析：负荷快速变化，凝结水流量快速变化，导致低加水位快速波动，低加正常疏水调阀调节速率跟不上</a:t>
            </a:r>
            <a:r>
              <a:rPr lang="zh-CN" altLang="en-US" b="1" dirty="0" smtClean="0">
                <a:latin typeface="微软雅黑" panose="020B0503020204020204" pitchFamily="34" charset="-122"/>
                <a:ea typeface="微软雅黑" panose="020B0503020204020204" pitchFamily="34" charset="-122"/>
              </a:rPr>
              <a:t>。解决方案：                                  </a:t>
            </a:r>
            <a:r>
              <a:rPr lang="en-US" altLang="zh-CN" b="1" dirty="0" smtClean="0">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、负荷变化时加强调整，减少凝结水波动。</a:t>
            </a:r>
            <a:endParaRPr lang="zh-CN" altLang="en-US" b="1" dirty="0">
              <a:latin typeface="微软雅黑" panose="020B0503020204020204" pitchFamily="34" charset="-122"/>
              <a:ea typeface="微软雅黑" panose="020B0503020204020204" pitchFamily="34" charset="-122"/>
            </a:endParaRPr>
          </a:p>
          <a:p>
            <a:pPr>
              <a:lnSpc>
                <a:spcPct val="125000"/>
              </a:lnSpc>
            </a:pPr>
            <a:r>
              <a:rPr lang="en-US" altLang="zh-CN" b="1"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、关注低加水位跟踪情况，若正常疏水调阀调节滞后，安排就地对调阀进行检查。</a:t>
            </a:r>
            <a:endParaRPr lang="zh-CN" altLang="en-US" b="1" dirty="0">
              <a:latin typeface="微软雅黑" panose="020B0503020204020204" pitchFamily="34" charset="-122"/>
              <a:ea typeface="微软雅黑" panose="020B0503020204020204" pitchFamily="34" charset="-122"/>
            </a:endParaRPr>
          </a:p>
          <a:p>
            <a:pPr>
              <a:lnSpc>
                <a:spcPct val="125000"/>
              </a:lnSpc>
            </a:pPr>
            <a:r>
              <a:rPr lang="en-US" altLang="zh-CN" b="1" dirty="0">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、做好事故预想，防止低加跳闸。</a:t>
            </a:r>
            <a:endParaRPr lang="en-US" altLang="zh-CN" b="1" dirty="0" smtClean="0">
              <a:latin typeface="微软雅黑" panose="020B0503020204020204" pitchFamily="34" charset="-122"/>
              <a:ea typeface="微软雅黑" panose="020B0503020204020204" pitchFamily="34" charset="-122"/>
            </a:endParaRPr>
          </a:p>
          <a:p>
            <a:endParaRPr lang="zh-CN" altLang="en-US"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898687" y="129557"/>
            <a:ext cx="2394625" cy="553085"/>
          </a:xfrm>
          <a:prstGeom prst="rect">
            <a:avLst/>
          </a:prstGeom>
          <a:noFill/>
        </p:spPr>
        <p:txBody>
          <a:bodyPr wrap="square" rtlCol="0">
            <a:spAutoFit/>
          </a:bodyPr>
          <a:lstStyle/>
          <a:p>
            <a:r>
              <a:rPr lang="en-US" altLang="zh-CN" sz="3000" b="1" dirty="0" smtClean="0">
                <a:latin typeface="微软雅黑" panose="020B0503020204020204" pitchFamily="34" charset="-122"/>
                <a:ea typeface="微软雅黑" panose="020B0503020204020204" pitchFamily="34" charset="-122"/>
              </a:rPr>
              <a:t>4.</a:t>
            </a:r>
            <a:r>
              <a:rPr lang="zh-CN" altLang="en-US" sz="3000" b="1" dirty="0" smtClean="0">
                <a:latin typeface="微软雅黑" panose="020B0503020204020204" pitchFamily="34" charset="-122"/>
                <a:ea typeface="微软雅黑" panose="020B0503020204020204" pitchFamily="34" charset="-122"/>
                <a:sym typeface="+mn-ea"/>
              </a:rPr>
              <a:t>案例展示</a:t>
            </a:r>
            <a:r>
              <a:rPr lang="en-US" altLang="zh-CN" sz="3000" b="1" dirty="0" smtClean="0">
                <a:latin typeface="微软雅黑" panose="020B0503020204020204" pitchFamily="34" charset="-122"/>
                <a:ea typeface="微软雅黑" panose="020B0503020204020204" pitchFamily="34" charset="-122"/>
              </a:rPr>
              <a:t> </a:t>
            </a:r>
            <a:endParaRPr lang="zh-CN" altLang="en-US" sz="3000" b="1" dirty="0">
              <a:latin typeface="微软雅黑" panose="020B0503020204020204" pitchFamily="34" charset="-122"/>
              <a:ea typeface="微软雅黑" panose="020B0503020204020204" pitchFamily="34" charset="-122"/>
            </a:endParaRPr>
          </a:p>
        </p:txBody>
      </p:sp>
      <p:sp>
        <p:nvSpPr>
          <p:cNvPr id="3" name="矩形 2"/>
          <p:cNvSpPr/>
          <p:nvPr/>
        </p:nvSpPr>
        <p:spPr>
          <a:xfrm>
            <a:off x="76455" y="689677"/>
            <a:ext cx="4021411" cy="400110"/>
          </a:xfrm>
          <a:prstGeom prst="rect">
            <a:avLst/>
          </a:prstGeom>
        </p:spPr>
        <p:txBody>
          <a:bodyPr wrap="square">
            <a:spAutoFit/>
          </a:bodyPr>
          <a:lstStyle/>
          <a:p>
            <a:r>
              <a:rPr lang="en-US" altLang="zh-CN" sz="2000" b="1" dirty="0" smtClean="0">
                <a:latin typeface="微软雅黑" panose="020B0503020204020204" pitchFamily="34" charset="-122"/>
                <a:ea typeface="微软雅黑" panose="020B0503020204020204" pitchFamily="34" charset="-122"/>
              </a:rPr>
              <a:t>4.6</a:t>
            </a:r>
            <a:r>
              <a:rPr lang="zh-CN" altLang="en-US" sz="2000" b="1" dirty="0" smtClean="0">
                <a:latin typeface="微软雅黑" panose="020B0503020204020204" pitchFamily="34" charset="-122"/>
                <a:ea typeface="微软雅黑" panose="020B0503020204020204" pitchFamily="34" charset="-122"/>
              </a:rPr>
              <a:t>典型</a:t>
            </a:r>
            <a:r>
              <a:rPr lang="zh-CN" altLang="en-US" sz="2000" b="1" dirty="0" smtClean="0">
                <a:latin typeface="微软雅黑" panose="020B0503020204020204" pitchFamily="34" charset="-122"/>
                <a:ea typeface="微软雅黑" panose="020B0503020204020204" pitchFamily="34" charset="-122"/>
              </a:rPr>
              <a:t>案例介绍</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风机轴承振动大</a:t>
            </a:r>
            <a:endParaRPr lang="zh-CN" altLang="en-US" sz="2000" b="1" dirty="0">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a:blip r:embed="rId1"/>
          <a:stretch>
            <a:fillRect/>
          </a:stretch>
        </p:blipFill>
        <p:spPr>
          <a:xfrm>
            <a:off x="3493646" y="923597"/>
            <a:ext cx="8664488" cy="5612669"/>
          </a:xfrm>
          <a:prstGeom prst="rect">
            <a:avLst/>
          </a:prstGeom>
        </p:spPr>
      </p:pic>
      <p:sp>
        <p:nvSpPr>
          <p:cNvPr id="28" name="文本框 27"/>
          <p:cNvSpPr txBox="1"/>
          <p:nvPr/>
        </p:nvSpPr>
        <p:spPr>
          <a:xfrm>
            <a:off x="220133" y="1320798"/>
            <a:ext cx="3081867" cy="4615366"/>
          </a:xfrm>
          <a:prstGeom prst="rect">
            <a:avLst/>
          </a:prstGeom>
          <a:noFill/>
        </p:spPr>
        <p:txBody>
          <a:bodyPr wrap="square" rtlCol="0">
            <a:spAutoFit/>
          </a:bodyPr>
          <a:lstStyle/>
          <a:p>
            <a:pPr>
              <a:lnSpc>
                <a:spcPct val="150000"/>
              </a:lnSpc>
            </a:pPr>
            <a:r>
              <a:rPr lang="zh-CN" altLang="en-US" b="1" dirty="0" smtClean="0">
                <a:latin typeface="微软雅黑" panose="020B0503020204020204" pitchFamily="34" charset="-122"/>
                <a:ea typeface="微软雅黑" panose="020B0503020204020204" pitchFamily="34" charset="-122"/>
              </a:rPr>
              <a:t>告警描述：一次风机轴承</a:t>
            </a:r>
            <a:r>
              <a:rPr lang="en-US" altLang="zh-CN" b="1" dirty="0" smtClean="0">
                <a:latin typeface="微软雅黑" panose="020B0503020204020204" pitchFamily="34" charset="-122"/>
                <a:ea typeface="微软雅黑" panose="020B0503020204020204" pitchFamily="34" charset="-122"/>
              </a:rPr>
              <a:t>X</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Y</a:t>
            </a:r>
            <a:r>
              <a:rPr lang="zh-CN" altLang="en-US" b="1" dirty="0" smtClean="0">
                <a:latin typeface="微软雅黑" panose="020B0503020204020204" pitchFamily="34" charset="-122"/>
                <a:ea typeface="微软雅黑" panose="020B0503020204020204" pitchFamily="34" charset="-122"/>
              </a:rPr>
              <a:t>方向振动大；一次风机电机轴承</a:t>
            </a:r>
            <a:r>
              <a:rPr lang="en-US" altLang="zh-CN" b="1" dirty="0">
                <a:latin typeface="微软雅黑" panose="020B0503020204020204" pitchFamily="34" charset="-122"/>
                <a:ea typeface="微软雅黑" panose="020B0503020204020204" pitchFamily="34" charset="-122"/>
              </a:rPr>
              <a:t>X</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Y</a:t>
            </a:r>
            <a:r>
              <a:rPr lang="zh-CN" altLang="en-US" b="1" dirty="0">
                <a:latin typeface="微软雅黑" panose="020B0503020204020204" pitchFamily="34" charset="-122"/>
                <a:ea typeface="微软雅黑" panose="020B0503020204020204" pitchFamily="34" charset="-122"/>
              </a:rPr>
              <a:t>方向振动</a:t>
            </a:r>
            <a:r>
              <a:rPr lang="zh-CN" altLang="en-US" b="1" dirty="0" smtClean="0">
                <a:latin typeface="微软雅黑" panose="020B0503020204020204" pitchFamily="34" charset="-122"/>
                <a:ea typeface="微软雅黑" panose="020B0503020204020204" pitchFamily="34" charset="-122"/>
              </a:rPr>
              <a:t>大。</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b="1" dirty="0" smtClean="0">
                <a:latin typeface="微软雅黑" panose="020B0503020204020204" pitchFamily="34" charset="-122"/>
                <a:ea typeface="微软雅黑" panose="020B0503020204020204" pitchFamily="34" charset="-122"/>
              </a:rPr>
              <a:t>原因</a:t>
            </a:r>
            <a:r>
              <a:rPr lang="zh-CN" altLang="en-US" b="1" dirty="0">
                <a:latin typeface="微软雅黑" panose="020B0503020204020204" pitchFamily="34" charset="-122"/>
                <a:ea typeface="微软雅黑" panose="020B0503020204020204" pitchFamily="34" charset="-122"/>
              </a:rPr>
              <a:t>分析：低负荷时两侧风机并列运行，调整时偶有抢风现象，导致振动小幅波动，目前已正常。</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b="1" dirty="0" smtClean="0">
                <a:latin typeface="微软雅黑" panose="020B0503020204020204" pitchFamily="34" charset="-122"/>
                <a:ea typeface="微软雅黑" panose="020B0503020204020204" pitchFamily="34" charset="-122"/>
              </a:rPr>
              <a:t>解决</a:t>
            </a:r>
            <a:r>
              <a:rPr lang="zh-CN" altLang="en-US" b="1" dirty="0">
                <a:latin typeface="微软雅黑" panose="020B0503020204020204" pitchFamily="34" charset="-122"/>
                <a:ea typeface="微软雅黑" panose="020B0503020204020204" pitchFamily="34" charset="-122"/>
              </a:rPr>
              <a:t>方案：运行人员在机组低负荷时，加强对风烟系统设备的运行参数监视，及时调整两侧风机运行</a:t>
            </a:r>
            <a:r>
              <a:rPr lang="zh-CN" altLang="en-US" b="1" dirty="0" smtClean="0">
                <a:latin typeface="微软雅黑" panose="020B0503020204020204" pitchFamily="34" charset="-122"/>
                <a:ea typeface="微软雅黑" panose="020B0503020204020204" pitchFamily="34" charset="-122"/>
              </a:rPr>
              <a:t>风量。</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a:spLocks noChangeArrowheads="1"/>
          </p:cNvSpPr>
          <p:nvPr/>
        </p:nvSpPr>
        <p:spPr bwMode="auto">
          <a:xfrm>
            <a:off x="3270902" y="2643823"/>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defRPr/>
            </a:pPr>
            <a:r>
              <a:rPr lang="zh-CN" altLang="en-US" sz="54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演示完毕，谢谢！</a:t>
            </a:r>
            <a:endParaRPr lang="en-US" altLang="en-US" sz="54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5"/>
          <p:cNvSpPr>
            <a:spLocks noChangeArrowheads="1"/>
          </p:cNvSpPr>
          <p:nvPr/>
        </p:nvSpPr>
        <p:spPr bwMode="auto">
          <a:xfrm>
            <a:off x="3621405" y="4002723"/>
            <a:ext cx="48450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auto" hangingPunct="1">
              <a:defRPr/>
            </a:pPr>
            <a:r>
              <a:rPr lang="en-US" sz="2000" noProof="1">
                <a:solidFill>
                  <a:schemeClr val="tx1">
                    <a:lumMod val="75000"/>
                    <a:lumOff val="25000"/>
                  </a:schemeClr>
                </a:solidFill>
                <a:effectLst>
                  <a:outerShdw blurRad="38100" dist="38100" dir="2700000" algn="tl">
                    <a:srgbClr val="000000">
                      <a:alpha val="43137"/>
                    </a:srgbClr>
                  </a:outerShdw>
                </a:effectLst>
                <a:latin typeface="Britannic Bold" panose="020B0903060703020204" pitchFamily="34" charset="0"/>
                <a:ea typeface="方正姚体" panose="02010601030101010101" pitchFamily="2" charset="-122"/>
                <a:sym typeface="Aharoni" panose="02010803020104030203" pitchFamily="2" charset="-79"/>
              </a:rPr>
              <a:t>YOUR COMMENT IS HIGHLY APPRECIATED</a:t>
            </a:r>
            <a:endParaRPr lang="en-US" sz="2000" noProof="1">
              <a:solidFill>
                <a:schemeClr val="tx1">
                  <a:lumMod val="75000"/>
                  <a:lumOff val="25000"/>
                </a:schemeClr>
              </a:solidFill>
              <a:effectLst>
                <a:outerShdw blurRad="38100" dist="38100" dir="2700000" algn="tl">
                  <a:srgbClr val="000000">
                    <a:alpha val="43137"/>
                  </a:srgbClr>
                </a:outerShdw>
              </a:effectLst>
              <a:latin typeface="Britannic Bold" panose="020B0903060703020204" pitchFamily="34" charset="0"/>
              <a:ea typeface="方正姚体" panose="02010601030101010101" pitchFamily="2" charset="-122"/>
              <a:sym typeface="Aharoni" panose="02010803020104030203" pitchFamily="2" charset="-79"/>
            </a:endParaRPr>
          </a:p>
          <a:p>
            <a:pPr algn="ctr" eaLnBrk="1" fontAlgn="auto" hangingPunct="1">
              <a:defRPr/>
            </a:pPr>
            <a:r>
              <a:rPr lang="en-US" sz="4000" noProof="1">
                <a:solidFill>
                  <a:schemeClr val="tx1">
                    <a:lumMod val="75000"/>
                    <a:lumOff val="25000"/>
                  </a:schemeClr>
                </a:solidFill>
                <a:effectLst>
                  <a:outerShdw blurRad="38100" dist="38100" dir="2700000" algn="tl">
                    <a:srgbClr val="000000">
                      <a:alpha val="43137"/>
                    </a:srgbClr>
                  </a:outerShdw>
                </a:effectLst>
                <a:latin typeface="Britannic Bold" panose="020B0903060703020204" pitchFamily="34" charset="0"/>
                <a:ea typeface="方正姚体" panose="02010601030101010101" pitchFamily="2" charset="-122"/>
                <a:sym typeface="Aharoni" panose="02010803020104030203" pitchFamily="2" charset="-79"/>
              </a:rPr>
              <a:t>THANK YOU!</a:t>
            </a:r>
            <a:endParaRPr lang="zh-CN" altLang="en-US" sz="1100" noProof="1">
              <a:solidFill>
                <a:schemeClr val="tx1">
                  <a:lumMod val="75000"/>
                  <a:lumOff val="25000"/>
                </a:schemeClr>
              </a:solidFill>
              <a:effectLst>
                <a:outerShdw blurRad="38100" dist="38100" dir="2700000" algn="tl">
                  <a:srgbClr val="000000">
                    <a:alpha val="43137"/>
                  </a:srgbClr>
                </a:outerShdw>
              </a:effectLst>
              <a:latin typeface="Britannic Bold" panose="020B0903060703020204" pitchFamily="34" charset="0"/>
              <a:ea typeface="Gulim" panose="020B0600000101010101" pitchFamily="34" charset="-127"/>
              <a:sym typeface="Gulim" panose="020B0600000101010101" pitchFamily="34" charset="-127"/>
            </a:endParaRPr>
          </a:p>
        </p:txBody>
      </p:sp>
      <p:cxnSp>
        <p:nvCxnSpPr>
          <p:cNvPr id="4" name="直接连接符 3"/>
          <p:cNvCxnSpPr/>
          <p:nvPr/>
        </p:nvCxnSpPr>
        <p:spPr>
          <a:xfrm>
            <a:off x="2791143" y="3742373"/>
            <a:ext cx="6503987" cy="0"/>
          </a:xfrm>
          <a:prstGeom prst="line">
            <a:avLst/>
          </a:prstGeom>
          <a:ln w="12700">
            <a:solidFill>
              <a:srgbClr val="1E4A7A"/>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3825</Words>
  <Application>WPS 演示</Application>
  <PresentationFormat>宽屏</PresentationFormat>
  <Paragraphs>476</Paragraphs>
  <Slides>40</Slides>
  <Notes>18</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40</vt:i4>
      </vt:variant>
    </vt:vector>
  </HeadingPairs>
  <TitlesOfParts>
    <vt:vector size="57" baseType="lpstr">
      <vt:lpstr>Arial</vt:lpstr>
      <vt:lpstr>宋体</vt:lpstr>
      <vt:lpstr>Wingdings</vt:lpstr>
      <vt:lpstr>微软雅黑</vt:lpstr>
      <vt:lpstr>华文琥珀</vt:lpstr>
      <vt:lpstr>等线</vt:lpstr>
      <vt:lpstr>Agency FB</vt:lpstr>
      <vt:lpstr>Arial Unicode MS</vt:lpstr>
      <vt:lpstr>Calibri Light</vt:lpstr>
      <vt:lpstr>Calibri</vt:lpstr>
      <vt:lpstr>Britannic Bold</vt:lpstr>
      <vt:lpstr>方正姚体</vt:lpstr>
      <vt:lpstr>Aharoni</vt:lpstr>
      <vt:lpstr>Gulim</vt:lpstr>
      <vt:lpstr>Office 主题</vt:lpstr>
      <vt:lpstr>1_Office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HP</dc:creator>
  <cp:lastModifiedBy>陈建华</cp:lastModifiedBy>
  <cp:revision>220</cp:revision>
  <dcterms:created xsi:type="dcterms:W3CDTF">2018-12-27T16:34:00Z</dcterms:created>
  <dcterms:modified xsi:type="dcterms:W3CDTF">2020-12-21T09:19:46Z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