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687" r:id="rId1"/>
    <p:sldMasterId id="2147492724" r:id="rId2"/>
  </p:sldMasterIdLst>
  <p:notesMasterIdLst>
    <p:notesMasterId r:id="rId3"/>
  </p:notesMasterIdLst>
  <p:sldIdLst>
    <p:sldId id="4238" r:id="rId4"/>
    <p:sldId id="4243" r:id="rId5"/>
    <p:sldId id="4248" r:id="rId6"/>
    <p:sldId id="4252" r:id="rId7"/>
    <p:sldId id="4255" r:id="rId8"/>
    <p:sldId id="4258" r:id="rId9"/>
    <p:sldId id="4262" r:id="rId10"/>
    <p:sldId id="4266" r:id="rId11"/>
    <p:sldId id="4269" r:id="rId12"/>
    <p:sldId id="4272" r:id="rId13"/>
    <p:sldId id="4276" r:id="rId14"/>
    <p:sldId id="4280" r:id="rId15"/>
    <p:sldId id="4283" r:id="rId16"/>
    <p:sldId id="4286" r:id="rId17"/>
    <p:sldId id="4290" r:id="rId18"/>
    <p:sldId id="4294" r:id="rId19"/>
    <p:sldId id="4297" r:id="rId20"/>
    <p:sldId id="4300" r:id="rId21"/>
    <p:sldId id="4304" r:id="rId22"/>
    <p:sldId id="4308" r:id="rId23"/>
    <p:sldId id="4311" r:id="rId24"/>
    <p:sldId id="4314" r:id="rId25"/>
    <p:sldId id="4318" r:id="rId26"/>
    <p:sldId id="4322" r:id="rId27"/>
    <p:sldId id="4325" r:id="rId28"/>
    <p:sldId id="4328" r:id="rId29"/>
    <p:sldId id="4332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688" r:id="rId1"/>
    <p:sldLayoutId id="2147492689" r:id="rId2"/>
    <p:sldLayoutId id="2147492690" r:id="rId3"/>
    <p:sldLayoutId id="2147492691" r:id="rId4"/>
    <p:sldLayoutId id="2147492692" r:id="rId5"/>
    <p:sldLayoutId id="2147492693" r:id="rId6"/>
    <p:sldLayoutId id="2147492694" r:id="rId7"/>
    <p:sldLayoutId id="2147492695" r:id="rId8"/>
    <p:sldLayoutId id="2147492696" r:id="rId9"/>
    <p:sldLayoutId id="2147492697" r:id="rId10"/>
    <p:sldLayoutId id="214749269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725" r:id="rId1"/>
    <p:sldLayoutId id="2147492726" r:id="rId2"/>
    <p:sldLayoutId id="2147492727" r:id="rId3"/>
    <p:sldLayoutId id="2147492728" r:id="rId4"/>
    <p:sldLayoutId id="2147492729" r:id="rId5"/>
    <p:sldLayoutId id="2147492730" r:id="rId6"/>
    <p:sldLayoutId id="2147492731" r:id="rId7"/>
    <p:sldLayoutId id="2147492732" r:id="rId8"/>
    <p:sldLayoutId id="2147492733" r:id="rId9"/>
    <p:sldLayoutId id="2147492734" r:id="rId10"/>
    <p:sldLayoutId id="2147492735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tags" Target="../tags/tag114.xml"/><Relationship Id="rId14" Type="http://schemas.openxmlformats.org/officeDocument/2006/relationships/tags" Target="../tags/tag115.xml"/><Relationship Id="rId15" Type="http://schemas.openxmlformats.org/officeDocument/2006/relationships/slideLayout" Target="../slideLayouts/slideLayout14.xml"/><Relationship Id="rId1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tags" Target="../tags/tag143.xml"/><Relationship Id="rId14" Type="http://schemas.openxmlformats.org/officeDocument/2006/relationships/tags" Target="../tags/tag144.xml"/><Relationship Id="rId15" Type="http://schemas.openxmlformats.org/officeDocument/2006/relationships/tags" Target="../tags/tag145.xml"/><Relationship Id="rId16" Type="http://schemas.openxmlformats.org/officeDocument/2006/relationships/tags" Target="../tags/tag146.xml"/><Relationship Id="rId17" Type="http://schemas.openxmlformats.org/officeDocument/2006/relationships/tags" Target="../tags/tag147.xml"/><Relationship Id="rId18" Type="http://schemas.openxmlformats.org/officeDocument/2006/relationships/tags" Target="../tags/tag148.xml"/><Relationship Id="rId19" Type="http://schemas.openxmlformats.org/officeDocument/2006/relationships/tags" Target="../tags/tag149.xml"/><Relationship Id="rId20" Type="http://schemas.openxmlformats.org/officeDocument/2006/relationships/tags" Target="../tags/tag150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tags" Target="../tags/tag215.xml"/><Relationship Id="rId14" Type="http://schemas.openxmlformats.org/officeDocument/2006/relationships/tags" Target="../tags/tag216.xml"/><Relationship Id="rId15" Type="http://schemas.openxmlformats.org/officeDocument/2006/relationships/tags" Target="../tags/tag217.xml"/><Relationship Id="rId16" Type="http://schemas.openxmlformats.org/officeDocument/2006/relationships/tags" Target="../tags/tag218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tags" Target="../tags/tag242.xml"/><Relationship Id="rId14" Type="http://schemas.openxmlformats.org/officeDocument/2006/relationships/tags" Target="../tags/tag243.xml"/><Relationship Id="rId15" Type="http://schemas.openxmlformats.org/officeDocument/2006/relationships/tags" Target="../tags/tag244.xml"/><Relationship Id="rId16" Type="http://schemas.openxmlformats.org/officeDocument/2006/relationships/tags" Target="../tags/tag245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tags" Target="../tags/tag269.xml"/><Relationship Id="rId14" Type="http://schemas.openxmlformats.org/officeDocument/2006/relationships/tags" Target="../tags/tag270.xml"/><Relationship Id="rId15" Type="http://schemas.openxmlformats.org/officeDocument/2006/relationships/tags" Target="../tags/tag271.xml"/><Relationship Id="rId16" Type="http://schemas.openxmlformats.org/officeDocument/2006/relationships/tags" Target="../tags/tag272.xml"/><Relationship Id="rId17" Type="http://schemas.openxmlformats.org/officeDocument/2006/relationships/tags" Target="../tags/tag273.xml"/><Relationship Id="rId18" Type="http://schemas.openxmlformats.org/officeDocument/2006/relationships/tags" Target="../tags/tag274.xml"/><Relationship Id="rId19" Type="http://schemas.openxmlformats.org/officeDocument/2006/relationships/tags" Target="../tags/tag275.xml"/><Relationship Id="rId20" Type="http://schemas.openxmlformats.org/officeDocument/2006/relationships/tags" Target="../tags/tag276.xml"/><Relationship Id="rId21" Type="http://schemas.openxmlformats.org/officeDocument/2006/relationships/tags" Target="../tags/tag277.xml"/><Relationship Id="rId22" Type="http://schemas.openxmlformats.org/officeDocument/2006/relationships/tags" Target="../tags/tag278.xml"/><Relationship Id="rId23" Type="http://schemas.openxmlformats.org/officeDocument/2006/relationships/tags" Target="../tags/tag279.xml"/><Relationship Id="rId24" Type="http://schemas.openxmlformats.org/officeDocument/2006/relationships/tags" Target="../tags/tag280.xml"/><Relationship Id="rId25" Type="http://schemas.openxmlformats.org/officeDocument/2006/relationships/tags" Target="../tags/tag281.xml"/><Relationship Id="rId26" Type="http://schemas.openxmlformats.org/officeDocument/2006/relationships/tags" Target="../tags/tag282.xml"/><Relationship Id="rId27" Type="http://schemas.openxmlformats.org/officeDocument/2006/relationships/tags" Target="../tags/tag283.xml"/><Relationship Id="rId28" Type="http://schemas.openxmlformats.org/officeDocument/2006/relationships/tags" Target="../tags/tag284.xml"/><Relationship Id="rId29" Type="http://schemas.openxmlformats.org/officeDocument/2006/relationships/tags" Target="../tags/tag285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tags" Target="../tags/tag298.xml"/><Relationship Id="rId14" Type="http://schemas.openxmlformats.org/officeDocument/2006/relationships/tags" Target="../tags/tag299.xml"/><Relationship Id="rId15" Type="http://schemas.openxmlformats.org/officeDocument/2006/relationships/tags" Target="../tags/tag300.xml"/><Relationship Id="rId16" Type="http://schemas.openxmlformats.org/officeDocument/2006/relationships/tags" Target="../tags/tag301.xml"/><Relationship Id="rId17" Type="http://schemas.openxmlformats.org/officeDocument/2006/relationships/tags" Target="../tags/tag302.xml"/><Relationship Id="rId18" Type="http://schemas.openxmlformats.org/officeDocument/2006/relationships/tags" Target="../tags/tag303.xml"/><Relationship Id="rId19" Type="http://schemas.openxmlformats.org/officeDocument/2006/relationships/tags" Target="../tags/tag304.xml"/><Relationship Id="rId20" Type="http://schemas.openxmlformats.org/officeDocument/2006/relationships/tags" Target="../tags/tag305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学校双减提高学生学科兴趣的创新方法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342005" y="133921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284980" y="1049020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双减背景下的教育现状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534275" y="133921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477250" y="1049020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学科兴趣培养的重要性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342005" y="300355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284980" y="2713355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创新教学方法的实践与探索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534275" y="300355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477250" y="2713355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学校与家庭教育的协同作用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0"/>
            </p:custDataLst>
          </p:nvPr>
        </p:nvSpPr>
        <p:spPr>
          <a:xfrm>
            <a:off x="3342005" y="466788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1"/>
            </p:custDataLst>
          </p:nvPr>
        </p:nvSpPr>
        <p:spPr>
          <a:xfrm>
            <a:off x="4284980" y="4377690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双减政策下的教育评价改革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40" name="序号"/>
          <p:cNvSpPr txBox="1"/>
          <p:nvPr>
            <p:custDataLst>
              <p:tags r:id="rId12"/>
            </p:custDataLst>
          </p:nvPr>
        </p:nvSpPr>
        <p:spPr>
          <a:xfrm>
            <a:off x="7534275" y="466788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06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42" name="标题"/>
          <p:cNvSpPr txBox="1"/>
          <p:nvPr>
            <p:custDataLst>
              <p:tags r:id="rId13"/>
            </p:custDataLst>
          </p:nvPr>
        </p:nvSpPr>
        <p:spPr>
          <a:xfrm>
            <a:off x="8477250" y="4377690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未来教育发展的趋势与展望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双减背景下的教育现状</a:t>
            </a:r>
            <a:endParaRPr altLang="en-US" dirty="0" lang="zh-CN"/>
          </a:p>
        </p:txBody>
      </p:sp>
      <p:sp>
        <p:nvSpPr>
          <p:cNvPr id="104887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学生课业负担过重的问题</a:t>
            </a:r>
            <a:endParaRPr altLang="en-US" lang="zh-CN"/>
          </a:p>
        </p:txBody>
      </p:sp>
      <p:sp>
        <p:nvSpPr>
          <p:cNvPr id="10489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56363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24" name="矩形 65"/>
          <p:cNvSpPr/>
          <p:nvPr>
            <p:custDataLst>
              <p:tags r:id="rId2"/>
            </p:custDataLst>
          </p:nvPr>
        </p:nvSpPr>
        <p:spPr>
          <a:xfrm>
            <a:off x="1038552" y="1664323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6" name="文本框 66"/>
          <p:cNvSpPr txBox="1"/>
          <p:nvPr>
            <p:custDataLst>
              <p:tags r:id="rId3"/>
            </p:custDataLst>
          </p:nvPr>
        </p:nvSpPr>
        <p:spPr>
          <a:xfrm>
            <a:off x="1432357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作业量过多，影响学生身心健康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701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30" name="矩形 69"/>
          <p:cNvSpPr/>
          <p:nvPr>
            <p:custDataLst>
              <p:tags r:id="rId5"/>
            </p:custDataLst>
          </p:nvPr>
        </p:nvSpPr>
        <p:spPr>
          <a:xfrm>
            <a:off x="6404229" y="1664323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2" name="文本框 70"/>
          <p:cNvSpPr txBox="1"/>
          <p:nvPr>
            <p:custDataLst>
              <p:tags r:id="rId6"/>
            </p:custDataLst>
          </p:nvPr>
        </p:nvSpPr>
        <p:spPr>
          <a:xfrm>
            <a:off x="6798696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考试压力大，导致学生心理负担过重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56363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36" name="文本框 74"/>
          <p:cNvSpPr txBox="1"/>
          <p:nvPr>
            <p:custDataLst>
              <p:tags r:id="rId8"/>
            </p:custDataLst>
          </p:nvPr>
        </p:nvSpPr>
        <p:spPr>
          <a:xfrm>
            <a:off x="1432357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缺乏个性化教育，难以满足学生兴趣和特长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38" name="矩形 73"/>
          <p:cNvSpPr/>
          <p:nvPr>
            <p:custDataLst>
              <p:tags r:id="rId9"/>
            </p:custDataLst>
          </p:nvPr>
        </p:nvSpPr>
        <p:spPr>
          <a:xfrm>
            <a:off x="1038552" y="4299177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930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42" name="矩形 84"/>
          <p:cNvSpPr/>
          <p:nvPr>
            <p:custDataLst>
              <p:tags r:id="rId11"/>
            </p:custDataLst>
          </p:nvPr>
        </p:nvSpPr>
        <p:spPr>
          <a:xfrm>
            <a:off x="6465120" y="4299177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4" name="文本框 85"/>
          <p:cNvSpPr txBox="1"/>
          <p:nvPr>
            <p:custDataLst>
              <p:tags r:id="rId12"/>
            </p:custDataLst>
          </p:nvPr>
        </p:nvSpPr>
        <p:spPr>
          <a:xfrm>
            <a:off x="6858925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忽视学生综合素质和创新能力培养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传统教学方法的局限性</a:t>
            </a:r>
            <a:endParaRPr altLang="en-US" lang="zh-CN"/>
          </a:p>
        </p:txBody>
      </p:sp>
      <p:sp>
        <p:nvSpPr>
          <p:cNvPr id="10489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忽视学生的个性化需求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缺乏实践性和创新性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难以激发学生的学习兴趣和动力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过于注重应试能力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学校和家庭的教育焦虑</a:t>
            </a:r>
            <a:endParaRPr altLang="en-US" lang="zh-CN"/>
          </a:p>
        </p:txBody>
      </p:sp>
      <p:sp>
        <p:nvSpPr>
          <p:cNvPr id="1049054" name="矩形 5"/>
          <p:cNvSpPr/>
          <p:nvPr>
            <p:custDataLst>
              <p:tags r:id="rId1"/>
            </p:custDataLst>
          </p:nvPr>
        </p:nvSpPr>
        <p:spPr>
          <a:xfrm>
            <a:off x="862253" y="1298522"/>
            <a:ext cx="4895670" cy="49515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6" name="矩形 10"/>
          <p:cNvSpPr/>
          <p:nvPr>
            <p:custDataLst>
              <p:tags r:id="rId2"/>
            </p:custDataLst>
          </p:nvPr>
        </p:nvSpPr>
        <p:spPr>
          <a:xfrm>
            <a:off x="1532059" y="1289050"/>
            <a:ext cx="1005195" cy="521212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TextBox 2"/>
          <p:cNvSpPr txBox="1"/>
          <p:nvPr>
            <p:custDataLst>
              <p:tags r:id="rId3"/>
            </p:custDataLst>
          </p:nvPr>
        </p:nvSpPr>
        <p:spPr>
          <a:xfrm>
            <a:off x="1155208" y="2659783"/>
            <a:ext cx="4309927" cy="261474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学校方面：面临升学压力和评价体系的挑战，难以真正落实素质教育。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60" name="矩形 6"/>
          <p:cNvSpPr/>
          <p:nvPr>
            <p:custDataLst>
              <p:tags r:id="rId4"/>
            </p:custDataLst>
          </p:nvPr>
        </p:nvSpPr>
        <p:spPr>
          <a:xfrm>
            <a:off x="6427728" y="1298522"/>
            <a:ext cx="4895670" cy="49515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2" name="矩形 11"/>
          <p:cNvSpPr/>
          <p:nvPr>
            <p:custDataLst>
              <p:tags r:id="rId5"/>
            </p:custDataLst>
          </p:nvPr>
        </p:nvSpPr>
        <p:spPr>
          <a:xfrm>
            <a:off x="7135421" y="1289050"/>
            <a:ext cx="1005195" cy="521212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4" name="TextBox 2"/>
          <p:cNvSpPr txBox="1"/>
          <p:nvPr>
            <p:custDataLst>
              <p:tags r:id="rId6"/>
            </p:custDataLst>
          </p:nvPr>
        </p:nvSpPr>
        <p:spPr>
          <a:xfrm>
            <a:off x="6720683" y="2659783"/>
            <a:ext cx="4309927" cy="261474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家庭方面：家长过度关注孩子成绩，导致家庭教育和学校教育出现偏差。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学科兴趣培养的重要性</a:t>
            </a:r>
            <a:endParaRPr altLang="en-US" dirty="0" lang="zh-CN"/>
          </a:p>
        </p:txBody>
      </p:sp>
      <p:sp>
        <p:nvSpPr>
          <p:cNvPr id="104910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兴趣对学习效果的影响</a:t>
            </a:r>
            <a:endParaRPr altLang="en-US" lang="zh-CN"/>
          </a:p>
        </p:txBody>
      </p:sp>
      <p:sp>
        <p:nvSpPr>
          <p:cNvPr id="1049148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0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2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4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学生对感兴趣的学科会更加专注，有利于记忆和掌握知识。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8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兴趣是学习的动力，能够激励学生主动学习，提高学习效率。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兴趣可以激发学生的创造力和想象力，有助于培养学生的综合素质。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兴趣有助于学生形成良好的学习习惯和心态，为未来的发展打下基础。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学科兴趣培养的方法和途径</a:t>
            </a:r>
            <a:endParaRPr altLang="en-US" lang="zh-CN"/>
          </a:p>
        </p:txBody>
      </p:sp>
      <p:sp>
        <p:nvSpPr>
          <p:cNvPr id="1049198" name="圆角矩形 26"/>
          <p:cNvSpPr/>
          <p:nvPr>
            <p:custDataLst>
              <p:tags r:id="rId1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0" name="圆角矩形 28"/>
          <p:cNvSpPr/>
          <p:nvPr>
            <p:custDataLst>
              <p:tags r:id="rId2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02" name="文本框 31"/>
          <p:cNvSpPr txBox="1"/>
          <p:nvPr>
            <p:custDataLst>
              <p:tags r:id="rId3"/>
            </p:custDataLst>
          </p:nvPr>
        </p:nvSpPr>
        <p:spPr>
          <a:xfrm>
            <a:off x="763306" y="218974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创新教学方式：采用互动式、探究式、项目式等方式，激发学生学习兴趣。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圆角矩形 29"/>
          <p:cNvSpPr/>
          <p:nvPr>
            <p:custDataLst>
              <p:tags r:id="rId4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6" name="圆角矩形 32"/>
          <p:cNvSpPr/>
          <p:nvPr>
            <p:custDataLst>
              <p:tags r:id="rId5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08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丰富课程资源：利用多媒体、网络等资源，提供多样化的学习材料，满足学生个性化需求。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圆角矩形 3"/>
          <p:cNvSpPr/>
          <p:nvPr>
            <p:custDataLst>
              <p:tags r:id="rId7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12" name="圆角矩形 4"/>
          <p:cNvSpPr/>
          <p:nvPr>
            <p:custDataLst>
              <p:tags r:id="rId8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14" name="文本框 5"/>
          <p:cNvSpPr txBox="1"/>
          <p:nvPr>
            <p:custDataLst>
              <p:tags r:id="rId9"/>
            </p:custDataLst>
          </p:nvPr>
        </p:nvSpPr>
        <p:spPr>
          <a:xfrm>
            <a:off x="6349425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学科竞赛和活动：组织学科竞赛和活动，鼓励学生参与，提高学科兴趣和素养。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圆角矩形 8"/>
          <p:cNvSpPr/>
          <p:nvPr>
            <p:custDataLst>
              <p:tags r:id="rId10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18" name="圆角矩形 9"/>
          <p:cNvSpPr/>
          <p:nvPr>
            <p:custDataLst>
              <p:tags r:id="rId11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20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教师引导和激励：教师通过引导和激励，帮助学生发现学科魅力，激发学习热情。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学科兴趣与未来职业发展的关系</a:t>
            </a:r>
            <a:endParaRPr altLang="en-US" lang="zh-CN"/>
          </a:p>
        </p:txBody>
      </p:sp>
      <p:sp>
        <p:nvSpPr>
          <p:cNvPr id="1049256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8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0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2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学科兴趣有助于学生发现自己的潜力和特长，从而更好地规划未来职业发展方向，提高个人职业竞争力。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6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学科兴趣是未来职业发展的基石，能够激发学生的学习动力和创造力，培养其独立思考和解决问题的能力。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学科兴趣可以培养学生的综合素质和跨学科能力，适应未来社会发展的需要，为职业生涯奠定基础。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学科兴趣有助于学生拓展知识面和视野，增强其社会责任感和使命感，为社会的发展和进步做出贡献。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创新教学方法的实践与探索</a:t>
            </a:r>
            <a:endParaRPr altLang="en-US" dirty="0" lang="zh-CN"/>
          </a:p>
        </p:txBody>
      </p:sp>
      <p:sp>
        <p:nvSpPr>
          <p:cNvPr id="104930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互动式教学的应用与实践</a:t>
            </a:r>
            <a:endParaRPr altLang="en-US" lang="zh-CN"/>
          </a:p>
        </p:txBody>
      </p:sp>
      <p:sp>
        <p:nvSpPr>
          <p:cNvPr id="1049354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6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8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互动式教学的定义和特点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60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2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4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互动式教学的实践案例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66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8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0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互动式教学的优势与局限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72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4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互动式教学的发展趋势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个性化教学的理念与实践</a:t>
            </a:r>
            <a:endParaRPr altLang="en-US" lang="zh-CN"/>
          </a:p>
        </p:txBody>
      </p:sp>
      <p:sp>
        <p:nvSpPr>
          <p:cNvPr id="1049412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4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教师角色转变：从传统的知识传授者转变为学生学习过程中的指导者和伙伴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2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理念：关注学生的个性差异，因材施教，充分发挥学生的潜能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0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84444" lnSpcReduction="1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实践方法：采用多样化的教学方式，如小组合作、项目式学习等，激发学生的学习兴趣和主动性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评价方式：注重过程评价，关注学生的个体进步和成长，而非单一的考试成绩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探究式教学的实施与效果</a:t>
            </a:r>
            <a:endParaRPr altLang="en-US" lang="zh-CN"/>
          </a:p>
        </p:txBody>
      </p:sp>
      <p:sp>
        <p:nvSpPr>
          <p:cNvPr id="1049478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0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2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4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探究式教学的实施步骤：问题提出、探究过程、结论总结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8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探究式教学的定义和特点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探究式教学的实践案例：学科融合、跨学科探究、项目式学习等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探究式教学的效果评估：提高学生学科兴趣、培养创新思维和实践能力等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学校与家庭教育的协同作用</a:t>
            </a:r>
            <a:endParaRPr altLang="en-US" dirty="0" lang="zh-CN"/>
          </a:p>
        </p:txBody>
      </p:sp>
      <p:sp>
        <p:nvSpPr>
          <p:cNvPr id="104952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学校与家庭教育的有效沟通</a:t>
            </a:r>
            <a:endParaRPr altLang="en-US" lang="zh-CN"/>
          </a:p>
        </p:txBody>
      </p:sp>
      <p:sp>
        <p:nvSpPr>
          <p:cNvPr id="1049576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0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利用现代通讯手段，如微信、QQ等，加强与家长的沟通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建立定期沟通机制，及时了解学生需求和问题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8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组织家长会，共同探讨学生教育问题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6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鼓励家长参与学校活动，增进相互了解和信任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家庭教育资源的利用与整合</a:t>
            </a:r>
            <a:endParaRPr altLang="en-US" lang="zh-CN"/>
          </a:p>
        </p:txBody>
      </p:sp>
      <p:sp>
        <p:nvSpPr>
          <p:cNvPr id="1049642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家庭教育资源的重要性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家庭教育资源的分类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如何整合家庭教育资源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学校与家庭教育的协同作用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学校与家庭共同营造良好的学习环境</a:t>
            </a:r>
            <a:endParaRPr altLang="en-US" lang="zh-CN"/>
          </a:p>
        </p:txBody>
      </p:sp>
      <p:sp>
        <p:nvSpPr>
          <p:cNvPr id="1049684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学校与家庭共同参与学科兴趣培养计划，制定个性化的学习方案。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定期组织家长会，加强学校与家庭的沟通与合作，共同解决学生学习中遇到的问题。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鼓励家长参与学校组织的学科活动，如科学实验、艺术展览等，提高学生对学科的兴趣。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学校与家庭共同营造良好的学习氛围，提供安静、舒适的学习环境，帮助学生更好地专注于学习。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双减政策下的教育评价改革</a:t>
            </a:r>
            <a:endParaRPr altLang="en-US" dirty="0" lang="zh-CN"/>
          </a:p>
        </p:txBody>
      </p:sp>
      <p:sp>
        <p:nvSpPr>
          <p:cNvPr id="104972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教育评价理念的转变</a:t>
            </a:r>
            <a:endParaRPr altLang="en-US" lang="zh-CN"/>
          </a:p>
        </p:txBody>
      </p:sp>
      <p:sp>
        <p:nvSpPr>
          <p:cNvPr id="1049774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6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8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0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2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4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6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8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0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7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7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2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4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6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7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8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7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0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7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2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04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06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08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0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从单一的分数评价转变为综合素质评价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引入多元评价主体，鼓励学生自我评价和同伴互评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重视过程评价，关注学生的学习过程和成长历程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强调学生的个性化发展，关注学生的特长和兴趣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过程性评价的实施与效果</a:t>
            </a:r>
            <a:endParaRPr altLang="en-US" lang="zh-CN"/>
          </a:p>
        </p:txBody>
      </p:sp>
      <p:sp>
        <p:nvSpPr>
          <p:cNvPr id="10498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实施过程：注重学生在学习过程中的表现和进步，采用多种评价方式，如课堂观察、作业分析、作品评价等。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实施建议：建立完善的评价体系，提高教师评价素养，注重评价数据的分析和利用。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案例分析：介绍某学校或某学科在过程性评价方面的实践探索和经验总结。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实施效果：激发学生学习兴趣，提高学习自主性，促进个性化发展，有效减轻学生负担。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多元评价体系的构建与实践</a:t>
            </a:r>
            <a:endParaRPr altLang="en-US" lang="zh-CN"/>
          </a:p>
        </p:txBody>
      </p:sp>
      <p:sp>
        <p:nvSpPr>
          <p:cNvPr id="1049926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8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0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2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评价方式多样化：采用笔试、作品评定、口头表达、自我评价等多种方式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6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评价内容多元化：关注学生的知识、技能、情感态度等多方面的发展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评价主体多元化：教师、学生、家长、社区等共同参与评价，促进评价的客观性和全面性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评价过程动态化：关注学生的发展过程，及时反馈和调整，提高评价的针对性和有效性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未来教育发展的趋势与展望</a:t>
            </a:r>
            <a:endParaRPr altLang="en-US" dirty="0" lang="zh-CN"/>
          </a:p>
        </p:txBody>
      </p:sp>
      <p:sp>
        <p:nvSpPr>
          <p:cNvPr id="104997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06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教育信息化的发展方向</a:t>
            </a:r>
            <a:endParaRPr altLang="en-US" lang="zh-CN"/>
          </a:p>
        </p:txBody>
      </p:sp>
      <p:sp>
        <p:nvSpPr>
          <p:cNvPr id="1050024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数字化教育资源建设：提供丰富多样的学习资源，满足个性化学习需求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智能化教育管理：利用大数据、人工智能等技术提升教育管理效率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网络化教育服务：构建开放共享的教育服务平台，提供便捷的教育服务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跨时空教育教学：突破时间和空间的限制，实现灵活多样的教育教学方式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教育国际化的发展趋势</a:t>
            </a:r>
            <a:endParaRPr altLang="en-US" lang="zh-CN"/>
          </a:p>
        </p:txBody>
      </p:sp>
      <p:sp>
        <p:nvSpPr>
          <p:cNvPr id="1050066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跨国教育合作：各国教育机构加强合作，共同培养具有国际视野的人才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优质教育资源共享：通过互联网技术，实现全球优质教育资源的共享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教育交流与互访：鼓励学生和教师进行国际交流，增进文化了解与互信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国际化课程设置：开设具有国际特色的课程，培养学生在全球化环境中的竞争力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教育个性化与创新发展的展望</a:t>
            </a:r>
            <a:endParaRPr altLang="en-US" lang="zh-CN"/>
          </a:p>
        </p:txBody>
      </p:sp>
      <p:sp>
        <p:nvSpPr>
          <p:cNvPr id="1050108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个性化教育：关注学生的兴趣、特长和需求，因材施教，培养学生的综合素质。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创新教育：鼓励教育者探索新的教育模式和方法，培养学生的创新思维和实践能力。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数字化教育：利用信息技术手段，实现教育资源的共享和优化，提高教育质量和效率。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终身学习：鼓励学生自主学习和终身学习，培养他们的终身学习习惯和能力。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5015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6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6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6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6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6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0_6*l_h_i*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5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80_6*l_h_i*1_6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6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SLIDE_ID" val="custom2023028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8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5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59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8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90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2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29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5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5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3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6"/>
</p:tagLst>
</file>

<file path=ppt/tags/tag31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31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2024-01-05T02:51:07Z</dcterms:created>
  <dcterms:modified xsi:type="dcterms:W3CDTF">2024-01-05T02:51:07Z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85cab43f5e514af0be0f0fd46356f5fa_21</vt:lpwstr>
  </property>
</Properties>
</file>