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018" r:id="rId1"/>
    <p:sldMasterId id="2147486055" r:id="rId2"/>
  </p:sldMasterIdLst>
  <p:notesMasterIdLst>
    <p:notesMasterId r:id="rId3"/>
  </p:notesMasterIdLst>
  <p:sldIdLst>
    <p:sldId id="1276" r:id="rId4"/>
    <p:sldId id="1281" r:id="rId5"/>
    <p:sldId id="1285" r:id="rId6"/>
    <p:sldId id="1288" r:id="rId7"/>
    <p:sldId id="1291" r:id="rId8"/>
    <p:sldId id="1294" r:id="rId9"/>
    <p:sldId id="1297" r:id="rId10"/>
    <p:sldId id="1300" r:id="rId11"/>
    <p:sldId id="1303" r:id="rId12"/>
    <p:sldId id="1306" r:id="rId13"/>
    <p:sldId id="1309" r:id="rId14"/>
    <p:sldId id="1312" r:id="rId15"/>
    <p:sldId id="1315" r:id="rId16"/>
    <p:sldId id="1318" r:id="rId17"/>
    <p:sldId id="1321" r:id="rId18"/>
    <p:sldId id="1324" r:id="rId19"/>
    <p:sldId id="1327" r:id="rId20"/>
    <p:sldId id="1330" r:id="rId21"/>
    <p:sldId id="1333" r:id="rId22"/>
    <p:sldId id="1336" r:id="rId23"/>
    <p:sldId id="1339" r:id="rId24"/>
    <p:sldId id="1342" r:id="rId25"/>
    <p:sldId id="1345" r:id="rId26"/>
    <p:sldId id="1348" r:id="rId27"/>
    <p:sldId id="1351" r:id="rId28"/>
    <p:sldId id="1354" r:id="rId29"/>
    <p:sldId id="1357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19" r:id="rId1"/>
    <p:sldLayoutId id="2147486020" r:id="rId2"/>
    <p:sldLayoutId id="2147486021" r:id="rId3"/>
    <p:sldLayoutId id="2147486022" r:id="rId4"/>
    <p:sldLayoutId id="2147486023" r:id="rId5"/>
    <p:sldLayoutId id="2147486024" r:id="rId6"/>
    <p:sldLayoutId id="2147486025" r:id="rId7"/>
    <p:sldLayoutId id="2147486026" r:id="rId8"/>
    <p:sldLayoutId id="2147486027" r:id="rId9"/>
    <p:sldLayoutId id="2147486028" r:id="rId10"/>
    <p:sldLayoutId id="214748602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56" r:id="rId1"/>
    <p:sldLayoutId id="2147486057" r:id="rId2"/>
    <p:sldLayoutId id="2147486058" r:id="rId3"/>
    <p:sldLayoutId id="2147486059" r:id="rId4"/>
    <p:sldLayoutId id="2147486060" r:id="rId5"/>
    <p:sldLayoutId id="2147486061" r:id="rId6"/>
    <p:sldLayoutId id="2147486062" r:id="rId7"/>
    <p:sldLayoutId id="2147486063" r:id="rId8"/>
    <p:sldLayoutId id="2147486064" r:id="rId9"/>
    <p:sldLayoutId id="2147486065" r:id="rId10"/>
    <p:sldLayoutId id="214748606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tags" Target="../tags/tag219.xml"/><Relationship Id="rId18" Type="http://schemas.openxmlformats.org/officeDocument/2006/relationships/tags" Target="../tags/tag220.xml"/><Relationship Id="rId19" Type="http://schemas.openxmlformats.org/officeDocument/2006/relationships/tags" Target="../tags/tag221.xml"/><Relationship Id="rId20" Type="http://schemas.openxmlformats.org/officeDocument/2006/relationships/tags" Target="../tags/tag222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1515"/>
          </a:bodyPr>
          <a:p>
            <a:r>
              <a:rPr altLang="en-US" lang="zh-CN"/>
              <a:t>小学教育中的和谐师生关系建立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5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和谐师生关系的重要性</a:t>
            </a:r>
            <a:endParaRPr altLang="en-US" dirty="0" sz="25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90000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影响和谐师生关系建立的因素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5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建立和谐师生关系的策略</a:t>
            </a:r>
            <a:endParaRPr altLang="en-US" dirty="0" sz="25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90000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和谐师生关系建立的实践案例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5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结论与建议</a:t>
            </a:r>
            <a:endParaRPr altLang="en-US" dirty="0" sz="25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和谐师生关系的重要性</a:t>
            </a:r>
            <a:endParaRPr altLang="en-US" lang="zh-CN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促进学生学习效果</a:t>
            </a:r>
            <a:endParaRPr altLang="en-US" lang="zh-CN"/>
          </a:p>
        </p:txBody>
      </p:sp>
      <p:sp>
        <p:nvSpPr>
          <p:cNvPr id="104896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和谐师生关系有助于培养学生的合作精神和团队意识，提高学习效果。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和谐师生关系能够激发学生的学习兴趣和动力，提高学习积极性和参与度。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在和谐师生关系中，学生更愿意向老师请教问题，及时解决学习上的困惑和难题。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老师关注学生的情感需求，能够更好地引导学生健康成长，促进学习效果的持续提升。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培养学生良好品德</a:t>
            </a:r>
            <a:endParaRPr altLang="en-US" lang="zh-CN"/>
          </a:p>
        </p:txBody>
      </p:sp>
      <p:sp>
        <p:nvSpPr>
          <p:cNvPr id="104903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3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建立和谐师生关系有助于培养学生的道德观念和行为习惯。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在和谐师生关系中，教师能够更好地引导学生形成正确的价值观和道德观念。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和谐的师生关系有助于培养学生的团队协作精神和集体荣誉感。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在和谐师生关系中，学生更容易接受教师的教育和指导，从而更好地发展自己的品德和个性。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提升教师教学质量</a:t>
            </a:r>
            <a:endParaRPr altLang="en-US" lang="zh-CN"/>
          </a:p>
        </p:txBody>
      </p:sp>
      <p:sp>
        <p:nvSpPr>
          <p:cNvPr id="10490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和谐师生关系有助于提高教师的教学积极性，增强教学动力。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在和谐的师生关系中，学生更愿意听从教师的指导，从而提高教学效果。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教师能够更好地理解学生需求，根据学生实际情况调整教学策略，提高教学质量。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和谐的师生关系有助于形成良好的教学氛围，促进师生之间的交流与合作，共同提升教学质量。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营造良好校园氛围</a:t>
            </a:r>
            <a:endParaRPr altLang="en-US" lang="zh-CN"/>
          </a:p>
        </p:txBody>
      </p:sp>
      <p:sp>
        <p:nvSpPr>
          <p:cNvPr id="10491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和谐的师生关系有助于培养学生的团队协作精神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和谐师生关系有助于营造积极向上的学习氛围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良好的师生关系能够促进师生之间的交流与合作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良好的师生关系能够提高学生的学习积极性和主动性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影响和谐师生关系建立的因素</a:t>
            </a:r>
            <a:endParaRPr altLang="en-US" lang="zh-CN"/>
          </a:p>
        </p:txBody>
      </p:sp>
      <p:sp>
        <p:nvSpPr>
          <p:cNvPr id="104921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21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教师因素</a:t>
            </a:r>
            <a:endParaRPr altLang="en-US" lang="zh-CN"/>
          </a:p>
        </p:txBody>
      </p:sp>
      <p:sp>
        <p:nvSpPr>
          <p:cNvPr id="104926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教师的人格特质：教师的性格、情感和价值观等对师生关系有重要影响。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教师的教学能力：教师的教学水平、课堂管理能力以及对学生的关注度等，都会影响学生对教师的信任和尊重。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教师的教育理念：教师对教育的理解、对学生的态度以及教育目标等，会影响师生关系的发展。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教师与学生沟通交流的能力：教师能否与学生建立良好的沟通交流，是影响师生关系的重要因素。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学生因素</a:t>
            </a:r>
            <a:endParaRPr altLang="en-US" lang="zh-CN"/>
          </a:p>
        </p:txBody>
      </p:sp>
      <p:sp>
        <p:nvSpPr>
          <p:cNvPr id="104930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学生行为习惯：良好的行为习惯有助于建立和谐关系，反之则会影响师生关系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学生个性特点：不同学生有不同的性格、兴趣和需求，需要教师关注和尊重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学生对教师的期望：学生对教师的期望和评价会影响师生关系，需要教师关注和调整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学生参与度：积极参与课堂活动和与教师互动有助于建立和谐关系，需要教师引导和鼓励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家长因素</a:t>
            </a:r>
            <a:endParaRPr altLang="en-US" lang="zh-CN"/>
          </a:p>
        </p:txBody>
      </p:sp>
      <p:sp>
        <p:nvSpPr>
          <p:cNvPr id="10493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家长参与度：家长参与学校活动和与教师的沟通程度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家长对教师的评价：家长对教师的满意度和信任度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家长与教师的关系：家长与教师之间的互动和合作关系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家庭教育方式：家长的教育理念和与孩子的沟通方式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学校和社会因素</a:t>
            </a:r>
            <a:endParaRPr altLang="en-US" lang="zh-CN"/>
          </a:p>
        </p:txBody>
      </p:sp>
      <p:sp>
        <p:nvSpPr>
          <p:cNvPr id="104942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家庭教育：家长的教育方式和家庭环境也会影响师生关系的和谐建立，家长应积极配合学校教育，促进师生之间的良好互动。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学校管理方式：学校的管理方式对师生关系有着重要的影响，民主、开放的管理方式有助于促进和谐师生关系的建立。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教师素质：教师的专业素养、教育理念和教学方式等都直接影响着师生关系的和谐程度。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社会舆论：社会舆论对师生关系的影响也不容忽视，正确的社会舆论有助于促进师生关系的和谐建立。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建立和谐师生关系的策略</a:t>
            </a:r>
            <a:endParaRPr altLang="en-US" lang="zh-CN"/>
          </a:p>
        </p:txBody>
      </p:sp>
      <p:sp>
        <p:nvSpPr>
          <p:cNvPr id="104949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9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尊重与理解：教师与学生相互尊重，理解彼此需求和情感。</a:t>
            </a:r>
            <a:endParaRPr altLang="en-US" lang="zh-CN"/>
          </a:p>
        </p:txBody>
      </p:sp>
      <p:sp>
        <p:nvSpPr>
          <p:cNvPr id="10495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尊重：教师尊重学生的个性、兴趣和需求，不以成绩作为评价学生的唯一标准。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平等交流：教师与学生建立平等、友好的交流关系，鼓励学生发表意见和看法。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关注个性：教师根据学生的个性差异，采用不同的教育方法和策略，满足学生的个性化需求。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理解：教师关注学生的情感和心理状态，倾听学生的声音，了解他们的困惑和困难。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有效沟通：教师与学生之间建立良好的沟通机制，促进信息交流。</a:t>
            </a:r>
            <a:endParaRPr altLang="en-US" lang="zh-CN"/>
          </a:p>
        </p:txBody>
      </p:sp>
      <p:sp>
        <p:nvSpPr>
          <p:cNvPr id="10496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倾听：教师耐心倾听学生的想法和意见，理解学生的需求和感受。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表达：教师清晰明确地表达自己的观点和要求，避免产生歧义和误解。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反馈：教师及时给予学生反馈，肯定学生的进步和优点，指出学生的不足和改进方向。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情绪管理：教师控制自己的情绪，避免将个人情绪带入师生关系中，保持冷静客观的态度。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情感关怀：教师关注学生情感需求，给予学生关爱和支持。</a:t>
            </a:r>
            <a:endParaRPr altLang="en-US" lang="zh-CN"/>
          </a:p>
        </p:txBody>
      </p:sp>
      <p:sp>
        <p:nvSpPr>
          <p:cNvPr id="104967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营造积极向上的班级氛围，增强学生归属感。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8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关注学生情绪变化，及时给予关爱和支持。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倾听学生心声，建立信任关系。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9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了解学生个性特点，关注学生情感需求。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250"/>
          </a:bodyPr>
          <a:p>
            <a:r>
              <a:rPr altLang="en-US" lang="zh-CN"/>
              <a:t>家校合作：加强与家长的沟通与合作，共同促进学生的成长。</a:t>
            </a:r>
            <a:endParaRPr altLang="en-US" lang="zh-CN"/>
          </a:p>
        </p:txBody>
      </p:sp>
      <p:sp>
        <p:nvSpPr>
          <p:cNvPr id="104973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定期沟通：教师和家长应保持定期的沟通，分享学生的表现和进步。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建立信任：通过真诚的交流，建立教师和家长之间的信任关系。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共同目标：教师和家长应共同明确学生的教育目标，促进学生的全面发展。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合作方式：教师和家长可以通过多种方式进行合作，如家长会、家访等。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师生互动：组织丰富多样的师生互动活动，增进彼此了解和信任。</a:t>
            </a:r>
            <a:endParaRPr altLang="en-US" lang="zh-CN"/>
          </a:p>
        </p:txBody>
      </p:sp>
      <p:sp>
        <p:nvSpPr>
          <p:cNvPr id="10497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组织课堂讨论：鼓励学生发表观点，提高课堂参与度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开展课外活动：增进师生感情，拉近距离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利用现代技术：通过即时通讯工具保持沟通，解答学生疑惑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关注学生成长：关注学生的学习和生活，提供必要的帮助和指导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教师素养：提高教师专业素养，树立良好师德师风。</a:t>
            </a:r>
            <a:endParaRPr altLang="en-US" lang="zh-CN"/>
          </a:p>
        </p:txBody>
      </p:sp>
      <p:sp>
        <p:nvSpPr>
          <p:cNvPr id="104983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具备扎实的专业知识和教学能力，能够有效地传授知识，引导学生发展。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具备良好的师德和师风，以身作则，言传身教，成为学生的榜样。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尊重学生，关注学生的个性差异，积极与学生沟通交流，建立良好的师生关系。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不断学习和进修，提高自身的专业素养和教学水平，以更好地服务于学生。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和谐师生关系建立的实践案例</a:t>
            </a:r>
            <a:endParaRPr altLang="en-US" lang="zh-CN"/>
          </a:p>
        </p:txBody>
      </p:sp>
      <p:sp>
        <p:nvSpPr>
          <p:cNvPr id="104987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87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优秀教师的成功经验分享</a:t>
            </a:r>
            <a:endParaRPr altLang="en-US" lang="zh-CN"/>
          </a:p>
        </p:txBody>
      </p:sp>
      <p:sp>
        <p:nvSpPr>
          <p:cNvPr id="104992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了解学生：深入了解学生的需求、兴趣和个性特点，为建立和谐关系打下基础。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2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尊重学生：尊重学生的意见和观点，鼓励学生表达自己的想法，建立平等和互相尊重的关系。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3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关爱学生：关心学生的生活和学习情况，积极帮助学生解决问题，增强师生之间的情感联系。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有效沟通：与学生进行积极、真诚的沟通，听取学生的反馈和建议，不断改进教学方法和手段。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典型案例分析</a:t>
            </a:r>
            <a:endParaRPr altLang="en-US" lang="zh-CN"/>
          </a:p>
        </p:txBody>
      </p:sp>
      <p:sp>
        <p:nvSpPr>
          <p:cNvPr id="104998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案例背景：介绍该小学的基本情况和学生特点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案例名称：某小学的和谐师生关系建设实践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实施措施：详细介绍该小学在和谐师生关系建立方面的具体做法和措施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实施效果：分析该小学实施和谐师生关系建设实践后取得的成效和影响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学校在和谐师生关系建立方面的实践探索</a:t>
            </a:r>
            <a:endParaRPr altLang="en-US" lang="zh-CN"/>
          </a:p>
        </p:txBody>
      </p:sp>
      <p:sp>
        <p:nvSpPr>
          <p:cNvPr id="10500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案例一：某小学的“师生共进午餐”活动，增进师生之间的了解与互动。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3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案例二：某小学实施“学生导师制”，让学生与老师互换角色，体验彼此的工作与生活。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案例三：某小学开展“师生共建项目”，通过合作完成实际任务，提升师生间的合作与沟通能力。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案例四：某小学实施“教师心理辅导培训”，提升教师对学生心理需求的敏感度与应对能力，促进师生间的信任与理解。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08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09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总结和谐师生关系建立的意义和价值。</a:t>
            </a:r>
            <a:endParaRPr altLang="en-US" lang="zh-CN"/>
          </a:p>
        </p:txBody>
      </p:sp>
      <p:sp>
        <p:nvSpPr>
          <p:cNvPr id="10501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促进学生的学习积极性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培养学生的良好品德和行为习惯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促进教师专业发展和教育改革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对未来小学教育中和谐师生关系建立的展望和建议。</a:t>
            </a:r>
            <a:endParaRPr altLang="en-US" lang="zh-CN"/>
          </a:p>
        </p:txBody>
      </p:sp>
      <p:sp>
        <p:nvSpPr>
          <p:cNvPr id="105017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未来小学教育将更加注重和谐师生关系的建立，以促进学生的全面发展。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教师需要不断提高自身素质，增强与学生沟通的能力，以更好地建立和谐的师生关系。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学校应该加强师生互动，创造良好的教学环境，为和谐师生关系的建立提供有力保障。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家长、社会应该共同关注小学教育中的和谐师生关系建立，为其提供支持和帮助。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2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9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0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42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0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312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6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4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67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2024-01-05T07:56:18Z</dcterms:created>
  <dcterms:modified xsi:type="dcterms:W3CDTF">2024-01-05T07:56:18Z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9e78d6394ecc464ca850f4aabb67626b_21</vt:lpwstr>
  </property>
</Properties>
</file>