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253" r:id="rId1"/>
    <p:sldMasterId id="2147494290" r:id="rId2"/>
  </p:sldMasterIdLst>
  <p:notesMasterIdLst>
    <p:notesMasterId r:id="rId3"/>
  </p:notesMasterIdLst>
  <p:sldIdLst>
    <p:sldId id="4845" r:id="rId4"/>
    <p:sldId id="4850" r:id="rId5"/>
    <p:sldId id="4854" r:id="rId6"/>
    <p:sldId id="4857" r:id="rId7"/>
    <p:sldId id="4860" r:id="rId8"/>
    <p:sldId id="4863" r:id="rId9"/>
    <p:sldId id="4866" r:id="rId10"/>
    <p:sldId id="4869" r:id="rId11"/>
    <p:sldId id="4872" r:id="rId12"/>
    <p:sldId id="4875" r:id="rId13"/>
    <p:sldId id="4878" r:id="rId14"/>
    <p:sldId id="4881" r:id="rId15"/>
    <p:sldId id="4884" r:id="rId16"/>
    <p:sldId id="4887" r:id="rId17"/>
    <p:sldId id="4890" r:id="rId18"/>
    <p:sldId id="4893" r:id="rId19"/>
    <p:sldId id="4896" r:id="rId20"/>
    <p:sldId id="4899" r:id="rId21"/>
    <p:sldId id="4902" r:id="rId22"/>
    <p:sldId id="4905" r:id="rId23"/>
    <p:sldId id="4908" r:id="rId24"/>
    <p:sldId id="4911" r:id="rId25"/>
    <p:sldId id="4914" r:id="rId26"/>
    <p:sldId id="4917" r:id="rId27"/>
    <p:sldId id="4920" r:id="rId28"/>
    <p:sldId id="4923"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254" r:id="rId1"/>
    <p:sldLayoutId id="2147494255" r:id="rId2"/>
    <p:sldLayoutId id="2147494256" r:id="rId3"/>
    <p:sldLayoutId id="2147494257" r:id="rId4"/>
    <p:sldLayoutId id="2147494258" r:id="rId5"/>
    <p:sldLayoutId id="2147494259" r:id="rId6"/>
    <p:sldLayoutId id="2147494260" r:id="rId7"/>
    <p:sldLayoutId id="2147494261" r:id="rId8"/>
    <p:sldLayoutId id="2147494262" r:id="rId9"/>
    <p:sldLayoutId id="2147494263" r:id="rId10"/>
    <p:sldLayoutId id="214749426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291" r:id="rId1"/>
    <p:sldLayoutId id="2147494292" r:id="rId2"/>
    <p:sldLayoutId id="2147494293" r:id="rId3"/>
    <p:sldLayoutId id="2147494294" r:id="rId4"/>
    <p:sldLayoutId id="2147494295" r:id="rId5"/>
    <p:sldLayoutId id="2147494296" r:id="rId6"/>
    <p:sldLayoutId id="2147494297" r:id="rId7"/>
    <p:sldLayoutId id="2147494298" r:id="rId8"/>
    <p:sldLayoutId id="2147494299" r:id="rId9"/>
    <p:sldLayoutId id="2147494300" r:id="rId10"/>
    <p:sldLayoutId id="2147494301"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tags" Target="../tags/tag168.xml"/><Relationship Id="rId18" Type="http://schemas.openxmlformats.org/officeDocument/2006/relationships/tags" Target="../tags/tag169.xml"/><Relationship Id="rId19" Type="http://schemas.openxmlformats.org/officeDocument/2006/relationships/tags" Target="../tags/tag170.xml"/><Relationship Id="rId20" Type="http://schemas.openxmlformats.org/officeDocument/2006/relationships/tags" Target="../tags/tag171.xml"/><Relationship Id="rId21" Type="http://schemas.openxmlformats.org/officeDocument/2006/relationships/tags" Target="../tags/tag172.xml"/><Relationship Id="rId22" Type="http://schemas.openxmlformats.org/officeDocument/2006/relationships/tags" Target="../tags/tag173.xml"/><Relationship Id="rId23" Type="http://schemas.openxmlformats.org/officeDocument/2006/relationships/tags" Target="../tags/tag174.xml"/><Relationship Id="rId24" Type="http://schemas.openxmlformats.org/officeDocument/2006/relationships/tags" Target="../tags/tag175.xml"/><Relationship Id="rId25" Type="http://schemas.openxmlformats.org/officeDocument/2006/relationships/tags" Target="../tags/tag176.xml"/><Relationship Id="rId26" Type="http://schemas.openxmlformats.org/officeDocument/2006/relationships/tags" Target="../tags/tag177.xml"/><Relationship Id="rId27" Type="http://schemas.openxmlformats.org/officeDocument/2006/relationships/tags" Target="../tags/tag178.xml"/><Relationship Id="rId28" Type="http://schemas.openxmlformats.org/officeDocument/2006/relationships/tags" Target="../tags/tag179.xml"/><Relationship Id="rId29" Type="http://schemas.openxmlformats.org/officeDocument/2006/relationships/tags" Target="../tags/tag180.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tags" Target="../tags/tag318.xml"/><Relationship Id="rId16" Type="http://schemas.openxmlformats.org/officeDocument/2006/relationships/tags" Target="../tags/tag319.xml"/><Relationship Id="rId17" Type="http://schemas.openxmlformats.org/officeDocument/2006/relationships/tags" Target="../tags/tag320.xml"/><Relationship Id="rId18" Type="http://schemas.openxmlformats.org/officeDocument/2006/relationships/tags" Target="../tags/tag321.xml"/><Relationship Id="rId19" Type="http://schemas.openxmlformats.org/officeDocument/2006/relationships/tags" Target="../tags/tag322.xml"/><Relationship Id="rId20" Type="http://schemas.openxmlformats.org/officeDocument/2006/relationships/tags" Target="../tags/tag323.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13"/>
            <p:custDataLst>
              <p:tags r:id="rId2"/>
            </p:custDataLst>
          </p:nvPr>
        </p:nvSpPr>
        <p:spPr/>
        <p:txBody>
          <a:bodyPr/>
          <a:p>
            <a:r>
              <a:rPr altLang="en-US" lang="zh-CN"/>
              <a:t>xxx,a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初中教育中的人工智能教育应用</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初中教育中的人工智能教育应用场景</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初中教育中的人工智能教育应用概述</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初中教育中的人工智能教育应用优势</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724090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724090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初中教育中的人工智能教育应用案例分析</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360172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3601720"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初中教育中的人工智能教育应用挑战与对策</a:t>
            </a:r>
            <a:endParaRPr altLang="en-US" b="1" dirty="0" sz="2000" lang="zh-CN" spc="300">
              <a:latin typeface="+mj-ea"/>
              <a:ea typeface="+mj-ea"/>
              <a:cs typeface="微软雅黑" panose="020B0503020204020204" pitchFamily="34"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6"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8" name="标题 4"/>
          <p:cNvSpPr>
            <a:spLocks noGrp="1"/>
          </p:cNvSpPr>
          <p:nvPr>
            <p:ph type="title" idx="1"/>
            <p:custDataLst>
              <p:tags r:id="rId2"/>
            </p:custDataLst>
          </p:nvPr>
        </p:nvSpPr>
        <p:spPr/>
        <p:txBody>
          <a:bodyPr/>
          <a:p>
            <a:r>
              <a:rPr altLang="en-US" dirty="0" lang="zh-CN"/>
              <a:t>初中教育中的人工智能教育应用概述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2"/>
          <p:cNvSpPr>
            <a:spLocks noGrp="1"/>
          </p:cNvSpPr>
          <p:nvPr>
            <p:ph type="title" idx="2"/>
          </p:nvPr>
        </p:nvSpPr>
        <p:spPr/>
        <p:txBody>
          <a:bodyPr/>
          <a:p>
            <a:r>
              <a:rPr altLang="en-US" lang="zh-CN"/>
              <a:t>人工智能教育应用的概念</a:t>
            </a:r>
            <a:endParaRPr altLang="en-US" lang="zh-CN"/>
          </a:p>
        </p:txBody>
      </p:sp>
      <p:sp>
        <p:nvSpPr>
          <p:cNvPr id="104894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初中教育：指针对初中生开展的教育活动，包括学科教育和素质教育等</a:t>
            </a:r>
            <a:endParaRPr altLang="en-US" dirty="0" sz="2400" lang="zh-CN">
              <a:latin typeface="+mn-ea"/>
              <a:ea typeface="+mn-ea"/>
            </a:endParaRPr>
          </a:p>
        </p:txBody>
      </p:sp>
      <p:sp>
        <p:nvSpPr>
          <p:cNvPr id="104896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人工智能教育应用概述：指对初中教育中的人工智能教育应用进行全面介绍和总结</a:t>
            </a:r>
            <a:endParaRPr altLang="en-US" dirty="0" sz="2400" lang="zh-CN">
              <a:latin typeface="+mn-ea"/>
              <a:ea typeface="+mn-ea"/>
            </a:endParaRPr>
          </a:p>
        </p:txBody>
      </p:sp>
      <p:sp>
        <p:nvSpPr>
          <p:cNvPr id="104896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人工智能技术：指模拟人类智能的技术，包括机器学习、自然语言处理等</a:t>
            </a:r>
            <a:endParaRPr altLang="en-US" dirty="0" sz="2400" lang="zh-CN">
              <a:latin typeface="+mn-ea"/>
              <a:ea typeface="+mn-ea"/>
            </a:endParaRPr>
          </a:p>
        </p:txBody>
      </p:sp>
      <p:sp>
        <p:nvSpPr>
          <p:cNvPr id="104896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教育应用：指将人工智能技术应用于教育领域，以提高教育质量和效率</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8" name="标题 2"/>
          <p:cNvSpPr>
            <a:spLocks noGrp="1"/>
          </p:cNvSpPr>
          <p:nvPr>
            <p:ph type="title" idx="2"/>
          </p:nvPr>
        </p:nvSpPr>
        <p:spPr/>
        <p:txBody>
          <a:bodyPr/>
          <a:p>
            <a:r>
              <a:rPr altLang="en-US" lang="zh-CN"/>
              <a:t>初中阶段人工智能教育应用的意义</a:t>
            </a:r>
            <a:endParaRPr altLang="en-US" lang="zh-CN"/>
          </a:p>
        </p:txBody>
      </p:sp>
      <p:sp>
        <p:nvSpPr>
          <p:cNvPr id="10490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提升学生学习兴趣和动力</a:t>
            </a:r>
            <a:endParaRPr altLang="en-US" dirty="0" sz="1200" lang="zh-CN" spc="150">
              <a:solidFill>
                <a:schemeClr val="tx1">
                  <a:lumMod val="65000"/>
                  <a:lumOff val="35000"/>
                </a:schemeClr>
              </a:solidFill>
              <a:latin typeface="+mn-ea"/>
              <a:sym typeface="+mn-ea"/>
            </a:endParaRPr>
          </a:p>
        </p:txBody>
      </p:sp>
      <p:sp>
        <p:nvSpPr>
          <p:cNvPr id="10490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培养学生的创新思维和实践能力</a:t>
            </a:r>
            <a:endParaRPr altLang="en-US" dirty="0" sz="1200" lang="zh-CN" spc="150">
              <a:solidFill>
                <a:schemeClr val="tx1">
                  <a:lumMod val="65000"/>
                  <a:lumOff val="35000"/>
                </a:schemeClr>
              </a:solidFill>
              <a:latin typeface="+mn-ea"/>
              <a:sym typeface="+mn-ea"/>
            </a:endParaRPr>
          </a:p>
        </p:txBody>
      </p:sp>
      <p:sp>
        <p:nvSpPr>
          <p:cNvPr id="10490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促进教育公平和个性化发展</a:t>
            </a:r>
            <a:endParaRPr altLang="en-US" dirty="0" sz="1200" lang="zh-CN" spc="150">
              <a:solidFill>
                <a:schemeClr val="tx1">
                  <a:lumMod val="65000"/>
                  <a:lumOff val="35000"/>
                </a:schemeClr>
              </a:solidFill>
              <a:latin typeface="+mn-ea"/>
              <a:sym typeface="+mn-ea"/>
            </a:endParaRPr>
          </a:p>
        </p:txBody>
      </p:sp>
      <p:sp>
        <p:nvSpPr>
          <p:cNvPr id="10490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为未来职业发展奠定基础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6" name="标题 2"/>
          <p:cNvSpPr>
            <a:spLocks noGrp="1"/>
          </p:cNvSpPr>
          <p:nvPr>
            <p:ph type="title" idx="2"/>
          </p:nvPr>
        </p:nvSpPr>
        <p:spPr/>
        <p:txBody>
          <a:bodyPr/>
          <a:p>
            <a:r>
              <a:rPr altLang="en-US" lang="zh-CN"/>
              <a:t>初中阶段人工智能教育应用的目标</a:t>
            </a:r>
            <a:endParaRPr altLang="en-US" lang="zh-CN"/>
          </a:p>
        </p:txBody>
      </p:sp>
      <p:sp>
        <p:nvSpPr>
          <p:cNvPr id="10490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培养学生对人工智能的兴趣和认知能力</a:t>
            </a:r>
            <a:endParaRPr altLang="en-US" dirty="0" sz="1200" lang="zh-CN" spc="150">
              <a:solidFill>
                <a:schemeClr val="tx1">
                  <a:lumMod val="65000"/>
                  <a:lumOff val="35000"/>
                </a:schemeClr>
              </a:solidFill>
              <a:latin typeface="+mn-ea"/>
              <a:sym typeface="+mn-ea"/>
            </a:endParaRPr>
          </a:p>
        </p:txBody>
      </p:sp>
      <p:sp>
        <p:nvSpPr>
          <p:cNvPr id="10490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提升学生的信息素养和计算机编程能力</a:t>
            </a:r>
            <a:endParaRPr altLang="en-US" dirty="0" sz="1200" lang="zh-CN" spc="150">
              <a:solidFill>
                <a:schemeClr val="tx1">
                  <a:lumMod val="65000"/>
                  <a:lumOff val="35000"/>
                </a:schemeClr>
              </a:solidFill>
              <a:latin typeface="+mn-ea"/>
              <a:sym typeface="+mn-ea"/>
            </a:endParaRPr>
          </a:p>
        </p:txBody>
      </p:sp>
      <p:sp>
        <p:nvSpPr>
          <p:cNvPr id="10490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强化学生的创新能力和问题解决能力</a:t>
            </a:r>
            <a:endParaRPr altLang="en-US" dirty="0" sz="1200" lang="zh-CN" spc="150">
              <a:solidFill>
                <a:schemeClr val="tx1">
                  <a:lumMod val="65000"/>
                  <a:lumOff val="35000"/>
                </a:schemeClr>
              </a:solidFill>
              <a:latin typeface="+mn-ea"/>
              <a:sym typeface="+mn-ea"/>
            </a:endParaRPr>
          </a:p>
        </p:txBody>
      </p:sp>
      <p:sp>
        <p:nvSpPr>
          <p:cNvPr id="10490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促进学生之间的协作和交流能力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4"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06" name="标题 4"/>
          <p:cNvSpPr>
            <a:spLocks noGrp="1"/>
          </p:cNvSpPr>
          <p:nvPr>
            <p:ph type="title" idx="1"/>
            <p:custDataLst>
              <p:tags r:id="rId2"/>
            </p:custDataLst>
          </p:nvPr>
        </p:nvSpPr>
        <p:spPr/>
        <p:txBody>
          <a:bodyPr/>
          <a:p>
            <a:r>
              <a:rPr altLang="en-US" dirty="0" lang="zh-CN"/>
              <a:t>初中教育中的人工智能教育应用场景</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2" name="标题 2"/>
          <p:cNvSpPr>
            <a:spLocks noGrp="1"/>
          </p:cNvSpPr>
          <p:nvPr>
            <p:ph type="title" idx="2"/>
          </p:nvPr>
        </p:nvSpPr>
        <p:spPr/>
        <p:txBody>
          <a:bodyPr/>
          <a:p>
            <a:r>
              <a:rPr altLang="en-US" lang="zh-CN"/>
              <a:t>个性化学习</a:t>
            </a:r>
            <a:endParaRPr altLang="en-US" lang="zh-CN"/>
          </a:p>
        </p:txBody>
      </p:sp>
      <p:sp>
        <p:nvSpPr>
          <p:cNvPr id="10491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人工智能教育应用可以根据学生的学习习惯和兴趣爱好，提供个性化的学习资源和推荐，提高学习效果。</a:t>
            </a:r>
            <a:endParaRPr altLang="en-US" dirty="0" sz="1200" lang="zh-CN" spc="150">
              <a:solidFill>
                <a:schemeClr val="tx1">
                  <a:lumMod val="85000"/>
                  <a:lumOff val="15000"/>
                </a:schemeClr>
              </a:solidFill>
              <a:latin typeface="+mn-ea"/>
              <a:sym typeface="+mn-ea"/>
            </a:endParaRPr>
          </a:p>
        </p:txBody>
      </p:sp>
      <p:sp>
        <p:nvSpPr>
          <p:cNvPr id="10491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个性化学习可以帮助学生更好地理解知识，提高学习效率，减轻学习负担。</a:t>
            </a:r>
            <a:endParaRPr altLang="en-US" dirty="0" sz="1200" lang="zh-CN" spc="150">
              <a:solidFill>
                <a:schemeClr val="tx1">
                  <a:lumMod val="85000"/>
                  <a:lumOff val="15000"/>
                </a:schemeClr>
              </a:solidFill>
              <a:latin typeface="+mn-ea"/>
              <a:sym typeface="+mn-ea"/>
            </a:endParaRPr>
          </a:p>
        </p:txBody>
      </p:sp>
      <p:sp>
        <p:nvSpPr>
          <p:cNvPr id="10491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个性化学习可以帮助学生更好地规划学习路径，制定学习计划，实现自我管理。</a:t>
            </a:r>
            <a:endParaRPr altLang="en-US" dirty="0" sz="1200" lang="zh-CN" spc="150">
              <a:solidFill>
                <a:schemeClr val="tx1">
                  <a:lumMod val="85000"/>
                  <a:lumOff val="15000"/>
                </a:schemeClr>
              </a:solidFill>
              <a:latin typeface="+mn-ea"/>
              <a:sym typeface="+mn-ea"/>
            </a:endParaRPr>
          </a:p>
        </p:txBody>
      </p:sp>
      <p:sp>
        <p:nvSpPr>
          <p:cNvPr id="10491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个性化学习可以帮助学生更好地发现自己的优势和不足，为未来的学习和职业发展提供参考。</a:t>
            </a:r>
            <a:endParaRPr altLang="en-US" dirty="0" sz="1200" lang="zh-CN" spc="150">
              <a:solidFill>
                <a:schemeClr val="tx1">
                  <a:lumMod val="85000"/>
                  <a:lumOff val="15000"/>
                </a:schemeClr>
              </a:solidFill>
              <a:latin typeface="+mn-ea"/>
              <a:sym typeface="+mn-ea"/>
            </a:endParaRPr>
          </a:p>
        </p:txBody>
      </p:sp>
      <p:sp>
        <p:nvSpPr>
          <p:cNvPr id="10491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6" name="标题 2"/>
          <p:cNvSpPr>
            <a:spLocks noGrp="1"/>
          </p:cNvSpPr>
          <p:nvPr>
            <p:ph type="title" idx="2"/>
          </p:nvPr>
        </p:nvSpPr>
        <p:spPr/>
        <p:txBody>
          <a:bodyPr/>
          <a:p>
            <a:r>
              <a:rPr altLang="en-US" lang="zh-CN"/>
              <a:t>智能辅导</a:t>
            </a:r>
            <a:endParaRPr altLang="en-US" lang="zh-CN"/>
          </a:p>
        </p:txBody>
      </p:sp>
      <p:sp>
        <p:nvSpPr>
          <p:cNvPr id="104920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3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智能辅导系统能够根据学生的学习情况提供个性化的辅导</a:t>
            </a:r>
            <a:endParaRPr altLang="en-US" dirty="0" sz="1200" lang="zh-CN" spc="150">
              <a:solidFill>
                <a:schemeClr val="tx1">
                  <a:lumMod val="65000"/>
                  <a:lumOff val="35000"/>
                </a:schemeClr>
              </a:solidFill>
              <a:latin typeface="+mn-ea"/>
              <a:sym typeface="+mn-ea"/>
            </a:endParaRPr>
          </a:p>
        </p:txBody>
      </p:sp>
      <p:sp>
        <p:nvSpPr>
          <p:cNvPr id="104924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智能辅导系统可以提供多种形式的辅导资源，满足学生的学习需求</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智能辅导系统能够通过数据分析，帮助学生发现自己的学习弱点</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智能辅导系统可以自动批改作业，减轻教师的工作负担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0" name="标题 2"/>
          <p:cNvSpPr>
            <a:spLocks noGrp="1"/>
          </p:cNvSpPr>
          <p:nvPr>
            <p:ph type="title" idx="2"/>
          </p:nvPr>
        </p:nvSpPr>
        <p:spPr/>
        <p:txBody>
          <a:bodyPr/>
          <a:p>
            <a:r>
              <a:rPr altLang="en-US" lang="zh-CN"/>
              <a:t>智能评估</a:t>
            </a:r>
            <a:endParaRPr altLang="en-US" lang="zh-CN"/>
          </a:p>
        </p:txBody>
      </p:sp>
      <p:sp>
        <p:nvSpPr>
          <p:cNvPr id="104929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智能评估系统能够根据学生的学习情况，提供个性化的学习建议和指导</a:t>
            </a:r>
            <a:endParaRPr altLang="en-US" dirty="0" sz="1200" lang="zh-CN" spc="150">
              <a:solidFill>
                <a:schemeClr val="tx1">
                  <a:lumMod val="65000"/>
                  <a:lumOff val="35000"/>
                </a:schemeClr>
              </a:solidFill>
              <a:latin typeface="+mn-ea"/>
              <a:sym typeface="+mn-ea"/>
            </a:endParaRPr>
          </a:p>
        </p:txBody>
      </p:sp>
      <p:sp>
        <p:nvSpPr>
          <p:cNvPr id="104929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智能评估系统可以自动批改学生的作业和试卷，减轻教师的工作负担</a:t>
            </a:r>
            <a:endParaRPr altLang="en-US" dirty="0" sz="1200" lang="zh-CN" spc="150">
              <a:solidFill>
                <a:schemeClr val="tx1">
                  <a:lumMod val="65000"/>
                  <a:lumOff val="35000"/>
                </a:schemeClr>
              </a:solidFill>
              <a:latin typeface="+mn-ea"/>
              <a:sym typeface="+mn-ea"/>
            </a:endParaRPr>
          </a:p>
        </p:txBody>
      </p:sp>
      <p:sp>
        <p:nvSpPr>
          <p:cNvPr id="104929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智能评估系统能够通过数据分析，发现学生的学习问题，提高学生的学习效率</a:t>
            </a:r>
            <a:endParaRPr altLang="en-US" dirty="0" sz="1200" lang="zh-CN" spc="150">
              <a:solidFill>
                <a:schemeClr val="tx1">
                  <a:lumMod val="65000"/>
                  <a:lumOff val="35000"/>
                </a:schemeClr>
              </a:solidFill>
              <a:latin typeface="+mn-ea"/>
              <a:sym typeface="+mn-ea"/>
            </a:endParaRPr>
          </a:p>
        </p:txBody>
      </p:sp>
      <p:sp>
        <p:nvSpPr>
          <p:cNvPr id="104929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智能评估系统可以实时监测学生的学习进度，及时调整教学策略，提高教学质量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8" name="标题 2"/>
          <p:cNvSpPr>
            <a:spLocks noGrp="1"/>
          </p:cNvSpPr>
          <p:nvPr>
            <p:ph type="title" idx="2"/>
          </p:nvPr>
        </p:nvSpPr>
        <p:spPr/>
        <p:txBody>
          <a:bodyPr/>
          <a:p>
            <a:r>
              <a:rPr altLang="en-US" lang="zh-CN"/>
              <a:t>智能推荐学习资源</a:t>
            </a:r>
            <a:endParaRPr altLang="en-US" lang="zh-CN"/>
          </a:p>
        </p:txBody>
      </p:sp>
      <p:sp>
        <p:nvSpPr>
          <p:cNvPr id="10493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根据学生的学习情况和兴趣，推荐个性化的学习资料和课程</a:t>
            </a:r>
            <a:endParaRPr altLang="en-US" dirty="0" sz="2000" lang="zh-CN" spc="150">
              <a:solidFill>
                <a:schemeClr val="tx1">
                  <a:lumMod val="75000"/>
                  <a:lumOff val="25000"/>
                </a:schemeClr>
              </a:solidFill>
              <a:latin typeface="+mn-ea"/>
              <a:sym typeface="+mn-ea"/>
            </a:endParaRPr>
          </a:p>
        </p:txBody>
      </p:sp>
      <p:sp>
        <p:nvSpPr>
          <p:cNvPr id="10493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实时跟踪学生的学习进度，及时调整推荐内容，提高学习效果</a:t>
            </a:r>
            <a:endParaRPr altLang="en-US" dirty="0" sz="2000" lang="zh-CN" spc="150">
              <a:solidFill>
                <a:schemeClr val="tx1">
                  <a:lumMod val="75000"/>
                  <a:lumOff val="25000"/>
                </a:schemeClr>
              </a:solidFill>
              <a:latin typeface="+mn-ea"/>
              <a:sym typeface="+mn-ea"/>
            </a:endParaRPr>
          </a:p>
        </p:txBody>
      </p:sp>
      <p:sp>
        <p:nvSpPr>
          <p:cNvPr id="10493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通过数据分析，发现学生的学习难点和薄弱环节，提供针对性的辅导和练习</a:t>
            </a:r>
            <a:endParaRPr altLang="en-US" dirty="0" sz="2000" lang="zh-CN" spc="150">
              <a:solidFill>
                <a:schemeClr val="tx1">
                  <a:lumMod val="75000"/>
                  <a:lumOff val="25000"/>
                </a:schemeClr>
              </a:solidFill>
              <a:latin typeface="+mn-ea"/>
              <a:sym typeface="+mn-ea"/>
            </a:endParaRPr>
          </a:p>
        </p:txBody>
      </p:sp>
      <p:sp>
        <p:nvSpPr>
          <p:cNvPr id="10493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结合人工智能技术，实现智能问答、智能提醒等功能，提高学生的学习效率</a:t>
            </a:r>
            <a:endParaRPr altLang="en-US" dirty="0" sz="2000" lang="zh-CN" spc="150">
              <a:solidFill>
                <a:schemeClr val="tx1">
                  <a:lumMod val="75000"/>
                  <a:lumOff val="25000"/>
                </a:schemeClr>
              </a:solidFill>
              <a:latin typeface="+mn-ea"/>
              <a:sym typeface="+mn-ea"/>
            </a:endParaRPr>
          </a:p>
        </p:txBody>
      </p:sp>
      <p:sp>
        <p:nvSpPr>
          <p:cNvPr id="10493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2"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404" name="标题 4"/>
          <p:cNvSpPr>
            <a:spLocks noGrp="1"/>
          </p:cNvSpPr>
          <p:nvPr>
            <p:ph type="title" idx="1"/>
            <p:custDataLst>
              <p:tags r:id="rId2"/>
            </p:custDataLst>
          </p:nvPr>
        </p:nvSpPr>
        <p:spPr/>
        <p:txBody>
          <a:bodyPr/>
          <a:p>
            <a:r>
              <a:rPr altLang="en-US" dirty="0" lang="zh-CN"/>
              <a:t>初中教育中的人工智能教育应用优势</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0" name="标题 2"/>
          <p:cNvSpPr>
            <a:spLocks noGrp="1"/>
          </p:cNvSpPr>
          <p:nvPr>
            <p:ph type="title" idx="2"/>
          </p:nvPr>
        </p:nvSpPr>
        <p:spPr/>
        <p:txBody>
          <a:bodyPr/>
          <a:p>
            <a:r>
              <a:rPr altLang="en-US" lang="zh-CN"/>
              <a:t>提高学习效率</a:t>
            </a:r>
            <a:endParaRPr altLang="en-US" lang="zh-CN"/>
          </a:p>
        </p:txBody>
      </p:sp>
      <p:sp>
        <p:nvSpPr>
          <p:cNvPr id="10494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人工智能教育应用能够模拟真实场景，增强学生的学习体验和实践能力。</a:t>
            </a:r>
            <a:endParaRPr altLang="zh-CN" dirty="0" sz="1600" lang="en-US">
              <a:solidFill>
                <a:schemeClr val="dk1">
                  <a:lumMod val="80000"/>
                  <a:lumOff val="20000"/>
                </a:schemeClr>
              </a:solidFill>
              <a:latin typeface="+mn-ea"/>
              <a:sym typeface="+mn-ea"/>
            </a:endParaRPr>
          </a:p>
        </p:txBody>
      </p:sp>
      <p:sp>
        <p:nvSpPr>
          <p:cNvPr id="10494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人工智能教育应用能够根据学生的学习情况个性化推荐学习资源，提高学习效果。</a:t>
            </a:r>
            <a:endParaRPr altLang="en-US" dirty="0" sz="1600" lang="zh-CN">
              <a:solidFill>
                <a:schemeClr val="dk1">
                  <a:lumMod val="80000"/>
                  <a:lumOff val="20000"/>
                </a:schemeClr>
              </a:solidFill>
              <a:latin typeface="+mn-ea"/>
              <a:sym typeface="+mn-ea"/>
            </a:endParaRPr>
          </a:p>
        </p:txBody>
      </p:sp>
      <p:sp>
        <p:nvSpPr>
          <p:cNvPr id="10494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人工智能教育应用能够实现快速反馈和智能评估，帮助学生及时了解自己的学习状况。</a:t>
            </a:r>
            <a:endParaRPr altLang="en-US" dirty="0" lang="zh-CN">
              <a:solidFill>
                <a:schemeClr val="dk1">
                  <a:lumMod val="80000"/>
                  <a:lumOff val="20000"/>
                </a:schemeClr>
              </a:solidFill>
              <a:latin typeface="+mn-ea"/>
              <a:sym typeface="+mn-ea"/>
            </a:endParaRPr>
          </a:p>
        </p:txBody>
      </p:sp>
      <p:sp>
        <p:nvSpPr>
          <p:cNvPr id="10494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人工智能教育应用能够通过智能分析和预测，为教师提供更加精准的教学辅助和支持。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2" name="标题 2"/>
          <p:cNvSpPr>
            <a:spLocks noGrp="1"/>
          </p:cNvSpPr>
          <p:nvPr>
            <p:ph type="title" idx="2"/>
          </p:nvPr>
        </p:nvSpPr>
        <p:spPr/>
        <p:txBody>
          <a:bodyPr/>
          <a:p>
            <a:r>
              <a:rPr altLang="en-US" lang="zh-CN"/>
              <a:t>提升学习兴趣</a:t>
            </a:r>
            <a:endParaRPr altLang="en-US" lang="zh-CN"/>
          </a:p>
        </p:txBody>
      </p:sp>
      <p:sp>
        <p:nvSpPr>
          <p:cNvPr id="104951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1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人工智能教育应用通过游戏化学习方式，提高学生的学习兴趣和参与度。</a:t>
            </a:r>
            <a:endParaRPr altLang="en-US" dirty="0" sz="2000" lang="zh-CN" spc="200">
              <a:solidFill>
                <a:schemeClr val="tx1">
                  <a:lumMod val="85000"/>
                  <a:lumOff val="15000"/>
                </a:schemeClr>
              </a:solidFill>
              <a:latin typeface="+mn-ea"/>
              <a:sym typeface="+mn-ea"/>
            </a:endParaRPr>
          </a:p>
        </p:txBody>
      </p:sp>
      <p:sp>
        <p:nvSpPr>
          <p:cNvPr id="104952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2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人工智能教育应用能够根据学生的学习情况，提供个性化的学习资源和建议，激发学生的学习兴趣。</a:t>
            </a:r>
            <a:endParaRPr altLang="en-US" dirty="0" sz="2000" lang="zh-CN" spc="200">
              <a:solidFill>
                <a:schemeClr val="tx1">
                  <a:lumMod val="85000"/>
                  <a:lumOff val="15000"/>
                </a:schemeClr>
              </a:solidFill>
              <a:latin typeface="+mn-ea"/>
              <a:sym typeface="+mn-ea"/>
            </a:endParaRPr>
          </a:p>
        </p:txBody>
      </p:sp>
      <p:sp>
        <p:nvSpPr>
          <p:cNvPr id="104952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3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人工智能教育应用能够通过智能语音交互、虚拟现实等技术，提供沉浸式的学习体验，增强学生的学习兴趣和动力。</a:t>
            </a:r>
            <a:endParaRPr altLang="en-US" dirty="0" sz="2000" lang="zh-CN" spc="200">
              <a:solidFill>
                <a:schemeClr val="tx1">
                  <a:lumMod val="85000"/>
                  <a:lumOff val="15000"/>
                </a:schemeClr>
              </a:solidFill>
              <a:latin typeface="+mn-ea"/>
              <a:sym typeface="+mn-ea"/>
            </a:endParaRPr>
          </a:p>
        </p:txBody>
      </p:sp>
      <p:sp>
        <p:nvSpPr>
          <p:cNvPr id="104953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3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人工智能教育应用能够及时反馈学生的学习情况，激励学生持续努力，提高学生的学习兴趣和自信心。</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6" name="标题 2"/>
          <p:cNvSpPr>
            <a:spLocks noGrp="1"/>
          </p:cNvSpPr>
          <p:nvPr>
            <p:ph type="title" idx="2"/>
          </p:nvPr>
        </p:nvSpPr>
        <p:spPr/>
        <p:txBody>
          <a:bodyPr/>
          <a:p>
            <a:r>
              <a:rPr altLang="en-US" lang="zh-CN"/>
              <a:t>增强自主学习能力</a:t>
            </a:r>
            <a:endParaRPr altLang="en-US" lang="zh-CN"/>
          </a:p>
        </p:txBody>
      </p:sp>
      <p:sp>
        <p:nvSpPr>
          <p:cNvPr id="104957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人工智能教育应用能够通过智能分析和反馈，帮助学生了解自己的学习状况，发现自己的不足之处，从而有针对性地提升自主学习能力。</a:t>
            </a:r>
            <a:endParaRPr altLang="en-US" dirty="0" sz="2400" lang="zh-CN">
              <a:latin typeface="+mn-ea"/>
              <a:ea typeface="+mn-ea"/>
            </a:endParaRPr>
          </a:p>
        </p:txBody>
      </p:sp>
      <p:sp>
        <p:nvSpPr>
          <p:cNvPr id="104959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人工智能教育应用能够提供多元化的学习方式和手段，满足学生不同的学习需求和风格，从而拓宽学生的自主学习能力。</a:t>
            </a:r>
            <a:endParaRPr altLang="en-US" dirty="0" sz="2400" lang="zh-CN">
              <a:latin typeface="+mn-ea"/>
              <a:ea typeface="+mn-ea"/>
            </a:endParaRPr>
          </a:p>
        </p:txBody>
      </p:sp>
      <p:sp>
        <p:nvSpPr>
          <p:cNvPr id="104959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人工智能教育应用能够提供个性化的学习资源，激发学生的学习兴趣和动力，从而提高学生的自主学习能力。</a:t>
            </a:r>
            <a:endParaRPr altLang="en-US" dirty="0" sz="2400" lang="zh-CN">
              <a:latin typeface="+mn-ea"/>
              <a:ea typeface="+mn-ea"/>
            </a:endParaRPr>
          </a:p>
        </p:txBody>
      </p:sp>
      <p:sp>
        <p:nvSpPr>
          <p:cNvPr id="104960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人工智能教育应用能够帮助学生自主安排学习进度，自主探索学习路径，自主解决学习问题，从而提升自主学习能力。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0" name="标题 2"/>
          <p:cNvSpPr>
            <a:spLocks noGrp="1"/>
          </p:cNvSpPr>
          <p:nvPr>
            <p:ph type="title" idx="2"/>
          </p:nvPr>
        </p:nvSpPr>
        <p:spPr/>
        <p:txBody>
          <a:bodyPr/>
          <a:p>
            <a:r>
              <a:rPr altLang="en-US" lang="zh-CN"/>
              <a:t>优化教师工作流程，提升教学质量</a:t>
            </a:r>
            <a:endParaRPr altLang="en-US" lang="zh-CN"/>
          </a:p>
        </p:txBody>
      </p:sp>
      <p:sp>
        <p:nvSpPr>
          <p:cNvPr id="104964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优化教师工作流程：人工智能技术可以帮助教师自动化处理一些繁琐的任务，如批改作业、管理学生信息等，使教师有更多的时间和精力投入到教学设计和学生辅导中。</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提升教学质量：人工智能教育应用可以根据学生的学习情况个性化推荐学习资源和方法，帮助学生更好地理解和掌握知识，提高学习效果。</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促进教育公平：人工智能教育应用可以打破地域和时间的限制，让更多的学生接触到优质的教育资源，促进教育公平。</a:t>
            </a:r>
            <a:endParaRPr altLang="en-US" dirty="0" sz="1200" lang="zh-CN" spc="150">
              <a:solidFill>
                <a:schemeClr val="tx1">
                  <a:lumMod val="65000"/>
                  <a:lumOff val="35000"/>
                </a:schemeClr>
              </a:solidFill>
              <a:latin typeface="+mn-ea"/>
              <a:sym typeface="+mn-ea"/>
            </a:endParaRPr>
          </a:p>
        </p:txBody>
      </p:sp>
      <p:sp>
        <p:nvSpPr>
          <p:cNvPr id="104964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提升学生的学习兴趣：人工智能教育应用通过游戏化、互动化的学习方式，可以让学生更加积极地参与到学习中，提升学生的学习兴趣和主动性。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690" name="标题 4"/>
          <p:cNvSpPr>
            <a:spLocks noGrp="1"/>
          </p:cNvSpPr>
          <p:nvPr>
            <p:ph type="title" idx="1"/>
            <p:custDataLst>
              <p:tags r:id="rId2"/>
            </p:custDataLst>
          </p:nvPr>
        </p:nvSpPr>
        <p:spPr/>
        <p:txBody>
          <a:bodyPr/>
          <a:p>
            <a:r>
              <a:rPr altLang="en-US" dirty="0" lang="zh-CN"/>
              <a:t>初中教育中的人工智能教育应用挑战与对策</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6" name="标题 2"/>
          <p:cNvSpPr>
            <a:spLocks noGrp="1"/>
          </p:cNvSpPr>
          <p:nvPr>
            <p:ph type="title" idx="2"/>
          </p:nvPr>
        </p:nvSpPr>
        <p:spPr/>
        <p:txBody>
          <a:bodyPr/>
          <a:p>
            <a:r>
              <a:rPr altLang="en-US" lang="zh-CN"/>
              <a:t>数据隐私和安全问题</a:t>
            </a:r>
            <a:endParaRPr altLang="en-US" lang="zh-CN"/>
          </a:p>
        </p:txBody>
      </p:sp>
      <p:sp>
        <p:nvSpPr>
          <p:cNvPr id="104972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加强数据加密和安全防护措施</a:t>
            </a:r>
            <a:endParaRPr altLang="en-US" dirty="0" sz="1200" lang="zh-CN" spc="150">
              <a:solidFill>
                <a:srgbClr val="FFFFFF"/>
              </a:solidFill>
              <a:latin typeface="+mn-ea"/>
              <a:sym typeface="+mn-ea"/>
            </a:endParaRPr>
          </a:p>
        </p:txBody>
      </p:sp>
      <p:sp>
        <p:nvSpPr>
          <p:cNvPr id="104973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隐私政策和合规性要求</a:t>
            </a:r>
            <a:endParaRPr altLang="en-US" dirty="0" sz="1200" lang="zh-CN" spc="150">
              <a:solidFill>
                <a:schemeClr val="tx1">
                  <a:lumMod val="65000"/>
                  <a:lumOff val="35000"/>
                </a:schemeClr>
              </a:solidFill>
              <a:latin typeface="+mn-ea"/>
              <a:sym typeface="+mn-ea"/>
            </a:endParaRPr>
          </a:p>
        </p:txBody>
      </p:sp>
      <p:sp>
        <p:nvSpPr>
          <p:cNvPr id="104974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数据泄露和黑客攻击风险</a:t>
            </a:r>
            <a:endParaRPr altLang="en-US" dirty="0" sz="1200" lang="zh-CN" spc="150">
              <a:solidFill>
                <a:srgbClr val="FFFFFF"/>
              </a:solidFill>
              <a:latin typeface="+mn-ea"/>
              <a:sym typeface="+mn-ea"/>
            </a:endParaRPr>
          </a:p>
        </p:txBody>
      </p:sp>
      <p:sp>
        <p:nvSpPr>
          <p:cNvPr id="104975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人工智能教育应用涉及学生个人信息保护</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4" name="标题 2"/>
          <p:cNvSpPr>
            <a:spLocks noGrp="1"/>
          </p:cNvSpPr>
          <p:nvPr>
            <p:ph type="title" idx="2"/>
          </p:nvPr>
        </p:nvSpPr>
        <p:spPr/>
        <p:txBody>
          <a:bodyPr/>
          <a:p>
            <a:r>
              <a:rPr altLang="en-US" lang="zh-CN"/>
              <a:t>教师和学生对于人工智能的认知和接受度问题</a:t>
            </a:r>
            <a:endParaRPr altLang="en-US" lang="zh-CN"/>
          </a:p>
        </p:txBody>
      </p:sp>
      <p:sp>
        <p:nvSpPr>
          <p:cNvPr id="10497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教师对人工智能的认知程度不一，部分教师对其持怀疑态度。</a:t>
            </a:r>
            <a:endParaRPr altLang="en-US" dirty="0" sz="1200" lang="zh-CN" spc="150">
              <a:solidFill>
                <a:schemeClr val="tx1">
                  <a:lumMod val="65000"/>
                  <a:lumOff val="35000"/>
                </a:schemeClr>
              </a:solidFill>
              <a:latin typeface="+mn-ea"/>
              <a:sym typeface="+mn-ea"/>
            </a:endParaRPr>
          </a:p>
        </p:txBody>
      </p:sp>
      <p:sp>
        <p:nvSpPr>
          <p:cNvPr id="10497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学生对于人工智能教育应用的兴趣程度不同，需要引导和培养。</a:t>
            </a:r>
            <a:endParaRPr altLang="en-US" dirty="0" sz="1200" lang="zh-CN" spc="150">
              <a:solidFill>
                <a:schemeClr val="tx1">
                  <a:lumMod val="65000"/>
                  <a:lumOff val="35000"/>
                </a:schemeClr>
              </a:solidFill>
              <a:latin typeface="+mn-ea"/>
              <a:sym typeface="+mn-ea"/>
            </a:endParaRPr>
          </a:p>
        </p:txBody>
      </p:sp>
      <p:sp>
        <p:nvSpPr>
          <p:cNvPr id="10498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教师和学生需要适应人工智能带来的教育变革，提高自身技能和素养。</a:t>
            </a:r>
            <a:endParaRPr altLang="en-US" dirty="0" sz="1200" lang="zh-CN" spc="150">
              <a:solidFill>
                <a:schemeClr val="tx1">
                  <a:lumMod val="65000"/>
                  <a:lumOff val="35000"/>
                </a:schemeClr>
              </a:solidFill>
              <a:latin typeface="+mn-ea"/>
              <a:sym typeface="+mn-ea"/>
            </a:endParaRPr>
          </a:p>
        </p:txBody>
      </p:sp>
      <p:sp>
        <p:nvSpPr>
          <p:cNvPr id="10498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针对教师和学生的认知和接受度问题，需要开展针对性的培训和宣传活动。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2" name="标题 2"/>
          <p:cNvSpPr>
            <a:spLocks noGrp="1"/>
          </p:cNvSpPr>
          <p:nvPr>
            <p:ph type="title" idx="2"/>
          </p:nvPr>
        </p:nvSpPr>
        <p:spPr/>
        <p:txBody>
          <a:bodyPr/>
          <a:p>
            <a:r>
              <a:rPr altLang="en-US" lang="zh-CN"/>
              <a:t>技术发展水平问题</a:t>
            </a:r>
            <a:endParaRPr altLang="en-US" lang="zh-CN"/>
          </a:p>
        </p:txBody>
      </p:sp>
      <p:sp>
        <p:nvSpPr>
          <p:cNvPr id="10498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技术安全性：保障学生和教师的隐私和安全，防止数据泄露和滥用。</a:t>
            </a:r>
            <a:endParaRPr altLang="en-US" dirty="0" sz="2400" lang="zh-CN">
              <a:latin typeface="+mn-ea"/>
              <a:ea typeface="+mn-ea"/>
            </a:endParaRPr>
          </a:p>
        </p:txBody>
      </p:sp>
      <p:sp>
        <p:nvSpPr>
          <p:cNvPr id="10498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技术可及性：提高人工智能教育应用的普及率和可及性，让更多的学生和教师受益。</a:t>
            </a:r>
            <a:endParaRPr altLang="en-US" dirty="0" sz="2400" lang="zh-CN">
              <a:latin typeface="+mn-ea"/>
              <a:ea typeface="+mn-ea"/>
            </a:endParaRPr>
          </a:p>
        </p:txBody>
      </p:sp>
      <p:sp>
        <p:nvSpPr>
          <p:cNvPr id="10498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技术成熟度：人工智能技术在教育领域的应用尚未完全成熟，仍需进一步研发和完善。</a:t>
            </a:r>
            <a:endParaRPr altLang="en-US" dirty="0" sz="2400" lang="zh-CN">
              <a:latin typeface="+mn-ea"/>
              <a:ea typeface="+mn-ea"/>
            </a:endParaRPr>
          </a:p>
        </p:txBody>
      </p:sp>
      <p:sp>
        <p:nvSpPr>
          <p:cNvPr id="10498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技术更新速度：人工智能技术发展迅速，需要不断更新教育应用的技术和内容。</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6" name="标题 2"/>
          <p:cNvSpPr>
            <a:spLocks noGrp="1"/>
          </p:cNvSpPr>
          <p:nvPr>
            <p:ph type="title" idx="2"/>
          </p:nvPr>
        </p:nvSpPr>
        <p:spPr/>
        <p:txBody>
          <a:bodyPr>
            <a:normAutofit fontScale="90000"/>
          </a:bodyPr>
          <a:p>
            <a:r>
              <a:rPr altLang="en-US" lang="zh-CN"/>
              <a:t>制定相应的政策、规范和标准，促进人工智能在初中教育的健康发展</a:t>
            </a:r>
            <a:endParaRPr altLang="en-US" lang="zh-CN"/>
          </a:p>
        </p:txBody>
      </p:sp>
      <p:sp>
        <p:nvSpPr>
          <p:cNvPr id="104990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制定相关政策：政府应出台相关政策，支持初中教育中的人工智能教育应用，为其提供资金、技术和人才支持。</a:t>
            </a:r>
            <a:endParaRPr altLang="en-US" dirty="0" sz="2000" lang="zh-CN" spc="150">
              <a:solidFill>
                <a:schemeClr val="tx1">
                  <a:lumMod val="85000"/>
                  <a:lumOff val="15000"/>
                </a:schemeClr>
              </a:solidFill>
              <a:latin typeface="+mn-ea"/>
              <a:sym typeface="+mn-ea"/>
            </a:endParaRPr>
          </a:p>
        </p:txBody>
      </p:sp>
      <p:sp>
        <p:nvSpPr>
          <p:cNvPr id="104991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规范应用标准：建立人工智能在初中教育应用的标准和规范，确保其应用的安全性、可靠性和有效性。</a:t>
            </a:r>
            <a:endParaRPr altLang="en-US" dirty="0" sz="2000" lang="zh-CN" spc="150">
              <a:solidFill>
                <a:schemeClr val="tx1">
                  <a:lumMod val="85000"/>
                  <a:lumOff val="15000"/>
                </a:schemeClr>
              </a:solidFill>
              <a:latin typeface="+mn-ea"/>
              <a:sym typeface="+mn-ea"/>
            </a:endParaRPr>
          </a:p>
        </p:txBody>
      </p:sp>
      <p:sp>
        <p:nvSpPr>
          <p:cNvPr id="104992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教师培训：加强对初中教师的培训，提高他们对人工智能技术的理解和应用能力，使其能够更好地指导学生使用人工智能技术。</a:t>
            </a:r>
            <a:endParaRPr altLang="en-US" dirty="0" sz="2000" lang="zh-CN" spc="150">
              <a:solidFill>
                <a:schemeClr val="tx1">
                  <a:lumMod val="85000"/>
                  <a:lumOff val="15000"/>
                </a:schemeClr>
              </a:solidFill>
              <a:latin typeface="+mn-ea"/>
              <a:sym typeface="+mn-ea"/>
            </a:endParaRPr>
          </a:p>
        </p:txBody>
      </p:sp>
      <p:sp>
        <p:nvSpPr>
          <p:cNvPr id="104992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家长参与：鼓励家长参与人工智能教育应用的决策和管理，共同关注学生的成长和发展。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972" name="标题 4"/>
          <p:cNvSpPr>
            <a:spLocks noGrp="1"/>
          </p:cNvSpPr>
          <p:nvPr>
            <p:ph type="title" idx="1"/>
            <p:custDataLst>
              <p:tags r:id="rId2"/>
            </p:custDataLst>
          </p:nvPr>
        </p:nvSpPr>
        <p:spPr/>
        <p:txBody>
          <a:bodyPr/>
          <a:p>
            <a:r>
              <a:rPr altLang="en-US" dirty="0" lang="zh-CN"/>
              <a:t>初中教育中的人工智能教育应用案例分析</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8" name="标题 2"/>
          <p:cNvSpPr>
            <a:spLocks noGrp="1"/>
          </p:cNvSpPr>
          <p:nvPr>
            <p:ph type="title" idx="2"/>
          </p:nvPr>
        </p:nvSpPr>
        <p:spPr/>
        <p:txBody>
          <a:bodyPr>
            <a:normAutofit fontScale="93125"/>
          </a:bodyPr>
          <a:p>
            <a:r>
              <a:rPr altLang="en-US" lang="zh-CN"/>
              <a:t>具体学校或地区的初中教育中人工智能教育应用情况介绍</a:t>
            </a:r>
            <a:endParaRPr altLang="en-US" lang="zh-CN"/>
          </a:p>
        </p:txBody>
      </p:sp>
      <p:sp>
        <p:nvSpPr>
          <p:cNvPr id="105001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广东省某中学：实施人工智能教育计划，通过校企合作模式提高学生应用能力</a:t>
            </a:r>
            <a:endParaRPr altLang="en-US" dirty="0" sz="2400" lang="zh-CN">
              <a:latin typeface="+mn-ea"/>
              <a:ea typeface="+mn-ea"/>
            </a:endParaRPr>
          </a:p>
        </p:txBody>
      </p:sp>
      <p:sp>
        <p:nvSpPr>
          <p:cNvPr id="105002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四川省某初中：推广人工智能教育，将编程纳入课程体系，促进学生全面发展</a:t>
            </a:r>
            <a:endParaRPr altLang="en-US" dirty="0" sz="2400" lang="zh-CN">
              <a:latin typeface="+mn-ea"/>
              <a:ea typeface="+mn-ea"/>
            </a:endParaRPr>
          </a:p>
        </p:txBody>
      </p:sp>
      <p:sp>
        <p:nvSpPr>
          <p:cNvPr id="105003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上海市某中学：引入人工智能教育平台，提升学生编程和数据处理能力</a:t>
            </a:r>
            <a:endParaRPr altLang="en-US" dirty="0" sz="2400" lang="zh-CN">
              <a:latin typeface="+mn-ea"/>
              <a:ea typeface="+mn-ea"/>
            </a:endParaRPr>
          </a:p>
        </p:txBody>
      </p:sp>
      <p:sp>
        <p:nvSpPr>
          <p:cNvPr id="105003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北京市某初中：开展人工智能与机器人课程，培养学生创新和实践能力</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2" name="标题 2"/>
          <p:cNvSpPr>
            <a:spLocks noGrp="1"/>
          </p:cNvSpPr>
          <p:nvPr>
            <p:ph type="title" idx="2"/>
          </p:nvPr>
        </p:nvSpPr>
        <p:spPr/>
        <p:txBody>
          <a:bodyPr/>
          <a:p>
            <a:r>
              <a:rPr altLang="en-US" lang="zh-CN"/>
              <a:t>应用成效评估及经验总结</a:t>
            </a:r>
            <a:endParaRPr altLang="en-US" lang="zh-CN"/>
          </a:p>
        </p:txBody>
      </p:sp>
      <p:sp>
        <p:nvSpPr>
          <p:cNvPr id="105007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评估方法：采用问卷调查、访谈、课堂观察等多种方法</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评估结果：人工智能教育应用提高了学生的学习兴趣和积极性，改善了教师的教学方式，提高了学生的学习效果</a:t>
            </a:r>
            <a:endParaRPr dirty="0" sz="2000" err="1">
              <a:solidFill>
                <a:schemeClr val="tx1">
                  <a:lumMod val="75000"/>
                  <a:lumOff val="25000"/>
                </a:schemeClr>
              </a:solidFill>
              <a:latin typeface="+mn-ea"/>
              <a:ea typeface="+mn-ea"/>
              <a:cs typeface="+mn-ea"/>
              <a:sym typeface="+mn-lt"/>
            </a:endParaRPr>
          </a:p>
        </p:txBody>
      </p:sp>
      <p:sp>
        <p:nvSpPr>
          <p:cNvPr id="105009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0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经验总结：人工智能教育应用需要结合具体学科和学情，注重学生的个性化需求，加强教师培训和资源建设</a:t>
            </a:r>
            <a:endParaRPr dirty="0" sz="1600" err="1">
              <a:solidFill>
                <a:schemeClr val="tx1">
                  <a:lumMod val="75000"/>
                  <a:lumOff val="25000"/>
                </a:schemeClr>
              </a:solidFill>
              <a:latin typeface="+mn-ea"/>
              <a:ea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评估内容：学生的学习态度、学习效果、教师的教学方法等方面</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52" name="标题 2"/>
          <p:cNvSpPr>
            <a:spLocks noGrp="1"/>
          </p:cNvSpPr>
          <p:nvPr>
            <p:ph type="title" idx="2"/>
          </p:nvPr>
        </p:nvSpPr>
        <p:spPr/>
        <p:txBody>
          <a:bodyPr/>
          <a:p>
            <a:r>
              <a:rPr altLang="en-US" lang="zh-CN"/>
              <a:t>对其他学校或地区的启示与借鉴意义</a:t>
            </a:r>
            <a:endParaRPr altLang="en-US" lang="zh-CN"/>
          </a:p>
        </p:txBody>
      </p:sp>
      <p:sp>
        <p:nvSpPr>
          <p:cNvPr id="105015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人工智能教育应用的成功案例可以为其他学校或地区提供参考和借鉴，促进教育创新和改革。</a:t>
            </a:r>
            <a:endParaRPr altLang="en-US" dirty="0" sz="2000" lang="zh-CN" spc="150">
              <a:solidFill>
                <a:schemeClr val="tx1">
                  <a:lumMod val="85000"/>
                  <a:lumOff val="15000"/>
                </a:schemeClr>
              </a:solidFill>
              <a:latin typeface="+mn-ea"/>
              <a:sym typeface="+mn-ea"/>
            </a:endParaRPr>
          </a:p>
        </p:txBody>
      </p:sp>
      <p:sp>
        <p:nvSpPr>
          <p:cNvPr id="105016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初中教育中的人工智能教育应用可以提供个性化教育服务，提高教育质量和效果，为其他学校或地区提供有益的启示。</a:t>
            </a:r>
            <a:endParaRPr altLang="en-US" dirty="0" sz="2000" lang="zh-CN" spc="150">
              <a:solidFill>
                <a:schemeClr val="tx1">
                  <a:lumMod val="85000"/>
                  <a:lumOff val="15000"/>
                </a:schemeClr>
              </a:solidFill>
              <a:latin typeface="+mn-ea"/>
              <a:sym typeface="+mn-ea"/>
            </a:endParaRPr>
          </a:p>
        </p:txBody>
      </p:sp>
      <p:sp>
        <p:nvSpPr>
          <p:cNvPr id="105016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人工智能教育应用需要跨学科合作和资源整合，加强教师培训和课程建设等方面的支持，为其他学校或地区提供可操作性的借鉴经验。</a:t>
            </a:r>
            <a:endParaRPr altLang="en-US" dirty="0" sz="2000" lang="zh-CN" spc="150">
              <a:solidFill>
                <a:schemeClr val="tx1">
                  <a:lumMod val="85000"/>
                  <a:lumOff val="15000"/>
                </a:schemeClr>
              </a:solidFill>
              <a:latin typeface="+mn-ea"/>
              <a:sym typeface="+mn-ea"/>
            </a:endParaRPr>
          </a:p>
        </p:txBody>
      </p:sp>
      <p:sp>
        <p:nvSpPr>
          <p:cNvPr id="105017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初中教育中的人工智能教育应用需要关注数据隐私和伦理问题，加强监管和规范，为其他学校或地区提供参考和借鉴。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16" name="文本占位符 5"/>
          <p:cNvSpPr>
            <a:spLocks noGrp="1"/>
          </p:cNvSpPr>
          <p:nvPr>
            <p:ph type="body" idx="9"/>
            <p:custDataLst>
              <p:tags r:id="rId1"/>
            </p:custDataLst>
          </p:nvPr>
        </p:nvSpPr>
        <p:spPr/>
        <p:txBody>
          <a:bodyPr/>
          <a:p>
            <a:r>
              <a:rPr altLang="en-US" lang="zh-CN"/>
              <a:t>汇报人：</a:t>
            </a:r>
            <a:r>
              <a:rPr altLang="zh-CN" lang="en-US"/>
              <a:t>xxx</a:t>
            </a:r>
            <a:endParaRPr altLang="en-US" lang="zh-CN"/>
          </a:p>
        </p:txBody>
      </p:sp>
      <p:sp>
        <p:nvSpPr>
          <p:cNvPr id="1050218"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5*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5*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5*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5*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5*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5*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5*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9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3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4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38.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2024-01-01T08:19:59Z</dcterms:created>
  <dcterms:modified xsi:type="dcterms:W3CDTF">2024-01-01T08:19:59Z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54a650e9b5b6410ba240f3704f7b20c9_21</vt:lpwstr>
  </property>
</Properties>
</file>