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742" r:id="rId1"/>
    <p:sldMasterId id="2147484779" r:id="rId2"/>
  </p:sldMasterIdLst>
  <p:notesMasterIdLst>
    <p:notesMasterId r:id="rId3"/>
  </p:notesMasterIdLst>
  <p:sldIdLst>
    <p:sldId id="799" r:id="rId4"/>
    <p:sldId id="802" r:id="rId5"/>
    <p:sldId id="805" r:id="rId6"/>
    <p:sldId id="808" r:id="rId7"/>
    <p:sldId id="814" r:id="rId9"/>
    <p:sldId id="817" r:id="rId10"/>
    <p:sldId id="820" r:id="rId11"/>
    <p:sldId id="823" r:id="rId12"/>
    <p:sldId id="829" r:id="rId14"/>
    <p:sldId id="832" r:id="rId15"/>
    <p:sldId id="835" r:id="rId16"/>
    <p:sldId id="838" r:id="rId17"/>
    <p:sldId id="844" r:id="rId19"/>
    <p:sldId id="847" r:id="rId20"/>
    <p:sldId id="850" r:id="rId21"/>
    <p:sldId id="853" r:id="rId22"/>
    <p:sldId id="859" r:id="rId24"/>
    <p:sldId id="862" r:id="rId25"/>
    <p:sldId id="865" r:id="rId26"/>
    <p:sldId id="868" r:id="rId27"/>
    <p:sldId id="874" r:id="rId29"/>
    <p:sldId id="877" r:id="rId30"/>
    <p:sldId id="880" r:id="rId31"/>
    <p:sldId id="883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43" r:id="rId1"/>
    <p:sldLayoutId id="2147484744" r:id="rId2"/>
    <p:sldLayoutId id="2147484745" r:id="rId3"/>
    <p:sldLayoutId id="2147484746" r:id="rId4"/>
    <p:sldLayoutId id="2147484747" r:id="rId5"/>
    <p:sldLayoutId id="2147484748" r:id="rId6"/>
    <p:sldLayoutId id="2147484749" r:id="rId7"/>
    <p:sldLayoutId id="2147484750" r:id="rId8"/>
    <p:sldLayoutId id="2147484751" r:id="rId9"/>
    <p:sldLayoutId id="2147484752" r:id="rId10"/>
    <p:sldLayoutId id="21474847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80" r:id="rId1"/>
    <p:sldLayoutId id="2147484781" r:id="rId2"/>
    <p:sldLayoutId id="2147484782" r:id="rId3"/>
    <p:sldLayoutId id="2147484783" r:id="rId4"/>
    <p:sldLayoutId id="2147484784" r:id="rId5"/>
    <p:sldLayoutId id="2147484785" r:id="rId6"/>
    <p:sldLayoutId id="2147484786" r:id="rId7"/>
    <p:sldLayoutId id="2147484787" r:id="rId8"/>
    <p:sldLayoutId id="2147484788" r:id="rId9"/>
    <p:sldLayoutId id="2147484789" r:id="rId10"/>
    <p:sldLayoutId id="21474847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tags" Target="../tags/tag225.xml"/><Relationship Id="rId18" Type="http://schemas.openxmlformats.org/officeDocument/2006/relationships/tags" Target="../tags/tag226.xml"/><Relationship Id="rId19" Type="http://schemas.openxmlformats.org/officeDocument/2006/relationships/tags" Target="../tags/tag227.xml"/><Relationship Id="rId20" Type="http://schemas.openxmlformats.org/officeDocument/2006/relationships/tags" Target="../tags/tag228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优化企业的财务分析和预测能力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财务预测的方法和技巧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财务分析的重要性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财务分析和预测的实践应用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提高财务分析和预测能力的途径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应对挑战，持续改进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财务分析的重要性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财务分析对企业决策的影响</a:t>
            </a:r>
            <a:endParaRPr altLang="en-US" lang="zh-CN"/>
          </a:p>
        </p:txBody>
      </p:sp>
      <p:sp>
        <p:nvSpPr>
          <p:cNvPr id="10491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财务分析能够揭示企业经营风险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财务分析是决策的重要依据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财务分析有助于企业合理规划投资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财务分析能够评估企业绩效，指导企业发展方向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财务分析对战略规划的作用</a:t>
            </a:r>
            <a:endParaRPr altLang="en-US" lang="zh-CN"/>
          </a:p>
        </p:txBody>
      </p:sp>
      <p:sp>
        <p:nvSpPr>
          <p:cNvPr id="10491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识别市场机会：通过财务分析，企业可以了解市场趋势和竞争对手情况，从而发现市场机会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评估企业实力：财务分析可以反映企业的盈利能力、偿债能力和运营效率等方面，帮助企业评估自身实力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制定战略规划：基于财务分析的结果，企业可以制定更加科学合理的战略规划，明确发展目标和方向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监控战略执行：通过定期的财务分析，企业可以及时发现战略执行过程中存在的问题和不足，及时调整战略规划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提高财务分析准确性的方法</a:t>
            </a:r>
            <a:endParaRPr altLang="en-US" lang="zh-CN"/>
          </a:p>
        </p:txBody>
      </p:sp>
      <p:sp>
        <p:nvSpPr>
          <p:cNvPr id="10492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强化数据管理：建立数据收集、整理、分析和存储的规范，确保数据的完整性和准确性。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建立完善的财务分析体系：明确分析目标、方法和流程，确保分析的规范性和准确性。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引入先进的财务分析工具：利用大数据、人工智能等技术手段，提高财务分析的效率和准确性。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加强财务人员的培训：提高财务人员的专业素养和技能水平，确保分析结果的准确性和可靠性。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财务预测的方法和技巧</a:t>
            </a:r>
            <a:endParaRPr altLang="en-US" dirty="0" lang="zh-CN"/>
          </a:p>
        </p:txBody>
      </p:sp>
      <p:sp>
        <p:nvSpPr>
          <p:cNvPr id="10492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财务预测的基本方法</a:t>
            </a:r>
            <a:endParaRPr altLang="en-US" lang="zh-CN"/>
          </a:p>
        </p:txBody>
      </p:sp>
      <p:sp>
        <p:nvSpPr>
          <p:cNvPr id="104936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0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压力测试法：模拟极端情况下的财务状况，评估企业的风险承受能力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7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76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情景分析法：根据不同情景下的财务状况，制定相应的应对策略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0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2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趋势分析法：根据历史数据和趋势，预测未来财务状况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6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8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因果分析法：分析影响财务状况的各种因素，建立数学模型进行预测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2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4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敏感性分析法：分析不同因素对财务状况的影响程度，找出关键因素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6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财务预测的技巧和工具</a:t>
            </a:r>
            <a:endParaRPr altLang="en-US" lang="zh-CN"/>
          </a:p>
        </p:txBody>
      </p:sp>
      <p:sp>
        <p:nvSpPr>
          <p:cNvPr id="1049434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回归分析法：通过分析历史数据，建立数学模型，预测未来财务状况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概率分析法：根据历史数据和概率分布，预测未来财务状况的概率分布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时间序列分析法：根据历史数据的时间序列特征，预测未来财务状况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决策树法：通过建立决策树模型，对未来财务状况进行分类和预测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敏感性分析法：分析不同因素对财务预测结果的影响程度，找出关键因素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476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神经网络法：利用神经网络模型，对未来财务状况进行非线性预测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提高财务预测准确性的策略</a:t>
            </a:r>
            <a:endParaRPr altLang="en-US" lang="zh-CN"/>
          </a:p>
        </p:txBody>
      </p:sp>
      <p:sp>
        <p:nvSpPr>
          <p:cNvPr id="1049518" name="Rectangle 6"/>
          <p:cNvSpPr/>
          <p:nvPr>
            <p:custDataLst>
              <p:tags r:id="rId1"/>
            </p:custDataLst>
          </p:nvPr>
        </p:nvSpPr>
        <p:spPr>
          <a:xfrm>
            <a:off x="968624" y="4301534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20" name="Rectangle 6"/>
          <p:cNvSpPr/>
          <p:nvPr>
            <p:custDataLst>
              <p:tags r:id="rId2"/>
            </p:custDataLst>
          </p:nvPr>
        </p:nvSpPr>
        <p:spPr>
          <a:xfrm>
            <a:off x="968624" y="1626620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22" name="Rectangle 6"/>
          <p:cNvSpPr/>
          <p:nvPr>
            <p:custDataLst>
              <p:tags r:id="rId3"/>
            </p:custDataLst>
          </p:nvPr>
        </p:nvSpPr>
        <p:spPr>
          <a:xfrm>
            <a:off x="968624" y="2518258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24" name="Rectangle 6"/>
          <p:cNvSpPr/>
          <p:nvPr>
            <p:custDataLst>
              <p:tags r:id="rId4"/>
            </p:custDataLst>
          </p:nvPr>
        </p:nvSpPr>
        <p:spPr>
          <a:xfrm>
            <a:off x="968624" y="3409896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26" name="Rectangle 6"/>
          <p:cNvSpPr/>
          <p:nvPr>
            <p:custDataLst>
              <p:tags r:id="rId5"/>
            </p:custDataLst>
          </p:nvPr>
        </p:nvSpPr>
        <p:spPr>
          <a:xfrm>
            <a:off x="968624" y="5193172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28" name="矩形: 圆角 29"/>
          <p:cNvSpPr/>
          <p:nvPr>
            <p:custDataLst>
              <p:tags r:id="rId6"/>
            </p:custDataLst>
          </p:nvPr>
        </p:nvSpPr>
        <p:spPr>
          <a:xfrm>
            <a:off x="838200" y="251521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30" name="矩形: 圆角 30"/>
          <p:cNvSpPr/>
          <p:nvPr>
            <p:custDataLst>
              <p:tags r:id="rId7"/>
            </p:custDataLst>
          </p:nvPr>
        </p:nvSpPr>
        <p:spPr>
          <a:xfrm>
            <a:off x="838200" y="1624182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32" name="矩形: 圆角 31"/>
          <p:cNvSpPr/>
          <p:nvPr>
            <p:custDataLst>
              <p:tags r:id="rId8"/>
            </p:custDataLst>
          </p:nvPr>
        </p:nvSpPr>
        <p:spPr>
          <a:xfrm>
            <a:off x="838200" y="4298486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34" name="矩形: 圆角 32"/>
          <p:cNvSpPr/>
          <p:nvPr>
            <p:custDataLst>
              <p:tags r:id="rId9"/>
            </p:custDataLst>
          </p:nvPr>
        </p:nvSpPr>
        <p:spPr>
          <a:xfrm>
            <a:off x="838200" y="3406848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36" name="矩形: 圆角 33"/>
          <p:cNvSpPr/>
          <p:nvPr>
            <p:custDataLst>
              <p:tags r:id="rId10"/>
            </p:custDataLst>
          </p:nvPr>
        </p:nvSpPr>
        <p:spPr>
          <a:xfrm>
            <a:off x="838200" y="5190124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538" name="正文"/>
          <p:cNvSpPr txBox="1"/>
          <p:nvPr>
            <p:custDataLst>
              <p:tags r:id="rId11"/>
            </p:custDataLst>
          </p:nvPr>
        </p:nvSpPr>
        <p:spPr>
          <a:xfrm>
            <a:off x="2932909" y="1630886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建立科学的财务预测模型：根据企业实际情况，选择合适的财务预测模型，如回归分析、时间序列分析等，确保预测结果的准确性和可靠性。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40" name="标题"/>
          <p:cNvSpPr txBox="1"/>
          <p:nvPr>
            <p:custDataLst>
              <p:tags r:id="rId12"/>
            </p:custDataLst>
          </p:nvPr>
        </p:nvSpPr>
        <p:spPr>
          <a:xfrm>
            <a:off x="937542" y="1630886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42" name="正文"/>
          <p:cNvSpPr txBox="1"/>
          <p:nvPr>
            <p:custDataLst>
              <p:tags r:id="rId13"/>
            </p:custDataLst>
          </p:nvPr>
        </p:nvSpPr>
        <p:spPr>
          <a:xfrm>
            <a:off x="2932909" y="252252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收集和分析数据：充分收集相关数据，包括历史数据、行业数据、市场数据等，并对数据进行清洗、整理和分析，确保数据的准确性和完整性。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44" name="标题"/>
          <p:cNvSpPr txBox="1"/>
          <p:nvPr>
            <p:custDataLst>
              <p:tags r:id="rId14"/>
            </p:custDataLst>
          </p:nvPr>
        </p:nvSpPr>
        <p:spPr>
          <a:xfrm>
            <a:off x="937542" y="252252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46" name="正文"/>
          <p:cNvSpPr txBox="1"/>
          <p:nvPr>
            <p:custDataLst>
              <p:tags r:id="rId15"/>
            </p:custDataLst>
          </p:nvPr>
        </p:nvSpPr>
        <p:spPr>
          <a:xfrm>
            <a:off x="2932909" y="3413552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定期评估和调整预测模型：定期对财务预测模型进行评估和调整，根据实际情况对模型进行优化和改进，提高预测结果的准确性。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48" name="标题"/>
          <p:cNvSpPr txBox="1"/>
          <p:nvPr>
            <p:custDataLst>
              <p:tags r:id="rId16"/>
            </p:custDataLst>
          </p:nvPr>
        </p:nvSpPr>
        <p:spPr>
          <a:xfrm>
            <a:off x="937542" y="3413552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50" name="正文"/>
          <p:cNvSpPr txBox="1"/>
          <p:nvPr>
            <p:custDataLst>
              <p:tags r:id="rId17"/>
            </p:custDataLst>
          </p:nvPr>
        </p:nvSpPr>
        <p:spPr>
          <a:xfrm>
            <a:off x="2932909" y="4305190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考虑不确定性因素：在财务预测过程中，充分考虑各种不确定性因素，如市场变化、政策调整等，对预测结果进行合理修正和调整。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52" name="标题"/>
          <p:cNvSpPr txBox="1"/>
          <p:nvPr>
            <p:custDataLst>
              <p:tags r:id="rId18"/>
            </p:custDataLst>
          </p:nvPr>
        </p:nvSpPr>
        <p:spPr>
          <a:xfrm>
            <a:off x="937542" y="4305190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54" name="正文"/>
          <p:cNvSpPr txBox="1"/>
          <p:nvPr>
            <p:custDataLst>
              <p:tags r:id="rId19"/>
            </p:custDataLst>
          </p:nvPr>
        </p:nvSpPr>
        <p:spPr>
          <a:xfrm>
            <a:off x="2932909" y="5196829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加强沟通和协作：加强企业内部各部门之间的沟通和协作，确保财务预测工作的顺利进行，提高预测结果的准确性和可靠性。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56" name="标题"/>
          <p:cNvSpPr txBox="1"/>
          <p:nvPr>
            <p:custDataLst>
              <p:tags r:id="rId20"/>
            </p:custDataLst>
          </p:nvPr>
        </p:nvSpPr>
        <p:spPr>
          <a:xfrm>
            <a:off x="937542" y="5196829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财务分析和预测的实践应用</a:t>
            </a:r>
            <a:endParaRPr altLang="en-US" dirty="0" lang="zh-CN"/>
          </a:p>
        </p:txBody>
      </p:sp>
      <p:sp>
        <p:nvSpPr>
          <p:cNvPr id="10495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财务分析和预测在投资决策中的应用</a:t>
            </a:r>
            <a:endParaRPr altLang="en-US" lang="zh-CN"/>
          </a:p>
        </p:txBody>
      </p:sp>
      <p:sp>
        <p:nvSpPr>
          <p:cNvPr id="10496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财务分析和预测在投资决策中的重要性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财务分析和预测在投资决策中的应用案例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财务分析和预测在投资决策中的优势与局限性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如何提高财务分析和预测在投资决策中的应用效果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财务分析和预测在风险管理中的应用</a:t>
            </a:r>
            <a:endParaRPr altLang="en-US" lang="zh-CN"/>
          </a:p>
        </p:txBody>
      </p:sp>
      <p:sp>
        <p:nvSpPr>
          <p:cNvPr id="1049746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48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50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识别和评估潜在风险：通过财务分析和预测，企业可以及时发现潜在的风险因素，并对其进行评估，为制定风险管理策略提供依据。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5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54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56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58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制定风险管理策略：基于财务分析和预测的结果，企业可以制定针对性的风险管理策略，包括风险规避、风险降低、风险转移等措施。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6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62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64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66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监控和调整风险管理策略：通过定期的财务分析和预测，企业可以实时监控风险状况，并根据实际情况调整风险管理策略，确保其有效性和适应性。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6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70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72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74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提高决策效率和准确性：财务分析和预测可以帮助企业更好地了解自身财务状况和市场环境，从而做出更准确、更高效的决策，降低风险对企业的影响。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7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财务分析和预测在战略规划中的应用</a:t>
            </a:r>
            <a:endParaRPr altLang="en-US" lang="zh-CN"/>
          </a:p>
        </p:txBody>
      </p:sp>
      <p:sp>
        <p:nvSpPr>
          <p:cNvPr id="10498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财务分析和预测对企业战略规划的贡献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财务分析和预测在战略规划中的未来发展趋势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财务分析和预测对企业战略规划的重要性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财务分析和预测在战略规划中的具体应用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提高财务分析和预测能力的途径</a:t>
            </a:r>
            <a:endParaRPr altLang="en-US" dirty="0" lang="zh-CN"/>
          </a:p>
        </p:txBody>
      </p:sp>
      <p:sp>
        <p:nvSpPr>
          <p:cNvPr id="1049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加强财务人员的培训和学习</a:t>
            </a:r>
            <a:endParaRPr altLang="en-US" lang="zh-CN"/>
          </a:p>
        </p:txBody>
      </p:sp>
      <p:sp>
        <p:nvSpPr>
          <p:cNvPr id="10499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提高财务人员的专业素养和技能水平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定期组织财务人员参加培训和学习活动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鼓励财务人员自主学习和自我提升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建立完善的财务人员培训和学习机制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建立完善的财务制度和流程</a:t>
            </a:r>
            <a:endParaRPr altLang="en-US" lang="zh-CN"/>
          </a:p>
        </p:txBody>
      </p:sp>
      <p:sp>
        <p:nvSpPr>
          <p:cNvPr id="10500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建立科学的财务分析体系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制定明确的财务目标和计划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规范财务报告的编制和审批流程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加强财务人员的培训和管理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利用先进的信息技术提高分析效率</a:t>
            </a:r>
            <a:endParaRPr altLang="en-US" lang="zh-CN"/>
          </a:p>
        </p:txBody>
      </p:sp>
      <p:sp>
        <p:nvSpPr>
          <p:cNvPr id="10500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建立财务数据仓库：集中存储、管理财务数据，方便分析和查询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采用自动化分析工具：利用大数据、人工智能等技术，提高财务分析的准确性和效率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建立数据模型：利用数据模型对财务数据进行深度挖掘和分析，发现潜在问题和风险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实时监控和预测：通过实时监控和预测，及时发现异常情况并采取相应措施，提高财务分析和预测的准确性和时效性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应对挑战，持续改进</a:t>
            </a:r>
            <a:endParaRPr altLang="en-US" dirty="0" lang="zh-CN"/>
          </a:p>
        </p:txBody>
      </p:sp>
      <p:sp>
        <p:nvSpPr>
          <p:cNvPr id="10501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应对市场变化和不确定性挑战</a:t>
            </a:r>
            <a:endParaRPr altLang="en-US" lang="zh-CN"/>
          </a:p>
        </p:txBody>
      </p:sp>
      <p:sp>
        <p:nvSpPr>
          <p:cNvPr id="10502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增强风险意识：建立风险预警机制，对可能出现的风险进行预测和评估，制定应对措施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持续改进财务分析和预测能力：通过不断学习和实践，提高财务分析和预测能力，为企业决策提供更有价值的信息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识别市场趋势和变化：通过数据分析、市场调研等方式，及时发现市场变化，为决策提供依据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灵活调整财务策略：根据市场变化，及时调整财务策略，如调整投资方向、优化资金结构等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持续改进财务分析和预测能力</a:t>
            </a:r>
            <a:endParaRPr altLang="en-US" lang="zh-CN"/>
          </a:p>
        </p:txBody>
      </p:sp>
      <p:sp>
        <p:nvSpPr>
          <p:cNvPr id="10502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建立定期评估机制：对财务分析和预测结果进行定期评估，识别存在的问题和不足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引入先进技术：运用大数据、人工智能等先进技术，提高财务分析和预测的准确性和效率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加强人才培养：提高财务人员的专业素养和综合能力，为持续改进提供人才保障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建立沟通协作机制：加强与其他部门的沟通协作，确保财务分析和预测结果能够更好地支持企业决策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保持与业务部门的紧密合作</a:t>
            </a:r>
            <a:endParaRPr altLang="en-US" lang="zh-CN"/>
          </a:p>
        </p:txBody>
      </p:sp>
      <p:sp>
        <p:nvSpPr>
          <p:cNvPr id="105032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建立有效的沟通渠道：与业务部门保持密切联系，及时了解业务动态和需求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共同制定财务目标和计划：与业务部门共同制定财务目标和计划，确保财务分析和预测与业务发展相匹配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定期分享财务信息和趋势：定期向业务部门分享财务信息和趋势，为业务决策提供支持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及时响应业务部门的反馈：对业务部门的反馈和建议及时响应，不断改进和优化财务分析和预测能力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38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4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4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4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4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39_4*l_h_i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4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4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4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4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39_4*l_h_i*1_5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4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4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4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4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4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4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4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4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39_4*l_h_f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39_4*l_h_a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7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0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40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2023-12-20T01:25:17Z</dcterms:created>
  <dcterms:modified xsi:type="dcterms:W3CDTF">2023-12-20T01:25:17Z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8596ebf59e3042c4aa08fd2061fb713b_21</vt:lpwstr>
  </property>
</Properties>
</file>