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44" r:id="rId1"/>
    <p:sldMasterId id="2147488181" r:id="rId2"/>
  </p:sldMasterIdLst>
  <p:notesMasterIdLst>
    <p:notesMasterId r:id="rId3"/>
  </p:notesMasterIdLst>
  <p:sldIdLst>
    <p:sldId id="2289" r:id="rId4"/>
    <p:sldId id="2292" r:id="rId5"/>
    <p:sldId id="2295" r:id="rId6"/>
    <p:sldId id="2298" r:id="rId7"/>
    <p:sldId id="2301" r:id="rId8"/>
    <p:sldId id="2304" r:id="rId9"/>
    <p:sldId id="2307" r:id="rId10"/>
    <p:sldId id="2310" r:id="rId11"/>
    <p:sldId id="2313" r:id="rId12"/>
    <p:sldId id="2316" r:id="rId13"/>
    <p:sldId id="2319" r:id="rId14"/>
    <p:sldId id="2322" r:id="rId15"/>
    <p:sldId id="2325" r:id="rId16"/>
    <p:sldId id="2328" r:id="rId17"/>
    <p:sldId id="2331" r:id="rId18"/>
    <p:sldId id="2334" r:id="rId19"/>
    <p:sldId id="2337" r:id="rId20"/>
    <p:sldId id="2340" r:id="rId21"/>
    <p:sldId id="2343" r:id="rId22"/>
    <p:sldId id="2346" r:id="rId23"/>
    <p:sldId id="2349" r:id="rId24"/>
    <p:sldId id="2352" r:id="rId25"/>
    <p:sldId id="2355" r:id="rId26"/>
    <p:sldId id="2358" r:id="rId27"/>
    <p:sldId id="2361" r:id="rId28"/>
    <p:sldId id="2364" r:id="rId29"/>
    <p:sldId id="2367" r:id="rId30"/>
    <p:sldId id="2370" r:id="rId31"/>
    <p:sldId id="2373" r:id="rId32"/>
    <p:sldId id="2376" r:id="rId33"/>
    <p:sldId id="2379" r:id="rId34"/>
    <p:sldId id="2382" r:id="rId35"/>
    <p:sldId id="2385" r:id="rId36"/>
    <p:sldId id="238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45" r:id="rId1"/>
    <p:sldLayoutId id="2147488146" r:id="rId2"/>
    <p:sldLayoutId id="2147488147" r:id="rId3"/>
    <p:sldLayoutId id="2147488148" r:id="rId4"/>
    <p:sldLayoutId id="2147488149" r:id="rId5"/>
    <p:sldLayoutId id="2147488150" r:id="rId6"/>
    <p:sldLayoutId id="2147488151" r:id="rId7"/>
    <p:sldLayoutId id="2147488152" r:id="rId8"/>
    <p:sldLayoutId id="2147488153" r:id="rId9"/>
    <p:sldLayoutId id="2147488154" r:id="rId10"/>
    <p:sldLayoutId id="21474881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182" r:id="rId1"/>
    <p:sldLayoutId id="2147488183" r:id="rId2"/>
    <p:sldLayoutId id="2147488184" r:id="rId3"/>
    <p:sldLayoutId id="2147488185" r:id="rId4"/>
    <p:sldLayoutId id="2147488186" r:id="rId5"/>
    <p:sldLayoutId id="2147488187" r:id="rId6"/>
    <p:sldLayoutId id="2147488188" r:id="rId7"/>
    <p:sldLayoutId id="2147488189" r:id="rId8"/>
    <p:sldLayoutId id="2147488190" r:id="rId9"/>
    <p:sldLayoutId id="2147488191" r:id="rId10"/>
    <p:sldLayoutId id="21474881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网络学习平台：实现学生个性化学习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添加</a:t>
            </a:r>
            <a:endParaRPr altLang="en-US" dirty="0" sz="1900" lang="zh-CN"/>
          </a:p>
          <a:p>
            <a:r>
              <a:rPr altLang="en-US" dirty="0" sz="1900" lang="zh-CN"/>
              <a:t>目录标题</a:t>
            </a:r>
            <a:endParaRPr altLang="en-US" dirty="0" sz="190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网络学习平台的优势</a:t>
            </a:r>
            <a:endParaRPr altLang="en-US" dirty="0" sz="190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网络学习平台的个性化学习策略</a:t>
            </a:r>
            <a:endParaRPr altLang="en-US" dirty="0" sz="190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网络学习平台在个性化学习中的应用案例</a:t>
            </a:r>
            <a:endParaRPr altLang="en-US" dirty="0" sz="190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71667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网络学习平台在实现个性化学习中的挑战与对策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sz="1900" lang="zh-CN"/>
              <a:t>网络学习平台的发展趋势与展望</a:t>
            </a:r>
            <a:endParaRPr altLang="en-US" dirty="0" sz="190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网络学习平台的优势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突破时空限制</a:t>
            </a:r>
            <a:endParaRPr altLang="en-US" lang="zh-CN"/>
          </a:p>
        </p:txBody>
      </p:sp>
      <p:sp>
        <p:nvSpPr>
          <p:cNvPr id="104897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随时随地学习：网络学习平台不受时间和地点的限制，学生可以在任何时间、任何地点进行学习。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碎片化学习：学生可以利用碎片时间进行学习，提高学习效率。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自主学习：学生可以根据自己的需求和兴趣选择学习内容，实现个性化学习。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多样化的学习方式：网络学习平台提供多种学习方式，如视频、音频、文本等，满足不同学生的学习需求。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丰富的学习资源</a:t>
            </a:r>
            <a:endParaRPr altLang="en-US" lang="zh-CN"/>
          </a:p>
        </p:txBody>
      </p:sp>
      <p:sp>
        <p:nvSpPr>
          <p:cNvPr id="10490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多样化的学习资源：提供各种类型的在线课程、学习资料和资源库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适应个性化需求：根据学生的兴趣、能力和需求，提供个性化的学习资源和推荐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跨地域、跨时间学习：学生可以在任何时间、任何地点访问网络学习平台，打破了地域和时间的限制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实时更新：随着技术的发展和知识的更新，网络学习平台能够及时更新学习资源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个性化学习体验</a:t>
            </a:r>
            <a:endParaRPr altLang="en-US" lang="zh-CN"/>
          </a:p>
        </p:txBody>
      </p:sp>
      <p:sp>
        <p:nvSpPr>
          <p:cNvPr id="10490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定制化学习计划：根据学生的需求和能力，制定个性化的学习计划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多样化学习资源：提供丰富的学习资源，满足不同学生的兴趣和需求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互动式学习环境：通过在线讨论、协作等方式，增强学生之间的互动和合作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实时反馈与评估：及时给予学生反馈和评估，帮助学生了解自己的学习进度和成果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高效的学习效果</a:t>
            </a:r>
            <a:endParaRPr altLang="en-US" lang="zh-CN"/>
          </a:p>
        </p:txBody>
      </p:sp>
      <p:sp>
        <p:nvSpPr>
          <p:cNvPr id="10491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灵活的学习时间：学生可以根据自己的时间安排，随时随地进行学习，提高学习效率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实时反馈：网络学习平台能够实时提供学生的学习进度和反馈，帮助学生及时调整学习策略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个性化学习：网络学习平台可以根据学生的兴趣、能力和需求，提供个性化的学习资源和课程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多样化的学习方式：网络学习平台提供多种学习方式，如视频、音频、文本等，满足学生的不同需求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1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网络学习平台的个性化学习策略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定制化学习计划</a:t>
            </a:r>
            <a:endParaRPr altLang="en-US" lang="zh-CN"/>
          </a:p>
        </p:txBody>
      </p:sp>
      <p:sp>
        <p:nvSpPr>
          <p:cNvPr id="10492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定期评估和调整学习计划，确保学习效果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提供多种学习资源和工具，支持个性化学习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根据学生特点和需求制定个性化学习计划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结合学科特点和教学内容设计学习计划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多样化学习方式</a:t>
            </a:r>
            <a:endParaRPr altLang="en-US" lang="zh-CN"/>
          </a:p>
        </p:txBody>
      </p:sp>
      <p:sp>
        <p:nvSpPr>
          <p:cNvPr id="10493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自主学习：学生可以根据自己的时间和进度进行学习，自由选择学习内容和进度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合作学习：学生可以通过网络学习平台与同学、老师进行交流和讨论，共同学习和进步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个性化学习：网络学习平台可以根据学生的学习特点和需求，提供个性化的学习资源和建议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混合式学习：将线上和线下的学习方式相结合，提供更加全面和多样化的学习体验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互动式学习环境</a:t>
            </a:r>
            <a:endParaRPr altLang="en-US" lang="zh-CN"/>
          </a:p>
        </p:txBody>
      </p:sp>
      <p:sp>
        <p:nvSpPr>
          <p:cNvPr id="10493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实时反馈：平台能够及时提供学习反馈，帮助学生了解自己的学习进度和掌握情况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个性化推荐：平台根据学生的学习情况和兴趣，推荐适合的学习资源和内容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多元化评价：平台采用多种评价方式，包括作业、考试、讨论等，全面评估学生的学习成果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互动交流：学生可以在平台上与其他学生或老师进行互动交流，分享学习心得和经验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及时反馈与评估</a:t>
            </a:r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及时反馈：学生完成作业后，老师及时给予反馈和指导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评估策略：根据学生的学习情况和作业完成情况，制定个性化的评估策略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调整教学：根据学生的反馈和评估结果，及时调整教学计划和内容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促进学习：通过及时的反馈和评估，促进学生的学习积极性和学习效果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网络学习平台在个性化学习中的应用案例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在线课程设计</a:t>
            </a:r>
            <a:endParaRPr altLang="en-US" lang="zh-CN"/>
          </a:p>
        </p:txBody>
      </p:sp>
      <p:sp>
        <p:nvSpPr>
          <p:cNvPr id="10495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课程目标：明确课程学习目标，确保学生能够掌握所需技能和知识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课程内容：根据学生需求和兴趣，设计多样化的课程内容，包括视频、音频、文本等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课程进度：学生可以根据自己的时间和进度安排学习，实现个性化学习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课程评估：通过作业、考试等方式对学生的学习成果进行评估，确保学生掌握所学内容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智能推荐系统</a:t>
            </a:r>
            <a:endParaRPr altLang="en-US" lang="zh-CN"/>
          </a:p>
        </p:txBody>
      </p:sp>
      <p:sp>
        <p:nvSpPr>
          <p:cNvPr id="10496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定义：根据学生的学习习惯、兴趣爱好和成绩等因素，为学生推荐适合的学习资源和路径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应用场景：在线课程、学习资源、学习路径推荐等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实现方式：利用大数据分析、机器学习等技术，对学生的学习行为进行分析和预测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优势：提高学习效率、个性化学习体验、激发学习兴趣等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学习数据分析</a:t>
            </a:r>
            <a:endParaRPr altLang="en-US" lang="zh-CN"/>
          </a:p>
        </p:txBody>
      </p:sp>
      <p:sp>
        <p:nvSpPr>
          <p:cNvPr id="10496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收集学生数据：包括学习进度、成绩、兴趣等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分析学习数据：找出学生的学习特点和问题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制定个性化学习计划：根据分析结果，制定适合学生的学习计划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反馈与调整：定期检查学习效果，根据反馈调整学习计划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个性化辅导服务</a:t>
            </a:r>
            <a:endParaRPr altLang="en-US" lang="zh-CN"/>
          </a:p>
        </p:txBody>
      </p:sp>
      <p:sp>
        <p:nvSpPr>
          <p:cNvPr id="10497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在线答疑解惑：提供在线答疑和辅导服务，解决学生在学习中遇到的问题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学习进度跟踪：实时跟踪学生的学习进度，及时调整学习方案，确保学习效果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个性化学习方案：根据学生的需求和兴趣，制定个性化的学习方案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智能推荐资源：利用大数据和人工智能技术，为学生推荐适合的学习资源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网络学习平台在实现个性化学习中的挑战与对策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498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数据隐私和安全保护：采用加密技术和访问控制，确保学生数据的安全性和隐私性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个性化推荐算法：利用机器学习和人工智能技术，实现个性化推荐和定制化学习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互动性和实时性：采用在线协作和实时反馈技术，增强学生之间的互动和交流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跨平台和移动性：采用响应式设计和跨平台技术，实现网络学习平台的移动化和便捷性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资源整合与优化策略</a:t>
            </a:r>
            <a:endParaRPr altLang="en-US" lang="zh-CN"/>
          </a:p>
        </p:txBody>
      </p:sp>
      <p:sp>
        <p:nvSpPr>
          <p:cNvPr id="10499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资源整合：整合优质教育资源，为学生提供多样化的学习选择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资源优化：优化学习资源，提高学习效果，满足个性化学习需求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资源更新：及时更新学习资源，保持与教育前沿同步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资源共享：实现资源共享，降低学习成本，提高学习效率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教师角色转变与培训</a:t>
            </a:r>
            <a:endParaRPr altLang="en-US" lang="zh-CN"/>
          </a:p>
        </p:txBody>
      </p:sp>
      <p:sp>
        <p:nvSpPr>
          <p:cNvPr id="104996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教师角色转变：从传统知识传授者转变为学习引导者和辅导者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培训需求：提高教师网络教学技能和个性化教学能力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培训内容：包括网络教学平台使用、个性化教学设计、学生评价方法等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培训效果：提高教师网络教学水平和个性化教学能力，促进学生学习效果的提升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家长参与与监督机制</a:t>
            </a:r>
            <a:endParaRPr altLang="en-US" lang="zh-CN"/>
          </a:p>
        </p:txBody>
      </p:sp>
      <p:sp>
        <p:nvSpPr>
          <p:cNvPr id="1050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家长参与的重要性：家长是学生学习的重要支持者和监督者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家长监督机制的建立：建立有效的监督机制，确保学生的学习进度和质量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家长参与的方式：通过多种方式参与学生的学习过程，如定期检查作业、参加家长会等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家长与学校的沟通：加强家长与学校的沟通，及时了解学生的学习情况和问题，共同促进学生的个性化发展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网络学习平台的发展趋势与展望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技术创新推动个性化学习发展</a:t>
            </a:r>
            <a:endParaRPr altLang="en-US" lang="zh-CN"/>
          </a:p>
        </p:txBody>
      </p:sp>
      <p:sp>
        <p:nvSpPr>
          <p:cNvPr id="10501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云计算技术：通过云计算技术，实现个性化学习资源的集中管理和共享，提高学习效率。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人工智能技术：通过智能推荐、语音识别等技术，实现个性化学习资源的推送和学习路径的规划。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大数据分析：通过对学生的学习行为、兴趣爱好等数据的挖掘和分析，为个性化学习提供数据支持。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移动学习技术：通过移动学习技术，实现个性化学习的随时随地，打破时间和空间的限制。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多元化资源整合满足个性化需求</a:t>
            </a:r>
            <a:endParaRPr altLang="en-US" lang="zh-CN"/>
          </a:p>
        </p:txBody>
      </p:sp>
      <p:sp>
        <p:nvSpPr>
          <p:cNvPr id="105021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资源整合：将各种优质教育资源整合到一个平台上，方便学生随时随地学习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个性化需求：根据学生的兴趣、能力和需求，提供个性化的学习资源和课程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智能化推荐：利用大数据和人工智能技术，为学生推荐适合他们的学习内容和资源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互动与协作：提供在线讨论、小组合作等功能，促进师生、学生之间的互动与协作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教师角色转变与专业发展前景</a:t>
            </a:r>
            <a:endParaRPr altLang="en-US" lang="zh-CN"/>
          </a:p>
        </p:txBody>
      </p:sp>
      <p:sp>
        <p:nvSpPr>
          <p:cNvPr id="10502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教师如何适应网络学习平台的发展趋势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传统教师角色与网络学习平台的融合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网络学习平台对教师专业发展的推动作用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教师角色转变对个性化学习的影响与展望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政策支持与行业规范引导未来发展</a:t>
            </a:r>
            <a:endParaRPr altLang="en-US" lang="zh-CN"/>
          </a:p>
        </p:txBody>
      </p:sp>
      <p:sp>
        <p:nvSpPr>
          <p:cNvPr id="10503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国家政策对网络学习平台的支持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行业规范对网络学习平台的引导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未来发展趋势：个性化学习与智能化推荐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未来展望：网络学习平台将更加普及和便捷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0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2023-12-16T02:02:04Z</dcterms:created>
  <dcterms:modified xsi:type="dcterms:W3CDTF">2023-12-16T02:02:04Z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f2fe3d27124b41fca0b919504127377c_21</vt:lpwstr>
  </property>
</Properties>
</file>