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  <p:sldId id="309" r:id="rId19"/>
    <p:sldId id="312" r:id="rId20"/>
    <p:sldId id="315" r:id="rId21"/>
    <p:sldId id="318" r:id="rId22"/>
    <p:sldId id="321" r:id="rId23"/>
    <p:sldId id="324" r:id="rId24"/>
    <p:sldId id="327" r:id="rId25"/>
    <p:sldId id="330" r:id="rId26"/>
    <p:sldId id="333" r:id="rId27"/>
    <p:sldId id="336" r:id="rId28"/>
    <p:sldId id="339" r:id="rId29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howGuides="1">
      <p:cViewPr>
        <p:scale>
          <a:sx n="69" d="100"/>
          <a:sy n="69" d="100"/>
        </p:scale>
        <p:origin x="1314" y="9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74CD66-75F7-4BB8-9466-2896879EFEE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782284-B227-4D66-8783-6239908CA77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等线" pitchFamily="2" charset="-122"/>
                <a:ea typeface="等线" pitchFamily="2" charset="-122"/>
              </a:rPr>
              <a:t>1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6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36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8"/>
            <p:cNvGrpSpPr/>
            <p:nvPr userDrawn="1"/>
          </p:nvGrpSpPr>
          <p:grpSpPr>
            <a:xfrm>
              <a:off x="0" y="0"/>
              <a:ext cx="12192001" cy="6608801"/>
              <a:chExt cx="12192001" cy="660880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36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gif" /><Relationship Id="rId3" Type="http://schemas.openxmlformats.org/officeDocument/2006/relationships/image" Target="../media/image4.gi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gi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hyperlink" Target="&#26102;&#38047;&#26059;&#36716;.mp4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hyperlink" Target="&#26059;&#36716;&#22270;&#24418;.mp4" TargetMode="External" /><Relationship Id="rId4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hyperlink" Target="&#25945;&#26448;P120&#25506;&#31350;.mp4" TargetMode="Ex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6.emf" /><Relationship Id="rId4" Type="http://schemas.openxmlformats.org/officeDocument/2006/relationships/image" Target="../media/image17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18.gi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hyperlink" Target="&#25945;&#26448;P121&#20363;.gsp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hyperlink" Target="&#25945;&#26448;P121&#20363;.gsp" TargetMode="Ex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hyperlink" Target="&#25945;&#26448;P121&#20363;.gsp" TargetMode="Ex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emf" /><Relationship Id="rId4" Type="http://schemas.openxmlformats.org/officeDocument/2006/relationships/image" Target="../media/image24.e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emf" /><Relationship Id="rId3" Type="http://schemas.openxmlformats.org/officeDocument/2006/relationships/image" Target="../media/image26.emf" /><Relationship Id="rId4" Type="http://schemas.openxmlformats.org/officeDocument/2006/relationships/hyperlink" Target="&#25945;&#26448;P121&#32451;&#20064;&#31532;2&#39064;.gsp" TargetMode="Externa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emf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Relationship Id="rId3" Type="http://schemas.openxmlformats.org/officeDocument/2006/relationships/image" Target="../media/image3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3575050" y="3500438"/>
            <a:ext cx="5140325" cy="10556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793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zh-CN" altLang="en-US" sz="5400" b="1" kern="1200" cap="none" spc="600" normalizeH="0" baseline="0" noProof="0">
                <a:latin typeface="Times New Roman" pitchFamily="18" charset="0"/>
                <a:ea typeface="黑体" pitchFamily="49" charset="-122"/>
                <a:cs typeface="+mn-cs"/>
                <a:sym typeface="+mn-lt"/>
              </a:rPr>
              <a:t>旋转</a:t>
            </a:r>
          </a:p>
        </p:txBody>
      </p:sp>
      <p:sp>
        <p:nvSpPr>
          <p:cNvPr id="11267" name="矩形 6"/>
          <p:cNvSpPr/>
          <p:nvPr/>
        </p:nvSpPr>
        <p:spPr>
          <a:xfrm>
            <a:off x="315913" y="260350"/>
            <a:ext cx="2586037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1800" b="1">
                <a:latin typeface="Times New Roman" pitchFamily="18" charset="0"/>
                <a:ea typeface="楷体" panose="02010609060101010101" pitchFamily="49" charset="-122"/>
              </a:rPr>
              <a:t>湘教版</a:t>
            </a:r>
            <a:r>
              <a:rPr lang="en-US" altLang="zh-CN" sz="1800" b="1">
                <a:latin typeface="Times New Roman" pitchFamily="18" charset="0"/>
                <a:ea typeface="楷体" panose="02010609060101010101" pitchFamily="49" charset="-122"/>
              </a:rPr>
              <a:t>·</a:t>
            </a:r>
            <a:r>
              <a:rPr lang="zh-CN" altLang="en-US" sz="1800" b="1">
                <a:latin typeface="Times New Roman" pitchFamily="18" charset="0"/>
                <a:ea typeface="楷体" panose="02010609060101010101" pitchFamily="49" charset="-122"/>
              </a:rPr>
              <a:t>七年级数学下册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48075" y="1981200"/>
            <a:ext cx="4895850" cy="14478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algn="ctr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kern="1200" cap="none" spc="0" normalizeH="0" baseline="0" noProof="0">
                <a:solidFill>
                  <a:srgbClr val="FF9298"/>
                </a:solidFill>
                <a:latin typeface="+mn-lt"/>
                <a:ea typeface="+mn-ea"/>
                <a:cs typeface="+mn-ea"/>
                <a:sym typeface="+mn-lt"/>
              </a:rPr>
              <a:t>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314" name="组合 6"/>
          <p:cNvGrpSpPr/>
          <p:nvPr/>
        </p:nvGrpSpPr>
        <p:grpSpPr>
          <a:xfrm>
            <a:off x="4872038" y="333375"/>
            <a:ext cx="2159000" cy="623888"/>
            <a:chOff x="3226389" y="1902544"/>
            <a:chExt cx="2160000" cy="624656"/>
          </a:xfrm>
        </p:grpSpPr>
        <p:sp>
          <p:nvSpPr>
            <p:cNvPr id="7" name="矩形 6"/>
            <p:cNvSpPr/>
            <p:nvPr/>
          </p:nvSpPr>
          <p:spPr>
            <a:xfrm>
              <a:off x="3226389" y="1936800"/>
              <a:ext cx="2160000" cy="547200"/>
            </a:xfrm>
            <a:prstGeom prst="rect">
              <a:avLst/>
            </a:prstGeom>
            <a:solidFill>
              <a:srgbClr val="FF6A5A"/>
            </a:solidFill>
            <a:ln>
              <a:solidFill>
                <a:srgbClr val="FF6A5A"/>
              </a:solidFill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79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3264507" y="1902544"/>
              <a:ext cx="2083765" cy="62465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b"/>
            <a:lstStyle>
              <a:defPPr>
                <a:defRPr lang="zh-CN"/>
              </a:defPPr>
              <a:lvl1pPr marL="0" lvl="0" indent="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742950" lvl="1" indent="-28575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8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1143000" lvl="2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4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600200" lvl="3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0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2057400" lvl="4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514600" lvl="5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971800" lvl="6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429000" lvl="7" indent="-228600" algn="l" defTabSz="121793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 b="0" i="0" u="none" kern="1200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793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粗黑简" pitchFamily="49" charset="-122"/>
                  <a:ea typeface="黑体" pitchFamily="49" charset="-122"/>
                  <a:cs typeface="+mn-cs"/>
                </a:rPr>
                <a:t>情境导入</a:t>
              </a: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黑体" pitchFamily="49" charset="-122"/>
                <a:cs typeface="+mn-cs"/>
              </a:endParaRPr>
            </a:p>
          </p:txBody>
        </p:sp>
      </p:grpSp>
      <p:pic>
        <p:nvPicPr>
          <p:cNvPr id="11273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B3EDF6"/>
              </a:clrFrom>
              <a:clrTo>
                <a:srgbClr val="B3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4675" y="1916113"/>
            <a:ext cx="2981325" cy="3276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5" name="Picture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1588" y="828675"/>
            <a:ext cx="4019550" cy="5200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05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984250"/>
            <a:ext cx="7339013" cy="488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图片 5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5450" y="347663"/>
            <a:ext cx="8478838" cy="898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文本框 7"/>
          <p:cNvSpPr txBox="1"/>
          <p:nvPr/>
        </p:nvSpPr>
        <p:spPr>
          <a:xfrm>
            <a:off x="1065213" y="1319213"/>
            <a:ext cx="9710737" cy="1389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000" b="1">
                <a:latin typeface="Times New Roman" pitchFamily="18" charset="0"/>
              </a:rPr>
              <a:t>观察钟表的指针，电风扇的叶片，汽车的雨刮器在转动的过程中有什么共同的特征</a:t>
            </a:r>
            <a:r>
              <a:rPr lang="en-US" altLang="zh-CN" sz="3000" b="1">
                <a:latin typeface="Times New Roman" pitchFamily="18" charset="0"/>
              </a:rPr>
              <a:t>.</a:t>
            </a:r>
            <a:endParaRPr lang="zh-CN" altLang="en-US" sz="3000" b="1">
              <a:latin typeface="Times New Roman" pitchFamily="18" charset="0"/>
            </a:endParaRPr>
          </a:p>
        </p:txBody>
      </p:sp>
      <p:pic>
        <p:nvPicPr>
          <p:cNvPr id="1638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3227539"/>
            <a:ext cx="2613025" cy="2550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EFF3EA"/>
              </a:clrFrom>
              <a:clrTo>
                <a:srgbClr val="EFF3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8013" y="3019425"/>
            <a:ext cx="2170112" cy="307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EFF3EA"/>
              </a:clrFrom>
              <a:clrTo>
                <a:srgbClr val="EFF3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9963" y="3006725"/>
            <a:ext cx="3887787" cy="3086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10"/>
          <p:cNvSpPr txBox="1"/>
          <p:nvPr/>
        </p:nvSpPr>
        <p:spPr>
          <a:xfrm>
            <a:off x="1558925" y="908050"/>
            <a:ext cx="9145588" cy="36925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kern="100" cap="none" spc="0" normalizeH="0" baseline="0" noProof="0"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3200" b="1" kern="100" cap="none" spc="0" normalizeH="0" baseline="0" noProof="0">
                <a:latin typeface="+mn-lt"/>
                <a:ea typeface="+mn-ea"/>
                <a:cs typeface="+mn-cs"/>
              </a:rPr>
              <a:t>钟表上的秒针是怎样走动的呢？</a:t>
            </a:r>
            <a:endParaRPr kumimoji="0" lang="en-US" altLang="zh-CN" sz="3200" b="1" kern="100" cap="none" spc="0" normalizeH="0" baseline="0" noProof="0">
              <a:latin typeface="+mn-lt"/>
              <a:ea typeface="+mn-ea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endParaRPr kumimoji="0" lang="zh-CN" altLang="zh-CN" sz="3200" b="1" kern="100" cap="none" spc="0" normalizeH="0" baseline="0" noProof="0">
              <a:latin typeface="+mn-lt"/>
              <a:ea typeface="+mn-ea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kern="100" cap="none" spc="0" normalizeH="0" baseline="0" noProof="0"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3200" b="1" kern="100" cap="none" spc="0" normalizeH="0" baseline="0" noProof="0">
                <a:latin typeface="+mn-lt"/>
                <a:ea typeface="+mn-ea"/>
                <a:cs typeface="+mn-cs"/>
              </a:rPr>
              <a:t>电风扇启动后，它的叶片是怎样运动的呢？</a:t>
            </a:r>
            <a:endParaRPr kumimoji="0" lang="en-US" altLang="zh-CN" sz="3200" b="1" kern="100" cap="none" spc="0" normalizeH="0" baseline="0" noProof="0">
              <a:latin typeface="+mn-lt"/>
              <a:ea typeface="+mn-ea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endParaRPr kumimoji="0" lang="zh-CN" altLang="zh-CN" sz="3200" b="1" kern="100" cap="none" spc="0" normalizeH="0" baseline="0" noProof="0">
              <a:latin typeface="+mn-lt"/>
              <a:ea typeface="+mn-ea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kern="100" cap="none" spc="0" normalizeH="0" baseline="0" noProof="0"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200" b="1" kern="100" cap="none" spc="0" normalizeH="0" baseline="0" noProof="0"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3200" b="1" kern="100" cap="none" spc="0" normalizeH="0" baseline="0" noProof="0">
                <a:latin typeface="+mn-lt"/>
                <a:ea typeface="+mn-ea"/>
                <a:cs typeface="+mn-cs"/>
              </a:rPr>
              <a:t>汽车上的雨刮器是怎样运动的呢？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566988" y="1792288"/>
            <a:ext cx="6138862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钟表的指针绕中间的固定点旋转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552700" y="3224213"/>
            <a:ext cx="61388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电风扇的叶片绕电机的轴旋转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495550" y="4735513"/>
            <a:ext cx="6138863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汽车的雨刮器绕支点旋转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1"/>
      <p:bldP spid="20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图片 1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5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0050" y="5300663"/>
            <a:ext cx="1431925" cy="1431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/>
        </p:nvSpPr>
        <p:spPr>
          <a:xfrm>
            <a:off x="550863" y="819150"/>
            <a:ext cx="7777162" cy="295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        将一个平面图形 </a:t>
            </a:r>
            <a:r>
              <a:rPr lang="en-US" altLang="zh-CN" sz="3200" b="1" i="1">
                <a:latin typeface="Times New Roman" pitchFamily="18" charset="0"/>
              </a:rPr>
              <a:t>F</a:t>
            </a:r>
            <a:r>
              <a:rPr lang="zh-CN" altLang="en-US" sz="3200" b="1">
                <a:latin typeface="Times New Roman" pitchFamily="18" charset="0"/>
              </a:rPr>
              <a:t> 上的每一个点，绕这个平面内一定点 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旋转同一个角</a:t>
            </a:r>
            <a:r>
              <a:rPr lang="en-US" altLang="zh-CN" sz="3200" b="1" i="1">
                <a:latin typeface="Times New Roman" pitchFamily="18" charset="0"/>
              </a:rPr>
              <a:t>α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（即把图形 </a:t>
            </a:r>
            <a:r>
              <a:rPr lang="en-US" altLang="zh-CN" sz="3200" b="1" i="1">
                <a:latin typeface="Times New Roman" pitchFamily="18" charset="0"/>
              </a:rPr>
              <a:t>F</a:t>
            </a:r>
            <a:r>
              <a:rPr lang="zh-CN" altLang="en-US" sz="3200" b="1">
                <a:latin typeface="Times New Roman" pitchFamily="18" charset="0"/>
              </a:rPr>
              <a:t> 上每一个点与定点的连线绕定点 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旋转角</a:t>
            </a:r>
            <a:r>
              <a:rPr lang="en-US" altLang="zh-CN" sz="3200" b="1" i="1">
                <a:latin typeface="Times New Roman" pitchFamily="18" charset="0"/>
              </a:rPr>
              <a:t>α</a:t>
            </a:r>
            <a:r>
              <a:rPr lang="zh-CN" altLang="en-US" sz="3200" b="1">
                <a:latin typeface="Times New Roman" pitchFamily="18" charset="0"/>
              </a:rPr>
              <a:t>），得到图形 </a:t>
            </a:r>
            <a:r>
              <a:rPr lang="en-US" altLang="zh-CN" sz="3200" b="1" i="1">
                <a:latin typeface="Times New Roman" pitchFamily="18" charset="0"/>
              </a:rPr>
              <a:t>F′</a:t>
            </a:r>
            <a:r>
              <a:rPr lang="zh-CN" altLang="en-US" sz="3200" b="1" i="1">
                <a:latin typeface="Times New Roman" pitchFamily="18" charset="0"/>
              </a:rPr>
              <a:t> </a:t>
            </a:r>
            <a:r>
              <a:rPr lang="en-US" altLang="zh-CN" sz="3200" b="1">
                <a:latin typeface="Times New Roman" pitchFamily="18" charset="0"/>
              </a:rPr>
              <a:t>.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8575" y="5283200"/>
            <a:ext cx="6138863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角 </a:t>
            </a:r>
            <a:r>
              <a:rPr lang="en-US" altLang="zh-CN" sz="3200" b="1" i="1">
                <a:latin typeface="Times New Roman" pitchFamily="18" charset="0"/>
              </a:rPr>
              <a:t>α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叫做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</a:rPr>
              <a:t>旋转角</a:t>
            </a:r>
            <a:r>
              <a:rPr lang="en-US" altLang="zh-CN" sz="3200" b="1">
                <a:latin typeface="Times New Roman" pitchFamily="18" charset="0"/>
              </a:rPr>
              <a:t>.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25563" y="3736975"/>
            <a:ext cx="6138862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图形的这种变换叫做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</a:rPr>
              <a:t>旋转</a:t>
            </a:r>
            <a:r>
              <a:rPr lang="zh-CN" altLang="en-US" sz="3200" b="1">
                <a:latin typeface="Times New Roman" pitchFamily="18" charset="0"/>
              </a:rPr>
              <a:t>．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27150" y="4487863"/>
            <a:ext cx="6138863" cy="73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这个定点 </a:t>
            </a:r>
            <a:r>
              <a:rPr lang="en-US" altLang="zh-CN" sz="3200" b="1" i="1">
                <a:latin typeface="Times New Roman" pitchFamily="18" charset="0"/>
              </a:rPr>
              <a:t>O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叫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</a:rPr>
              <a:t>旋转中心</a:t>
            </a:r>
            <a:r>
              <a:rPr lang="en-US" altLang="zh-CN" sz="3200" b="1">
                <a:latin typeface="Times New Roman" pitchFamily="18" charset="0"/>
              </a:rPr>
              <a:t>.</a:t>
            </a:r>
            <a:r>
              <a:rPr lang="zh-CN" altLang="en-US" sz="3200" b="1">
                <a:latin typeface="Times New Roman" pitchFamily="18" charset="0"/>
              </a:rPr>
              <a:t> </a:t>
            </a:r>
          </a:p>
        </p:txBody>
      </p:sp>
      <p:pic>
        <p:nvPicPr>
          <p:cNvPr id="19462" name="图片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CFCF8"/>
              </a:clrFrom>
              <a:clrTo>
                <a:srgbClr val="FCFC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3675" y="1458913"/>
            <a:ext cx="3827463" cy="369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  <p:bldP spid="14" grpId="2"/>
      <p:bldP spid="16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695325" y="1628775"/>
            <a:ext cx="7345363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itchFamily="18" charset="0"/>
              </a:rPr>
              <a:t>        </a:t>
            </a:r>
            <a:r>
              <a:rPr lang="zh-CN" altLang="zh-CN" sz="3200" b="1">
                <a:latin typeface="Times New Roman" pitchFamily="18" charset="0"/>
              </a:rPr>
              <a:t>原位置的图形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F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zh-CN" sz="3200" b="1">
                <a:latin typeface="Times New Roman" pitchFamily="18" charset="0"/>
              </a:rPr>
              <a:t>叫做原像，新位置的图形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F′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zh-CN" sz="3200" b="1">
                <a:latin typeface="Times New Roman" pitchFamily="18" charset="0"/>
              </a:rPr>
              <a:t>叫做原图形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F </a:t>
            </a:r>
            <a:r>
              <a:rPr lang="zh-CN" altLang="zh-CN" sz="3200" b="1">
                <a:latin typeface="Times New Roman" pitchFamily="18" charset="0"/>
              </a:rPr>
              <a:t>在旋转下的像</a:t>
            </a:r>
            <a:r>
              <a:rPr lang="en-US" altLang="zh-CN" sz="3200" b="1">
                <a:latin typeface="Times New Roman" pitchFamily="18" charset="0"/>
              </a:rPr>
              <a:t>.</a:t>
            </a:r>
            <a:endParaRPr lang="zh-CN" altLang="zh-CN" sz="3200" b="1">
              <a:latin typeface="Times New Roman" pitchFamily="18" charset="0"/>
            </a:endParaRPr>
          </a:p>
        </p:txBody>
      </p:sp>
      <p:pic>
        <p:nvPicPr>
          <p:cNvPr id="20483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CFCF8"/>
              </a:clrFrom>
              <a:clrTo>
                <a:srgbClr val="FCFC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3675" y="1458913"/>
            <a:ext cx="3827463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766763" y="3141663"/>
            <a:ext cx="7046912" cy="1474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itchFamily="18" charset="0"/>
              </a:rPr>
              <a:t>       </a:t>
            </a:r>
            <a:r>
              <a:rPr lang="zh-CN" altLang="zh-CN" sz="3200" b="1">
                <a:latin typeface="Times New Roman" pitchFamily="18" charset="0"/>
              </a:rPr>
              <a:t>图形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F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zh-CN" sz="3200" b="1">
                <a:latin typeface="Times New Roman" pitchFamily="18" charset="0"/>
              </a:rPr>
              <a:t>上的每一个点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P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zh-CN" sz="3200" b="1">
                <a:latin typeface="Times New Roman" pitchFamily="18" charset="0"/>
              </a:rPr>
              <a:t>与它在旋转下的像点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en-US" altLang="zh-CN" sz="3200" b="1" i="1">
                <a:latin typeface="Times New Roman" pitchFamily="18" charset="0"/>
              </a:rPr>
              <a:t>P′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zh-CN" sz="3200" b="1">
                <a:latin typeface="Times New Roman" pitchFamily="18" charset="0"/>
              </a:rPr>
              <a:t>叫做在旋转下的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</a:rPr>
              <a:t>对应点</a:t>
            </a:r>
            <a:r>
              <a:rPr lang="en-US" altLang="zh-CN" sz="3200" b="1">
                <a:latin typeface="Times New Roman" pitchFamily="18" charset="0"/>
              </a:rPr>
              <a:t>.</a:t>
            </a:r>
            <a:endParaRPr lang="zh-CN" altLang="en-US" sz="32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963" y="404813"/>
            <a:ext cx="8969375" cy="950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文本框 3"/>
          <p:cNvSpPr txBox="1"/>
          <p:nvPr/>
        </p:nvSpPr>
        <p:spPr>
          <a:xfrm>
            <a:off x="839788" y="1590675"/>
            <a:ext cx="6138862" cy="4430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         如图，将三角形 </a:t>
            </a:r>
            <a:r>
              <a:rPr lang="en-US" altLang="zh-CN" sz="3200" b="1" i="1">
                <a:latin typeface="Times New Roman" pitchFamily="18" charset="0"/>
              </a:rPr>
              <a:t>ABC</a:t>
            </a:r>
            <a:r>
              <a:rPr lang="zh-CN" altLang="en-US" sz="3200" b="1">
                <a:latin typeface="Times New Roman" pitchFamily="18" charset="0"/>
              </a:rPr>
              <a:t> 按逆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时针方向绕点 </a:t>
            </a:r>
            <a:r>
              <a:rPr lang="en-US" altLang="zh-CN" sz="3200" b="1" i="1">
                <a:latin typeface="Times New Roman" pitchFamily="18" charset="0"/>
              </a:rPr>
              <a:t>O </a:t>
            </a:r>
            <a:r>
              <a:rPr lang="zh-CN" altLang="en-US" sz="3200" b="1">
                <a:latin typeface="Times New Roman" pitchFamily="18" charset="0"/>
              </a:rPr>
              <a:t>旋转 </a:t>
            </a:r>
            <a:r>
              <a:rPr lang="en-US" altLang="zh-CN" sz="3200" b="1">
                <a:latin typeface="Times New Roman" pitchFamily="18" charset="0"/>
              </a:rPr>
              <a:t>60°</a:t>
            </a:r>
            <a:r>
              <a:rPr lang="zh-CN" altLang="en-US" sz="3200" b="1">
                <a:latin typeface="Times New Roman" pitchFamily="18" charset="0"/>
              </a:rPr>
              <a:t>得到三角形 </a:t>
            </a:r>
            <a:r>
              <a:rPr lang="en-US" altLang="zh-CN" sz="3200" b="1" i="1">
                <a:latin typeface="Times New Roman" pitchFamily="18" charset="0"/>
              </a:rPr>
              <a:t>A′B′C′</a:t>
            </a:r>
            <a:r>
              <a:rPr lang="zh-CN" altLang="en-US" sz="3200" b="1">
                <a:latin typeface="Times New Roman" pitchFamily="18" charset="0"/>
              </a:rPr>
              <a:t>， 三角形 </a:t>
            </a:r>
            <a:r>
              <a:rPr lang="en-US" altLang="zh-CN" sz="3200" b="1" i="1">
                <a:latin typeface="Times New Roman" pitchFamily="18" charset="0"/>
              </a:rPr>
              <a:t>ABC </a:t>
            </a:r>
            <a:r>
              <a:rPr lang="zh-CN" altLang="en-US" sz="3200" b="1">
                <a:latin typeface="Times New Roman" pitchFamily="18" charset="0"/>
              </a:rPr>
              <a:t>内的点 </a:t>
            </a:r>
            <a:r>
              <a:rPr lang="en-US" altLang="zh-CN" sz="3200" b="1" i="1">
                <a:latin typeface="Times New Roman" pitchFamily="18" charset="0"/>
              </a:rPr>
              <a:t>P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在这个旋转下的像是点 </a:t>
            </a:r>
            <a:r>
              <a:rPr lang="en-US" altLang="zh-CN" sz="3200" b="1" i="1">
                <a:latin typeface="Times New Roman" pitchFamily="18" charset="0"/>
              </a:rPr>
              <a:t>P′</a:t>
            </a:r>
            <a:r>
              <a:rPr lang="zh-CN" altLang="en-US" sz="3200" b="1">
                <a:latin typeface="Times New Roman" pitchFamily="18" charset="0"/>
              </a:rPr>
              <a:t>， 则 </a:t>
            </a:r>
            <a:r>
              <a:rPr lang="en-US" altLang="zh-CN" sz="3200" b="1" i="1">
                <a:latin typeface="Times New Roman" pitchFamily="18" charset="0"/>
              </a:rPr>
              <a:t>OA′ </a:t>
            </a:r>
            <a:r>
              <a:rPr lang="zh-CN" altLang="en-US" sz="3200" b="1">
                <a:latin typeface="Times New Roman" pitchFamily="18" charset="0"/>
              </a:rPr>
              <a:t>与 </a:t>
            </a:r>
            <a:r>
              <a:rPr lang="en-US" altLang="zh-CN" sz="3200" b="1" i="1">
                <a:latin typeface="Times New Roman" pitchFamily="18" charset="0"/>
              </a:rPr>
              <a:t>OA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相等吗？∠</a:t>
            </a:r>
            <a:r>
              <a:rPr lang="en-US" altLang="zh-CN" sz="3200" b="1" i="1">
                <a:latin typeface="Times New Roman" pitchFamily="18" charset="0"/>
              </a:rPr>
              <a:t>POP′ </a:t>
            </a:r>
            <a:r>
              <a:rPr lang="zh-CN" altLang="en-US" sz="3200" b="1">
                <a:latin typeface="Times New Roman" pitchFamily="18" charset="0"/>
              </a:rPr>
              <a:t>和∠</a:t>
            </a:r>
            <a:r>
              <a:rPr lang="en-US" altLang="zh-CN" sz="3200" b="1" i="1">
                <a:latin typeface="Times New Roman" pitchFamily="18" charset="0"/>
              </a:rPr>
              <a:t>AOA′ </a:t>
            </a:r>
            <a:r>
              <a:rPr lang="zh-CN" altLang="en-US" sz="3200" b="1">
                <a:latin typeface="Times New Roman" pitchFamily="18" charset="0"/>
              </a:rPr>
              <a:t>相等吗？度数等于多少？</a:t>
            </a:r>
          </a:p>
        </p:txBody>
      </p:sp>
      <p:pic>
        <p:nvPicPr>
          <p:cNvPr id="21508" name="图片 5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700213"/>
            <a:ext cx="4868863" cy="3871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: 圆角 6">
            <a:hlinkClick r:id="rId4" action="ppaction://hlinkfile"/>
          </p:cNvPr>
          <p:cNvSpPr/>
          <p:nvPr/>
        </p:nvSpPr>
        <p:spPr>
          <a:xfrm>
            <a:off x="8543925" y="5661025"/>
            <a:ext cx="2016125" cy="79216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8330" marR="0" lvl="1" indent="-1511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7930" marR="0" lvl="2" indent="-3035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7530" marR="0" lvl="3" indent="-4559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7130" marR="0" lvl="4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lvl="5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lvl="6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lvl="7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lvl="8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点击播放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700213"/>
            <a:ext cx="4868863" cy="38719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" name="组合 12"/>
          <p:cNvGrpSpPr/>
          <p:nvPr/>
        </p:nvGrpSpPr>
        <p:grpSpPr>
          <a:xfrm>
            <a:off x="695325" y="968375"/>
            <a:ext cx="5976938" cy="2460625"/>
            <a:chOff x="695400" y="968729"/>
            <a:chExt cx="5976664" cy="2460271"/>
          </a:xfrm>
        </p:grpSpPr>
        <p:pic>
          <p:nvPicPr>
            <p:cNvPr id="22535" name="图片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00" y="1445899"/>
              <a:ext cx="1315802" cy="198310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对话气泡: 圆角矩形 8"/>
            <p:cNvSpPr/>
            <p:nvPr/>
          </p:nvSpPr>
          <p:spPr>
            <a:xfrm>
              <a:off x="2495542" y="968729"/>
              <a:ext cx="4176522" cy="1739650"/>
            </a:xfrm>
            <a:prstGeom prst="wedgeRoundRectCallout">
              <a:avLst>
                <a:gd name="adj1" fmla="val -63040"/>
                <a:gd name="adj2" fmla="val 35702"/>
                <a:gd name="adj3" fmla="val 16667"/>
              </a:avLst>
            </a:prstGeom>
            <a:solidFill>
              <a:srgbClr val="EAF6F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l" defTabSz="121793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      由旋转的概念可得，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OA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与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OA′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相等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.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5825" y="3725863"/>
            <a:ext cx="6245225" cy="2655887"/>
            <a:chOff x="885449" y="3725627"/>
            <a:chExt cx="6244873" cy="2655701"/>
          </a:xfrm>
        </p:grpSpPr>
        <p:pic>
          <p:nvPicPr>
            <p:cNvPr id="22533" name="图片 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75920" y="4313640"/>
              <a:ext cx="1754402" cy="2067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对话气泡: 圆角矩形 10"/>
            <p:cNvSpPr/>
            <p:nvPr/>
          </p:nvSpPr>
          <p:spPr>
            <a:xfrm>
              <a:off x="885449" y="3725627"/>
              <a:ext cx="4176478" cy="1739778"/>
            </a:xfrm>
            <a:prstGeom prst="wedgeRoundRectCallout">
              <a:avLst>
                <a:gd name="adj1" fmla="val 61330"/>
                <a:gd name="adj2" fmla="val 37804"/>
                <a:gd name="adj3" fmla="val 16667"/>
              </a:avLst>
            </a:prstGeom>
            <a:solidFill>
              <a:srgbClr val="EAF6F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l" defTabSz="121793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      由旋转的概念可得，∠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POP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′= 60°=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∠</a:t>
              </a: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AOA′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.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2"/>
          <p:cNvSpPr txBox="1"/>
          <p:nvPr/>
        </p:nvSpPr>
        <p:spPr>
          <a:xfrm>
            <a:off x="407988" y="1093788"/>
            <a:ext cx="6138862" cy="73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一般地， 旋转具有下述性质：</a:t>
            </a:r>
          </a:p>
        </p:txBody>
      </p:sp>
      <p:pic>
        <p:nvPicPr>
          <p:cNvPr id="23555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700213"/>
            <a:ext cx="4868863" cy="38719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334963" y="1884363"/>
            <a:ext cx="6657975" cy="4311650"/>
            <a:chOff x="335360" y="1884519"/>
            <a:chExt cx="6656976" cy="4311923"/>
          </a:xfrm>
        </p:grpSpPr>
        <p:sp>
          <p:nvSpPr>
            <p:cNvPr id="7" name="AutoShape 94" descr="kwjyf_1024_768_f163e67a88a2c9ac"/>
            <p:cNvSpPr>
              <a:spLocks noChangeArrowheads="1"/>
            </p:cNvSpPr>
            <p:nvPr/>
          </p:nvSpPr>
          <p:spPr bwMode="auto">
            <a:xfrm>
              <a:off x="335360" y="1884519"/>
              <a:ext cx="6656976" cy="4311923"/>
            </a:xfrm>
            <a:prstGeom prst="horizontalScroll">
              <a:avLst>
                <a:gd name="adj" fmla="val 12500"/>
              </a:avLst>
            </a:prstGeom>
            <a:blipFill dpi="0" rotWithShape="1">
              <a:blip r:embed="rId3"/>
              <a:stretch>
                <a:fillRect/>
              </a:stretch>
            </a:blipFill>
            <a:ln w="9525">
              <a:solidFill>
                <a:sysClr val="window" lastClr="FFFFFF"/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1pPr>
              <a:lvl2pPr marL="742950" lvl="1" indent="-28575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2pPr>
              <a:lvl3pPr marL="1143000" lvl="2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3pPr>
              <a:lvl4pPr marL="1600200" lvl="3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4pPr>
              <a:lvl5pPr marL="2057400" lvl="4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5pPr>
              <a:lvl6pPr marL="2514600" lvl="5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6pPr>
              <a:lvl7pPr marL="2971800" lvl="6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7pPr>
              <a:lvl8pPr marL="3429000" lvl="7" indent="-228600" algn="l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  <a:cs typeface="+mn-c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itchFamily="34" charset="0"/>
                  <a:ea typeface="黑体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黑体" pitchFamily="49" charset="-122"/>
                <a:cs typeface="+mn-cs"/>
              </a:endParaRPr>
            </a:p>
          </p:txBody>
        </p:sp>
        <p:sp>
          <p:nvSpPr>
            <p:cNvPr id="23558" name="文本框 5"/>
            <p:cNvSpPr txBox="1"/>
            <p:nvPr/>
          </p:nvSpPr>
          <p:spPr>
            <a:xfrm>
              <a:off x="821188" y="2564904"/>
              <a:ext cx="6138908" cy="29535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</a:rPr>
                <a:t>        一个图形和它经过旋转所得到的图形中， 对应点到旋转中心的距离相等， 两组对应点分别与旋转中心的连线所成的角相等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</a:rPr>
                <a:t>.</a:t>
              </a:r>
              <a:endParaRPr lang="zh-CN" altLang="en-US" sz="3200" b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963" y="768350"/>
            <a:ext cx="6729412" cy="868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文本框 12"/>
          <p:cNvSpPr txBox="1"/>
          <p:nvPr/>
        </p:nvSpPr>
        <p:spPr>
          <a:xfrm>
            <a:off x="766763" y="1773238"/>
            <a:ext cx="6049962" cy="2214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latin typeface="Times New Roman" pitchFamily="18" charset="0"/>
              </a:rPr>
              <a:t>        如图，当三角形 </a:t>
            </a:r>
            <a:r>
              <a:rPr lang="en-US" altLang="zh-CN" sz="3200" b="1" i="1">
                <a:latin typeface="Times New Roman" pitchFamily="18" charset="0"/>
              </a:rPr>
              <a:t>ABC</a:t>
            </a:r>
            <a:r>
              <a:rPr lang="en-US" altLang="zh-CN" sz="3200" b="1">
                <a:latin typeface="Times New Roman" pitchFamily="18" charset="0"/>
              </a:rPr>
              <a:t> </a:t>
            </a:r>
            <a:r>
              <a:rPr lang="zh-CN" altLang="en-US" sz="3200" b="1">
                <a:latin typeface="Times New Roman" pitchFamily="18" charset="0"/>
              </a:rPr>
              <a:t>旋转到新的位置，得到三角形 </a:t>
            </a:r>
            <a:r>
              <a:rPr lang="en-US" altLang="zh-CN" sz="3200" b="1" i="1">
                <a:latin typeface="Times New Roman" pitchFamily="18" charset="0"/>
              </a:rPr>
              <a:t>A′B′C′</a:t>
            </a:r>
            <a:r>
              <a:rPr lang="zh-CN" altLang="en-US" sz="3200" b="1">
                <a:latin typeface="Times New Roman" pitchFamily="18" charset="0"/>
              </a:rPr>
              <a:t>，它的形状和大小发生变化了吗？</a:t>
            </a:r>
          </a:p>
        </p:txBody>
      </p:sp>
      <p:pic>
        <p:nvPicPr>
          <p:cNvPr id="24580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700213"/>
            <a:ext cx="4868863" cy="38719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911225" y="4437063"/>
            <a:ext cx="6408738" cy="936625"/>
            <a:chOff x="911424" y="4509120"/>
            <a:chExt cx="6408712" cy="936104"/>
          </a:xfrm>
        </p:grpSpPr>
        <p:sp>
          <p:nvSpPr>
            <p:cNvPr id="5" name="矩形: 圆角 4"/>
            <p:cNvSpPr/>
            <p:nvPr/>
          </p:nvSpPr>
          <p:spPr>
            <a:xfrm>
              <a:off x="911424" y="4509120"/>
              <a:ext cx="5903889" cy="936104"/>
            </a:xfrm>
            <a:prstGeom prst="roundRect">
              <a:avLst/>
            </a:prstGeom>
            <a:solidFill>
              <a:srgbClr val="EAF6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79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83" name="文本框 14"/>
            <p:cNvSpPr txBox="1"/>
            <p:nvPr/>
          </p:nvSpPr>
          <p:spPr>
            <a:xfrm>
              <a:off x="1181228" y="4581128"/>
              <a:ext cx="6138908" cy="69717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000" b="1">
                  <a:latin typeface="Times New Roman" pitchFamily="18" charset="0"/>
                </a:rPr>
                <a:t>旋转不改变图形的形状和大小</a:t>
              </a:r>
              <a:r>
                <a:rPr lang="en-US" altLang="zh-CN" sz="3000" b="1">
                  <a:latin typeface="Times New Roman" pitchFamily="18" charset="0"/>
                </a:rPr>
                <a:t>.</a:t>
              </a:r>
              <a:endParaRPr lang="zh-CN" altLang="en-US" sz="3000" b="1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9425" y="981075"/>
            <a:ext cx="11377613" cy="2774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如图，将三角形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ABC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按逆时针方向旋转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45°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，得到三角形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AB′C′ .</a:t>
            </a:r>
            <a:endParaRPr kumimoji="0" lang="zh-CN" altLang="en-US" sz="30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）图中哪一点是旋转中心？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B′AB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和∠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C′AC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有什么关系？它们的度数是多少？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</a:t>
            </a:r>
          </a:p>
        </p:txBody>
      </p:sp>
      <p:pic>
        <p:nvPicPr>
          <p:cNvPr id="2560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5" y="476250"/>
            <a:ext cx="1370013" cy="625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图片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4788" y="3181350"/>
            <a:ext cx="3375025" cy="3055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Rectangle 11"/>
          <p:cNvSpPr/>
          <p:nvPr/>
        </p:nvSpPr>
        <p:spPr>
          <a:xfrm>
            <a:off x="766763" y="3843338"/>
            <a:ext cx="5545137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解：（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）点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是旋转中心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9425" y="981075"/>
            <a:ext cx="11377613" cy="2774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如图，将三角形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ABC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按逆时针方向旋转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45°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，得到三角形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AB′C′ .</a:t>
            </a:r>
            <a:endParaRPr kumimoji="0" lang="zh-CN" altLang="en-US" sz="30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）图中哪一点是旋转中心？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B′AB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和∠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C′AC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有什么关系？它们的度数是多少？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</a:t>
            </a:r>
          </a:p>
        </p:txBody>
      </p:sp>
      <p:pic>
        <p:nvPicPr>
          <p:cNvPr id="26627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5" y="476250"/>
            <a:ext cx="1370013" cy="625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4788" y="3181350"/>
            <a:ext cx="3375025" cy="3055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8"/>
          <p:cNvSpPr/>
          <p:nvPr/>
        </p:nvSpPr>
        <p:spPr>
          <a:xfrm>
            <a:off x="479425" y="3716338"/>
            <a:ext cx="6546850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 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与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B′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与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C′ 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是对应点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 </a:t>
            </a:r>
          </a:p>
        </p:txBody>
      </p:sp>
      <p:sp>
        <p:nvSpPr>
          <p:cNvPr id="7" name="Rectangle 10"/>
          <p:cNvSpPr/>
          <p:nvPr/>
        </p:nvSpPr>
        <p:spPr>
          <a:xfrm>
            <a:off x="695325" y="4365625"/>
            <a:ext cx="6638925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因为两组对应点分别与旋转中心的连线所成的角相等，且等于旋转角，</a:t>
            </a:r>
          </a:p>
        </p:txBody>
      </p:sp>
      <p:sp>
        <p:nvSpPr>
          <p:cNvPr id="10" name="Rectangle 11"/>
          <p:cNvSpPr/>
          <p:nvPr/>
        </p:nvSpPr>
        <p:spPr>
          <a:xfrm>
            <a:off x="701675" y="5786438"/>
            <a:ext cx="7123113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所以</a:t>
            </a:r>
            <a:r>
              <a:rPr lang="de-DE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∠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B′AB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</a:t>
            </a:r>
            <a:r>
              <a:rPr lang="zh-CN" altLang="de-DE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∠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C′AC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45°.</a:t>
            </a:r>
            <a:endParaRPr lang="zh-CN" altLang="en-US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10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9425" y="981075"/>
            <a:ext cx="11377613" cy="2774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如图，将三角形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ABC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按逆时针方向旋转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45°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，得到三角形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AB′C′ .</a:t>
            </a:r>
            <a:endParaRPr kumimoji="0" lang="zh-CN" altLang="en-US" sz="30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）图中哪一点是旋转中心？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B′AB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和∠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C′AC</a:t>
            </a:r>
            <a:r>
              <a:rPr kumimoji="0" lang="zh-CN" alt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有什么关系？它们的度数是多少？</a:t>
            </a:r>
          </a:p>
          <a:p>
            <a:pPr marL="0" marR="0" lvl="0" indent="0" algn="l" defTabSz="121793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 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</a:t>
            </a:r>
            <a:r>
              <a:rPr kumimoji="0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AC′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有什么关系？</a:t>
            </a:r>
          </a:p>
        </p:txBody>
      </p:sp>
      <p:pic>
        <p:nvPicPr>
          <p:cNvPr id="27651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5" y="476250"/>
            <a:ext cx="1370013" cy="625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图片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4788" y="3181350"/>
            <a:ext cx="3375025" cy="3055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7"/>
          <p:cNvSpPr/>
          <p:nvPr/>
        </p:nvSpPr>
        <p:spPr>
          <a:xfrm>
            <a:off x="479425" y="4275138"/>
            <a:ext cx="7672388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）因为对应点到旋转中心的距离相等， </a:t>
            </a:r>
          </a:p>
        </p:txBody>
      </p:sp>
      <p:sp>
        <p:nvSpPr>
          <p:cNvPr id="13" name="Rectangle 9"/>
          <p:cNvSpPr/>
          <p:nvPr/>
        </p:nvSpPr>
        <p:spPr>
          <a:xfrm>
            <a:off x="695325" y="5067300"/>
            <a:ext cx="7345363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所以 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</a:t>
            </a:r>
            <a:r>
              <a:rPr lang="de-DE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</a:t>
            </a:r>
            <a:r>
              <a:rPr lang="zh-CN" altLang="de-DE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AB′</a:t>
            </a:r>
            <a:r>
              <a:rPr lang="de-DE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de-DE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AC</a:t>
            </a:r>
            <a:r>
              <a:rPr lang="de-DE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</a:t>
            </a:r>
            <a:r>
              <a:rPr lang="de-DE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AC′</a:t>
            </a:r>
            <a:r>
              <a:rPr lang="de-DE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endParaRPr lang="zh-CN" altLang="en-US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674" name="组合 2"/>
          <p:cNvGrpSpPr/>
          <p:nvPr/>
        </p:nvGrpSpPr>
        <p:grpSpPr>
          <a:xfrm>
            <a:off x="461963" y="404813"/>
            <a:ext cx="2700337" cy="838200"/>
            <a:chOff x="1131021" y="300657"/>
            <a:chExt cx="2699077" cy="839005"/>
          </a:xfrm>
        </p:grpSpPr>
        <p:pic>
          <p:nvPicPr>
            <p:cNvPr id="28683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021" y="300657"/>
              <a:ext cx="2699077" cy="8390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TextBox 18"/>
            <p:cNvSpPr txBox="1"/>
            <p:nvPr/>
          </p:nvSpPr>
          <p:spPr>
            <a:xfrm>
              <a:off x="1856169" y="486572"/>
              <a:ext cx="1954887" cy="5847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algn="ctr" defTabSz="121793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+mn-cs"/>
                </a:rPr>
                <a:t>练 习</a:t>
              </a:r>
            </a:p>
          </p:txBody>
        </p:sp>
      </p:grpSp>
      <p:sp>
        <p:nvSpPr>
          <p:cNvPr id="10" name="矩形: 圆顶角 9"/>
          <p:cNvSpPr/>
          <p:nvPr/>
        </p:nvSpPr>
        <p:spPr>
          <a:xfrm>
            <a:off x="4070350" y="6423025"/>
            <a:ext cx="4051300" cy="288925"/>
          </a:xfrm>
          <a:prstGeom prst="round2SameRect">
            <a:avLst/>
          </a:prstGeom>
          <a:solidFill>
            <a:srgbClr val="E8333C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8330" marR="0" lvl="1" indent="-1511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7930" marR="0" lvl="2" indent="-3035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7530" marR="0" lvl="3" indent="-4559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7130" marR="0" lvl="4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lvl="5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lvl="6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lvl="7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lvl="8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6" name="文本框 34"/>
          <p:cNvSpPr txBox="1"/>
          <p:nvPr/>
        </p:nvSpPr>
        <p:spPr>
          <a:xfrm>
            <a:off x="4492625" y="6392863"/>
            <a:ext cx="31877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[</a:t>
            </a:r>
            <a:r>
              <a:rPr lang="zh-CN" altLang="en-US" sz="2000">
                <a:solidFill>
                  <a:schemeClr val="bg1"/>
                </a:solidFill>
                <a:latin typeface="Times New Roman" pitchFamily="18" charset="0"/>
              </a:rPr>
              <a:t>选自教材</a:t>
            </a:r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P121   </a:t>
            </a:r>
            <a:r>
              <a:rPr lang="zh-CN" altLang="en-US" sz="2000">
                <a:solidFill>
                  <a:schemeClr val="bg1"/>
                </a:solidFill>
                <a:latin typeface="Times New Roman" pitchFamily="18" charset="0"/>
              </a:rPr>
              <a:t>练习</a:t>
            </a:r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]</a:t>
            </a:r>
            <a:endParaRPr lang="zh-CN" alt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8677" name="文本框 13"/>
          <p:cNvSpPr txBox="1"/>
          <p:nvPr/>
        </p:nvSpPr>
        <p:spPr>
          <a:xfrm>
            <a:off x="838200" y="1268413"/>
            <a:ext cx="10442575" cy="139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3000" b="1">
                <a:latin typeface="Times New Roman" pitchFamily="18" charset="0"/>
              </a:rPr>
              <a:t>        1.</a:t>
            </a:r>
            <a:r>
              <a:rPr lang="zh-CN" altLang="en-US" sz="3000" b="1">
                <a:latin typeface="Times New Roman" pitchFamily="18" charset="0"/>
              </a:rPr>
              <a:t>如图，此图案可看成是由图中的哪个基础图形经过怎样的变换而得到？（用笔把基础图形圈出来</a:t>
            </a:r>
            <a:r>
              <a:rPr lang="en-US" altLang="zh-CN" sz="3000" b="1">
                <a:latin typeface="Times New Roman" pitchFamily="18" charset="0"/>
              </a:rPr>
              <a:t>. </a:t>
            </a:r>
            <a:r>
              <a:rPr lang="zh-CN" altLang="en-US" sz="3000" b="1">
                <a:latin typeface="Times New Roman" pitchFamily="18" charset="0"/>
              </a:rPr>
              <a:t>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54175" y="3651250"/>
            <a:ext cx="6445250" cy="139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绕点 </a:t>
            </a:r>
            <a:r>
              <a:rPr lang="en-US" altLang="zh-CN" sz="30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顺时针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或逆时针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旋转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90°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180°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270°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得到的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pic>
        <p:nvPicPr>
          <p:cNvPr id="28679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2328863"/>
            <a:ext cx="3876675" cy="387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7450" y="2328863"/>
            <a:ext cx="1046163" cy="2017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9353550" y="4094163"/>
            <a:ext cx="7032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O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63" y="3213100"/>
            <a:ext cx="1047750" cy="2017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: 圆顶角 3"/>
          <p:cNvSpPr/>
          <p:nvPr/>
        </p:nvSpPr>
        <p:spPr>
          <a:xfrm>
            <a:off x="4070350" y="6423025"/>
            <a:ext cx="4051300" cy="288925"/>
          </a:xfrm>
          <a:prstGeom prst="round2SameRect">
            <a:avLst/>
          </a:prstGeom>
          <a:solidFill>
            <a:srgbClr val="E8333C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8330" marR="0" lvl="1" indent="-1511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7930" marR="0" lvl="2" indent="-3035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7530" marR="0" lvl="3" indent="-4559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7130" marR="0" lvl="4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lvl="5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lvl="6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lvl="7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lvl="8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699" name="文本框 34"/>
          <p:cNvSpPr txBox="1"/>
          <p:nvPr/>
        </p:nvSpPr>
        <p:spPr>
          <a:xfrm>
            <a:off x="4492625" y="6392863"/>
            <a:ext cx="31877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[</a:t>
            </a:r>
            <a:r>
              <a:rPr lang="zh-CN" altLang="en-US" sz="2000">
                <a:solidFill>
                  <a:schemeClr val="bg1"/>
                </a:solidFill>
                <a:latin typeface="Times New Roman" pitchFamily="18" charset="0"/>
              </a:rPr>
              <a:t>选自教材</a:t>
            </a:r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P121   </a:t>
            </a:r>
            <a:r>
              <a:rPr lang="zh-CN" altLang="en-US" sz="2000">
                <a:solidFill>
                  <a:schemeClr val="bg1"/>
                </a:solidFill>
                <a:latin typeface="Times New Roman" pitchFamily="18" charset="0"/>
              </a:rPr>
              <a:t>练习</a:t>
            </a:r>
            <a:r>
              <a:rPr lang="en-US" altLang="zh-CN" sz="2000">
                <a:solidFill>
                  <a:schemeClr val="bg1"/>
                </a:solidFill>
                <a:latin typeface="Times New Roman" pitchFamily="18" charset="0"/>
              </a:rPr>
              <a:t>]</a:t>
            </a:r>
            <a:endParaRPr lang="zh-CN" alt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9700" name="文本框 8"/>
          <p:cNvSpPr txBox="1"/>
          <p:nvPr/>
        </p:nvSpPr>
        <p:spPr>
          <a:xfrm>
            <a:off x="766763" y="1125538"/>
            <a:ext cx="10298112" cy="1389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000" b="1">
                <a:latin typeface="Times New Roman" pitchFamily="18" charset="0"/>
              </a:rPr>
              <a:t>        2.</a:t>
            </a:r>
            <a:r>
              <a:rPr lang="zh-CN" altLang="en-US" sz="3000" b="1">
                <a:latin typeface="Times New Roman" pitchFamily="18" charset="0"/>
              </a:rPr>
              <a:t>如图， 将直角三角形 </a:t>
            </a:r>
            <a:r>
              <a:rPr lang="en-US" altLang="zh-CN" sz="3000" b="1" i="1">
                <a:latin typeface="Times New Roman" pitchFamily="18" charset="0"/>
              </a:rPr>
              <a:t>ABO </a:t>
            </a:r>
            <a:r>
              <a:rPr lang="zh-CN" altLang="en-US" sz="3000" b="1">
                <a:latin typeface="Times New Roman" pitchFamily="18" charset="0"/>
              </a:rPr>
              <a:t>绕点 </a:t>
            </a:r>
            <a:r>
              <a:rPr lang="en-US" altLang="zh-CN" sz="3000" b="1" i="1">
                <a:latin typeface="Times New Roman" pitchFamily="18" charset="0"/>
              </a:rPr>
              <a:t>O</a:t>
            </a:r>
            <a:r>
              <a:rPr lang="en-US" altLang="zh-CN" sz="3000" b="1">
                <a:latin typeface="Times New Roman" pitchFamily="18" charset="0"/>
              </a:rPr>
              <a:t> </a:t>
            </a:r>
            <a:r>
              <a:rPr lang="zh-CN" altLang="en-US" sz="3000" b="1">
                <a:latin typeface="Times New Roman" pitchFamily="18" charset="0"/>
              </a:rPr>
              <a:t>顺时针旋转</a:t>
            </a:r>
            <a:r>
              <a:rPr lang="en-US" altLang="zh-CN" sz="3000" b="1">
                <a:latin typeface="Times New Roman" pitchFamily="18" charset="0"/>
              </a:rPr>
              <a:t>90°</a:t>
            </a:r>
            <a:r>
              <a:rPr lang="zh-CN" altLang="en-US" sz="3000" b="1">
                <a:latin typeface="Times New Roman" pitchFamily="18" charset="0"/>
              </a:rPr>
              <a:t>，作出旋转后的直角三角形．</a:t>
            </a:r>
          </a:p>
        </p:txBody>
      </p:sp>
      <p:pic>
        <p:nvPicPr>
          <p:cNvPr id="2970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638" y="2420938"/>
            <a:ext cx="2193925" cy="3001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788" y="3048000"/>
            <a:ext cx="2678112" cy="2230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911225" y="3357563"/>
            <a:ext cx="4691063" cy="1389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解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: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如图所示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,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三角形</a:t>
            </a:r>
            <a:r>
              <a:rPr lang="en-US" altLang="zh-CN" sz="30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A′B′O</a:t>
            </a:r>
            <a:r>
              <a:rPr lang="zh-CN" altLang="en-US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即为旋转后的直角三角形</a:t>
            </a:r>
            <a:r>
              <a:rPr lang="en-US" altLang="zh-CN" sz="30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sp>
        <p:nvSpPr>
          <p:cNvPr id="5" name="矩形: 圆角 4">
            <a:hlinkClick r:id="rId4" action="ppaction://hlinkfile"/>
          </p:cNvPr>
          <p:cNvSpPr/>
          <p:nvPr/>
        </p:nvSpPr>
        <p:spPr>
          <a:xfrm>
            <a:off x="9048750" y="5676900"/>
            <a:ext cx="2087563" cy="84772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1pPr>
            <a:lvl2pPr marL="608330" marR="0" lvl="1" indent="-1511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2pPr>
            <a:lvl3pPr marL="1217930" marR="0" lvl="2" indent="-3035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3pPr>
            <a:lvl4pPr marL="1827530" marR="0" lvl="3" indent="-4559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4pPr>
            <a:lvl5pPr marL="2437130" marR="0" lvl="4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5pPr>
            <a:lvl6pPr marL="2286000" marR="0" lvl="5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6pPr>
            <a:lvl7pPr marL="2743200" marR="0" lvl="6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7pPr>
            <a:lvl8pPr marL="3200400" marR="0" lvl="7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8pPr>
            <a:lvl9pPr marL="3657600" marR="0" lvl="8" indent="-60833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黑体"/>
                <a:cs typeface="Arial"/>
                <a:sym typeface="Wingdings"/>
              </a:defRPr>
            </a:lvl9pPr>
          </a:lstStyle>
          <a:p>
            <a:pPr marL="0" marR="0" lvl="0" indent="0" algn="ctr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旋转动画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0722" name="组合 2"/>
          <p:cNvGrpSpPr/>
          <p:nvPr/>
        </p:nvGrpSpPr>
        <p:grpSpPr>
          <a:xfrm>
            <a:off x="461963" y="404813"/>
            <a:ext cx="2762250" cy="838200"/>
            <a:chOff x="1131021" y="300657"/>
            <a:chExt cx="2760066" cy="839005"/>
          </a:xfrm>
        </p:grpSpPr>
        <p:pic>
          <p:nvPicPr>
            <p:cNvPr id="30728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021" y="300657"/>
              <a:ext cx="2699077" cy="8390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TextBox 18"/>
            <p:cNvSpPr txBox="1"/>
            <p:nvPr/>
          </p:nvSpPr>
          <p:spPr>
            <a:xfrm>
              <a:off x="1936833" y="486572"/>
              <a:ext cx="1954254" cy="5847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793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+mn-cs"/>
                </a:rPr>
                <a:t>随堂演练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0863" y="1125538"/>
            <a:ext cx="10658475" cy="13890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        1.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如图，如果把钟表的指针看做四边形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AOBC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，它绕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O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点旋转得到四边形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DOEF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0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pic>
        <p:nvPicPr>
          <p:cNvPr id="30724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53388" y="1989138"/>
            <a:ext cx="3730625" cy="2246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550863" y="2349500"/>
            <a:ext cx="8785225" cy="20812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在这个旋转过程中：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(1)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旋转中心是什么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?</a:t>
            </a:r>
            <a:endParaRPr kumimoji="0" lang="zh-CN" altLang="zh-CN" sz="30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(2)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经过旋转，点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分别移动到什么位置？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566988" y="4799013"/>
            <a:ext cx="3241675" cy="7381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(1)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O</a:t>
            </a:r>
            <a:r>
              <a:rPr kumimoji="0" lang="zh-CN" altLang="en-US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；</a:t>
            </a:r>
            <a:endParaRPr kumimoji="0" lang="zh-CN" altLang="en-US" sz="3200" b="1" kern="1200" cap="none" spc="0" normalizeH="0" baseline="0" noProof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72038" y="4797425"/>
            <a:ext cx="3311525" cy="7366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(2)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D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E .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cs"/>
              </a:rPr>
              <a:t>	</a:t>
            </a:r>
            <a:endParaRPr kumimoji="0" lang="zh-CN" altLang="en-US" sz="3200" b="1" kern="1200" cap="none" spc="0" normalizeH="0" baseline="0" noProof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746" name="组合 2"/>
          <p:cNvGrpSpPr/>
          <p:nvPr/>
        </p:nvGrpSpPr>
        <p:grpSpPr>
          <a:xfrm>
            <a:off x="461963" y="404813"/>
            <a:ext cx="2762250" cy="838200"/>
            <a:chOff x="1131021" y="300657"/>
            <a:chExt cx="2760066" cy="839005"/>
          </a:xfrm>
        </p:grpSpPr>
        <p:pic>
          <p:nvPicPr>
            <p:cNvPr id="31753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021" y="300657"/>
              <a:ext cx="2699077" cy="8390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TextBox 18"/>
            <p:cNvSpPr txBox="1"/>
            <p:nvPr/>
          </p:nvSpPr>
          <p:spPr>
            <a:xfrm>
              <a:off x="1936833" y="486572"/>
              <a:ext cx="1954254" cy="5847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121793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+mn-cs"/>
                </a:rPr>
                <a:t>随堂演练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0863" y="1125538"/>
            <a:ext cx="10658475" cy="13890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        1.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如图，如果把钟表的指针看做四边形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AOBC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，它绕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O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点旋转得到四边形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DOEF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0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pic>
        <p:nvPicPr>
          <p:cNvPr id="31748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53388" y="1989138"/>
            <a:ext cx="3730625" cy="2246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550863" y="2349500"/>
            <a:ext cx="8785225" cy="27733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在这个旋转过程中：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(3)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旋转角是什么？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(4)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AO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与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DO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的长有什么关系？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BO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与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EO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呢？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(5)</a:t>
            </a:r>
            <a:r>
              <a:rPr kumimoji="0" lang="en-US" altLang="zh-CN" sz="3000" b="1" kern="100" cap="none" spc="0" normalizeH="0" baseline="0" noProof="0">
                <a:latin typeface="宋体" pitchFamily="2" charset="-122"/>
                <a:ea typeface="宋体" pitchFamily="2" charset="-122"/>
                <a:cs typeface="+mn-cs"/>
              </a:rPr>
              <a:t>∠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AOD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与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∠</a:t>
            </a:r>
            <a:r>
              <a:rPr kumimoji="0" lang="en-US" altLang="zh-CN" sz="30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BOE</a:t>
            </a:r>
            <a:r>
              <a:rPr kumimoji="0" lang="en-US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zh-CN" altLang="zh-CN" sz="30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有什么大小关系？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11225" y="5300663"/>
            <a:ext cx="4464050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(3)∠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BOE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∠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AOD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	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；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16500" y="5283200"/>
            <a:ext cx="3600450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(4)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相等；相等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；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67663" y="5283200"/>
            <a:ext cx="3155950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(5)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相等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3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1416050" y="1536700"/>
            <a:ext cx="9575800" cy="36925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2.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下列关于旋转和平移的说法正确的是</a:t>
            </a:r>
            <a:r>
              <a:rPr kumimoji="0" lang="zh-CN" altLang="en-US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（       ）</a:t>
            </a:r>
            <a:endParaRPr kumimoji="0" lang="zh-CN" altLang="zh-CN" sz="32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旋转使图形的形状发生改变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由旋转得到的图形一定可以通过平移得到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C.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平移与旋转的共同之处是改变图形的位置和大小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对应点到旋转中心距离相等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04288" y="1565275"/>
            <a:ext cx="1008063" cy="668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</a:t>
            </a:r>
            <a:endParaRPr kumimoji="0" lang="zh-CN" altLang="en-US" sz="3200" b="1" kern="1200" cap="none" spc="0" normalizeH="0" baseline="0" noProof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982663" y="1449388"/>
            <a:ext cx="10009188" cy="14747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      3.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如图把正方形绕着点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O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旋转，至少要旋转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____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度后才能与原来的图形重合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2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pic>
        <p:nvPicPr>
          <p:cNvPr id="3379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138" y="3284538"/>
            <a:ext cx="2449512" cy="2451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9623425" y="1598613"/>
            <a:ext cx="1135063" cy="5857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+mn-cs"/>
              </a:rPr>
              <a:t>90 </a:t>
            </a:r>
            <a:endParaRPr kumimoji="0" lang="zh-CN" altLang="en-US" sz="3200" kern="1200" cap="none" spc="0" normalizeH="0" baseline="0" noProof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/>
        </p:nvSpPr>
        <p:spPr>
          <a:xfrm>
            <a:off x="550863" y="836613"/>
            <a:ext cx="9793288" cy="44307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       4.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如图所示，三角形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ABC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中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,</a:t>
            </a:r>
            <a:r>
              <a:rPr kumimoji="0" lang="en-US" altLang="zh-CN" sz="3200" b="1" kern="100" cap="none" spc="0" normalizeH="0" baseline="0" noProof="0">
                <a:latin typeface="宋体" pitchFamily="2" charset="-122"/>
                <a:ea typeface="宋体" pitchFamily="2" charset="-122"/>
                <a:cs typeface="+mn-cs"/>
              </a:rPr>
              <a:t>∠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BAC 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= 90°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AB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=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AC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、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E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在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BC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上，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∠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DAE 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= 45°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，三角形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AEC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按顺时针方向转动一个角后成三角形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AFB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2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(1)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图所示中哪一点是旋转中心？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(2)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旋转了多少度？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(3)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指出图中的对应点、对应线段和对应角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2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</p:txBody>
      </p:sp>
      <p:pic>
        <p:nvPicPr>
          <p:cNvPr id="3481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913" y="3144838"/>
            <a:ext cx="3419475" cy="1939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403350" y="995363"/>
            <a:ext cx="6637338" cy="51704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解：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(1)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;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(2)90°;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(3)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的对应点是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,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E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的对应点为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F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,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C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的对应点是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B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;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AC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的对应线段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AB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,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AE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的对应线段是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AF, EC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的对应线段是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FB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; 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1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的对应角为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2,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3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的对应角为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F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,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i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C </a:t>
            </a:r>
            <a:r>
              <a:rPr kumimoji="0" lang="zh-CN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的对应角为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∠</a:t>
            </a:r>
            <a:r>
              <a:rPr kumimoji="0" lang="en-US" altLang="zh-CN" sz="3200" b="1" kern="100" cap="none" spc="0" normalizeH="0" baseline="0" noProof="0">
                <a:solidFill>
                  <a:srgbClr val="FF0000"/>
                </a:solidFill>
                <a:latin typeface="+mn-lt"/>
                <a:ea typeface="+mj-ea"/>
                <a:cs typeface="+mn-cs"/>
              </a:rPr>
              <a:t>4.</a:t>
            </a:r>
            <a:endParaRPr kumimoji="0" lang="zh-CN" altLang="en-US" sz="3200" b="1" kern="1200" cap="none" spc="0" normalizeH="0" baseline="0" noProof="0">
              <a:solidFill>
                <a:srgbClr val="FF0000"/>
              </a:solidFill>
              <a:latin typeface="+mn-lt"/>
              <a:ea typeface="+mj-ea"/>
              <a:cs typeface="+mn-cs"/>
            </a:endParaRPr>
          </a:p>
        </p:txBody>
      </p:sp>
      <p:pic>
        <p:nvPicPr>
          <p:cNvPr id="35843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6913" y="3144838"/>
            <a:ext cx="3419475" cy="1939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200150" y="1158875"/>
            <a:ext cx="9359900" cy="44307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        5.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如图，四边形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ABCD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是边长为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1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的正方形，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∠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BAF 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= 70°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，且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AE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= 2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，三角形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ABF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是三角形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ADE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的旋转图形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.</a:t>
            </a:r>
            <a:endParaRPr kumimoji="0" lang="zh-CN" altLang="zh-CN" sz="3200" b="1" kern="100" cap="none" spc="0" normalizeH="0" baseline="0" noProof="0">
              <a:latin typeface="Times New Roman" pitchFamily="18" charset="0"/>
              <a:ea typeface="宋体" pitchFamily="2" charset="-122"/>
              <a:cs typeface="+mn-cs"/>
            </a:endParaRP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(1)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旋转中心是哪一点？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(2)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旋转了多少度？</a:t>
            </a:r>
          </a:p>
          <a:p>
            <a:pPr marR="0" defTabSz="121793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(3) </a:t>
            </a:r>
            <a:r>
              <a:rPr kumimoji="0" lang="en-US" altLang="zh-CN" sz="3200" b="1" i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AF</a:t>
            </a:r>
            <a:r>
              <a:rPr kumimoji="0" lang="en-US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 </a:t>
            </a:r>
            <a:r>
              <a:rPr kumimoji="0" lang="zh-CN" altLang="zh-CN" sz="3200" b="1" kern="100" cap="none" spc="0" normalizeH="0" baseline="0" noProof="0">
                <a:latin typeface="Times New Roman" pitchFamily="18" charset="0"/>
                <a:ea typeface="宋体" pitchFamily="2" charset="-122"/>
                <a:cs typeface="+mn-cs"/>
              </a:rPr>
              <a:t>的长度是多少？</a:t>
            </a:r>
          </a:p>
        </p:txBody>
      </p:sp>
      <p:pic>
        <p:nvPicPr>
          <p:cNvPr id="36867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3243263"/>
            <a:ext cx="2952750" cy="2312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文本框 3"/>
          <p:cNvSpPr txBox="1"/>
          <p:nvPr/>
        </p:nvSpPr>
        <p:spPr>
          <a:xfrm>
            <a:off x="1200150" y="1892300"/>
            <a:ext cx="6840538" cy="3697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buNone/>
            </a:pP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(1)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旋转中心是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点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(2)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因为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三角形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ABF 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是由三角形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ADE 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旋转而成的，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所以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 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是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的对应点，</a:t>
            </a: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所以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∠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DAB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90°</a:t>
            </a:r>
            <a:r>
              <a:rPr lang="zh-CN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就是旋转角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(3)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AF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AE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2.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pic>
        <p:nvPicPr>
          <p:cNvPr id="37891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3243263"/>
            <a:ext cx="2952750" cy="2312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矩形 26"/>
          <p:cNvSpPr/>
          <p:nvPr/>
        </p:nvSpPr>
        <p:spPr>
          <a:xfrm>
            <a:off x="4727575" y="438150"/>
            <a:ext cx="3455988" cy="830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7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课堂小结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36638" y="1700213"/>
            <a:ext cx="6138862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200">
                <a:latin typeface="DLF-1-4-959000341"/>
              </a:rPr>
              <a:t>旋转具有下述性质</a:t>
            </a:r>
            <a:r>
              <a:rPr lang="en-US" altLang="zh-CN" sz="3200">
                <a:latin typeface="DLF-1-4-959000341"/>
              </a:rPr>
              <a:t>:</a:t>
            </a:r>
            <a:endParaRPr lang="zh-CN" altLang="en-US" sz="3200">
              <a:latin typeface="Times New Roman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325" y="2360613"/>
            <a:ext cx="11083925" cy="184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0675" y="4514850"/>
            <a:ext cx="6470650" cy="1074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主题1</Template>
  <Company/>
  <PresentationFormat>宽屏</PresentationFormat>
  <Paragraphs>94</Paragraphs>
  <Slides>27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主题1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幻灯片 1</dc:title>
  <cp:lastModifiedBy>天天向上</cp:lastModifiedBy>
  <cp:revision>27</cp:revision>
  <dcterms:created xsi:type="dcterms:W3CDTF">2005-09-18T11:32:04Z</dcterms:created>
  <dcterms:modified xsi:type="dcterms:W3CDTF">2023-02-02T03:01:46Z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E32F04BEADF8497D9EAA01DC8BA170F2</vt:lpwstr>
  </property>
  <property fmtid="{D5CDD505-2E9C-101B-9397-08002B2CF9AE}" pid="3" name="KSOProductBuildVer">
    <vt:lpwstr>2052-11.1.0.11365</vt:lpwstr>
  </property>
</Properties>
</file>