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90" r:id="rId1"/>
    <p:sldMasterId id="2147483927" r:id="rId2"/>
  </p:sldMasterIdLst>
  <p:notesMasterIdLst>
    <p:notesMasterId r:id="rId3"/>
  </p:notesMasterIdLst>
  <p:sldIdLst>
    <p:sldId id="369" r:id="rId4"/>
    <p:sldId id="372" r:id="rId5"/>
    <p:sldId id="375" r:id="rId6"/>
    <p:sldId id="378" r:id="rId7"/>
    <p:sldId id="381" r:id="rId8"/>
    <p:sldId id="384" r:id="rId9"/>
    <p:sldId id="387" r:id="rId10"/>
    <p:sldId id="390" r:id="rId11"/>
    <p:sldId id="393" r:id="rId12"/>
    <p:sldId id="396" r:id="rId13"/>
    <p:sldId id="399" r:id="rId14"/>
    <p:sldId id="402" r:id="rId15"/>
    <p:sldId id="405" r:id="rId16"/>
    <p:sldId id="408" r:id="rId17"/>
    <p:sldId id="411" r:id="rId18"/>
    <p:sldId id="414" r:id="rId19"/>
    <p:sldId id="417" r:id="rId20"/>
    <p:sldId id="420" r:id="rId21"/>
    <p:sldId id="423" r:id="rId22"/>
    <p:sldId id="426" r:id="rId23"/>
    <p:sldId id="429" r:id="rId24"/>
    <p:sldId id="432" r:id="rId25"/>
    <p:sldId id="435" r:id="rId26"/>
    <p:sldId id="438" r:id="rId27"/>
    <p:sldId id="441" r:id="rId28"/>
    <p:sldId id="444" r:id="rId29"/>
    <p:sldId id="447" r:id="rId30"/>
    <p:sldId id="45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tags" Target="../tags/tag100.xml"/><Relationship Id="rId7" Type="http://schemas.openxmlformats.org/officeDocument/2006/relationships/tags" Target="../tags/tag101.xml"/><Relationship Id="rId8" Type="http://schemas.openxmlformats.org/officeDocument/2006/relationships/tags" Target="../tags/tag102.xml"/><Relationship Id="rId9" Type="http://schemas.openxmlformats.org/officeDocument/2006/relationships/tags" Target="../tags/tag103.xml"/><Relationship Id="rId10" Type="http://schemas.openxmlformats.org/officeDocument/2006/relationships/tags" Target="../tags/tag104.xml"/><Relationship Id="rId11" Type="http://schemas.openxmlformats.org/officeDocument/2006/relationships/tags" Target="../tags/tag105.xml"/><Relationship Id="rId12" Type="http://schemas.openxmlformats.org/officeDocument/2006/relationships/tags" Target="../tags/tag10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tags" Target="../tags/tag219.xml"/><Relationship Id="rId22" Type="http://schemas.openxmlformats.org/officeDocument/2006/relationships/tags" Target="../tags/tag220.xml"/><Relationship Id="rId23" Type="http://schemas.openxmlformats.org/officeDocument/2006/relationships/tags" Target="../tags/tag221.xml"/><Relationship Id="rId24" Type="http://schemas.openxmlformats.org/officeDocument/2006/relationships/tags" Target="../tags/tag222.xml"/><Relationship Id="rId25" Type="http://schemas.openxmlformats.org/officeDocument/2006/relationships/tags" Target="../tags/tag223.xml"/><Relationship Id="rId26" Type="http://schemas.openxmlformats.org/officeDocument/2006/relationships/tags" Target="../tags/tag224.xml"/><Relationship Id="rId27" Type="http://schemas.openxmlformats.org/officeDocument/2006/relationships/tags" Target="../tags/tag225.xml"/><Relationship Id="rId28" Type="http://schemas.openxmlformats.org/officeDocument/2006/relationships/tags" Target="../tags/tag226.xml"/><Relationship Id="rId29" Type="http://schemas.openxmlformats.org/officeDocument/2006/relationships/tags" Target="../tags/tag227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tags" Target="../tags/tag308.xml"/><Relationship Id="rId22" Type="http://schemas.openxmlformats.org/officeDocument/2006/relationships/tags" Target="../tags/tag309.xml"/><Relationship Id="rId23" Type="http://schemas.openxmlformats.org/officeDocument/2006/relationships/tags" Target="../tags/tag310.xml"/><Relationship Id="rId24" Type="http://schemas.openxmlformats.org/officeDocument/2006/relationships/tags" Target="../tags/tag311.xml"/><Relationship Id="rId25" Type="http://schemas.openxmlformats.org/officeDocument/2006/relationships/tags" Target="../tags/tag312.xml"/><Relationship Id="rId26" Type="http://schemas.openxmlformats.org/officeDocument/2006/relationships/tags" Target="../tags/tag313.xml"/><Relationship Id="rId27" Type="http://schemas.openxmlformats.org/officeDocument/2006/relationships/tags" Target="../tags/tag314.xml"/><Relationship Id="rId28" Type="http://schemas.openxmlformats.org/officeDocument/2006/relationships/tags" Target="../tags/tag315.xml"/><Relationship Id="rId29" Type="http://schemas.openxmlformats.org/officeDocument/2006/relationships/tags" Target="../tags/tag316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2024年智能家居与可穿戴技术投资趋势分析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5214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6205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智能家居与可穿戴技术的市场现状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22244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4612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5603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投资机会和挑战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31642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34010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5001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未来趋势和发展方向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41040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43408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44399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成功案例和经验教训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50438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52806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53797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投资策略和建议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9836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智能家居与可穿戴技术的市场现状</a:t>
            </a:r>
            <a:endParaRPr altLang="en-US" lang="zh-CN"/>
          </a:p>
        </p:txBody>
      </p:sp>
      <p:sp>
        <p:nvSpPr>
          <p:cNvPr id="1048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市场规模和增长趋势</a:t>
            </a:r>
            <a:endParaRPr altLang="en-US" lang="zh-CN"/>
          </a:p>
        </p:txBody>
      </p:sp>
      <p:sp>
        <p:nvSpPr>
          <p:cNvPr id="10488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2024年全球智能家居市场规模预计达到1000亿美元，年复合增长率超过10%。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可穿戴技术市场将继续保持快速增长，预计2024年全球市场规模将达到500亿美元。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智能家居与可穿戴技术的融合将成为未来市场发展的趋势，市场规模有望进一步扩大。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随着技术的不断进步和应用场景的拓展，智能家居与可穿戴技术的市场规模将保持持续增长态势。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主要参与者和市场份额</a:t>
            </a:r>
            <a:endParaRPr altLang="en-US" lang="zh-CN"/>
          </a:p>
        </p:txBody>
      </p:sp>
      <p:sp>
        <p:nvSpPr>
          <p:cNvPr id="10488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主要参与者：苹果、谷歌、小米、华为等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市场份额：苹果和谷歌占据智能家居市场主导地位，小米和华为等国内品牌也在逐步扩大市场份额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竞争格局：智能家居与可穿戴技术市场呈现多强竞争格局，但市场集中度逐渐提高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行业趋势：随着技术的不断进步和应用场景的不断拓展，智能家居与可穿戴技术的市场份额将继续扩大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技术创新和产品迭代</a:t>
            </a:r>
            <a:endParaRPr altLang="en-US" lang="zh-CN"/>
          </a:p>
        </p:txBody>
      </p:sp>
      <p:sp>
        <p:nvSpPr>
          <p:cNvPr id="10489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智能家居和可穿戴技术的不断升级和创新，推动市场不断扩大。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新技术和新产品的涌现，提高了智能家居和可穿戴设备的性能和用户体验。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技术创新和产品迭代加速了智能家居和可穿戴设备的应用场景拓展。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不断的技术创新和产品迭代，使得智能家居和可穿戴设备更加智能化、个性化、便捷化。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消费者需求和行为变化</a:t>
            </a:r>
            <a:endParaRPr altLang="en-US" lang="zh-CN"/>
          </a:p>
        </p:txBody>
      </p:sp>
      <p:sp>
        <p:nvSpPr>
          <p:cNvPr id="10489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消费者对智能家居和可穿戴技术的需求日益增长，追求更加便捷、舒适和个性化的生活体验。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随着技术的进步和普及，消费者对智能家居和可穿戴技术的认知和接受度不断提高，愿意为高品质的产品和服务买单。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消费者行为的变化趋势是向移动化、社交化和智能化发展，智能家居和可穿戴技术能够满足消费者在生活、工作和社交方面的多元化需求。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消费者对于智能家居和可穿戴技术的安全性、隐私保护和数据安全问题越来越关注，对产品的可靠性和品牌信誉度要求更高。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投资机会和挑战</a:t>
            </a:r>
            <a:endParaRPr altLang="en-US" lang="zh-CN"/>
          </a:p>
        </p:txBody>
      </p:sp>
      <p:sp>
        <p:nvSpPr>
          <p:cNvPr id="10490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智能家居领域的投资机会</a:t>
            </a:r>
            <a:endParaRPr altLang="en-US" lang="zh-CN"/>
          </a:p>
        </p:txBody>
      </p:sp>
      <p:sp>
        <p:nvSpPr>
          <p:cNvPr id="10490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技术创新不断涌现，为投资者提供了更多机会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智能家居市场增长迅速，未来几年将保持高速增长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政策支持力度加大，为智能家居行业的发展提供了有力保障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消费者对智能家居的需求日益增长，市场潜力巨大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可穿戴技术领域的投资机会</a:t>
            </a:r>
            <a:endParaRPr altLang="en-US" lang="zh-CN"/>
          </a:p>
        </p:txBody>
      </p:sp>
      <p:sp>
        <p:nvSpPr>
          <p:cNvPr id="10491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智能家居：可穿戴设备与智能家居的结合，可以实现远程控制家电、智能安防等功能，具有巨大的商业潜力。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健康监测：可穿戴设备能够实时监测身体状况，如心率、血压等，具有广阔的市场前景。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运动健身：可穿戴设备在运动健身领域的应用，如智能手环、智能鞋等，能够提供个性化运动方案，满足消费者多样化的需求。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虚拟现实/增强现实：可穿戴设备与虚拟现实/增强现实技术的结合，能够提供沉浸式的体验，具有广泛的应用场景。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面临的挑战和风险因素</a:t>
            </a:r>
            <a:endParaRPr altLang="en-US" lang="zh-CN"/>
          </a:p>
        </p:txBody>
      </p:sp>
      <p:sp>
        <p:nvSpPr>
          <p:cNvPr id="104917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法律法规限制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8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消费者接受度不高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市场竞争激烈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技术更新迭代风险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投资者应关注的关键指标</a:t>
            </a:r>
            <a:endParaRPr altLang="en-US" lang="zh-CN"/>
          </a:p>
        </p:txBody>
      </p:sp>
      <p:sp>
        <p:nvSpPr>
          <p:cNvPr id="10492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技术成熟度：评估智能家居和可穿戴技术的成熟度和市场接受度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市场规模：了解智能家居和可穿戴技术的市场规模和增长潜力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竞争格局：分析市场上的主要竞争者和他们的竞争优势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政策法规：关注与智能家居和可穿戴技术相关的政策法规，了解合规性要求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未来趋势和发展方向</a:t>
            </a:r>
            <a:endParaRPr altLang="en-US" lang="zh-CN"/>
          </a:p>
        </p:txBody>
      </p:sp>
      <p:sp>
        <p:nvSpPr>
          <p:cNvPr id="10492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智能家居的未来趋势</a:t>
            </a:r>
            <a:endParaRPr altLang="en-US" lang="zh-CN"/>
          </a:p>
        </p:txBody>
      </p:sp>
      <p:sp>
        <p:nvSpPr>
          <p:cNvPr id="10493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人工智能技术的广泛应用，提升家居智能化水平。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物联网技术的普及，实现家居设备间的互联互通。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定制化、个性化需求的满足，推动智能家居产品创新。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安全和隐私保护成为重要关注点，保障用户权益。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可穿戴技术的未来趋势</a:t>
            </a:r>
            <a:endParaRPr altLang="en-US" lang="zh-CN"/>
          </a:p>
        </p:txBody>
      </p:sp>
      <p:sp>
        <p:nvSpPr>
          <p:cNvPr id="10493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更加智能化：随着人工智能技术的发展，可穿戴设备将更加智能化，能够更好地理解用户需求并提供更加个性化的服务。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更加多样化：可穿戴设备的应用场景将更加多样化，不仅限于健康、运动等领域，还将拓展到娱乐、教育等领域。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更加个性化：可穿戴设备的设计将更加个性化，能够更好地满足用户的审美和个性化需求。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更加便捷化：随着物联网技术的发展，可穿戴设备将更加便捷地与其他智能设备连接，实现更加智能化的生活体验。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技术融合和创新驱动</a:t>
            </a:r>
            <a:endParaRPr altLang="en-US" lang="zh-CN"/>
          </a:p>
        </p:txBody>
      </p:sp>
      <p:sp>
        <p:nvSpPr>
          <p:cNvPr id="10494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技术融合：智能家居和可穿戴技术的跨界整合，实现更高效、便捷的生活体验。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创新驱动：不断涌现的新技术、新产品和新模式，推动智能家居和可穿戴技术的持续发展。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人工智能：AI技术将进一步渗透到智能家居和可穿戴设备中，提升用户体验和设备性能。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5G技术：5G网络将为智能家居和可穿戴设备提供更快速、稳定的数据传输服务。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行业标准和规范的发展</a:t>
            </a:r>
            <a:endParaRPr altLang="en-US" lang="zh-CN"/>
          </a:p>
        </p:txBody>
      </p:sp>
      <p:sp>
        <p:nvSpPr>
          <p:cNvPr id="10494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智能家居和可穿戴技术的标准将逐渐统一，以提高互操作性和兼容性。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行业标准和规范的发展将推动技术创新和产业链的完善。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标准化和规范化的发展将促进智能家居和可穿戴技术的普及和应用。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政府和企业将制定更多规范，以确保数据安全和隐私保护。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成功案例和经验教训</a:t>
            </a:r>
            <a:endParaRPr altLang="en-US" lang="zh-CN"/>
          </a:p>
        </p:txBody>
      </p:sp>
      <p:sp>
        <p:nvSpPr>
          <p:cNvPr id="10495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智能家居领域的成功案例</a:t>
            </a:r>
            <a:endParaRPr altLang="en-US" lang="zh-CN"/>
          </a:p>
        </p:txBody>
      </p:sp>
      <p:sp>
        <p:nvSpPr>
          <p:cNvPr id="1049582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584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亚马逊Echo：作为智能家居控制中心，亚马逊Echo凭借其强大的语音助手功能和广泛的兼容性，成为了市场上的佼佼者。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588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小米智能家居：凭借高性价比和丰富的产品线，小米智能家居在国内市场占据了较大份额。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592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飞利浦智能照明：通过与多家智能家居平台合作，飞利浦智能照明实现了与各种智能设备的无缝对接，为用户提供了便捷的照明解决方案。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596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美的智能空调：美的智能空调凭借其高效节能、远程控制和语音控制等特点，赢得了消费者的青睐。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可穿戴技术领域的成功案例</a:t>
            </a:r>
            <a:endParaRPr altLang="en-US" lang="zh-CN"/>
          </a:p>
        </p:txBody>
      </p:sp>
      <p:sp>
        <p:nvSpPr>
          <p:cNvPr id="10496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Garmin：Garmin以其高质量的GPS手表和智能手环而闻名，其产品在运动和健身爱好者中非常受欢迎。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Jawbone：凭借其优质的健康追踪器和扬声器，Jawbone在智能手环市场占据了主导地位。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Fitbit：Fitbit以其健康和健身追踪器而闻名，是全球最大的智能手环制造商之一。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Misfit：Misfit以制作时尚且功能强大的智能手环而闻名，其产品受到了消费者的广泛好评。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经验教训和启示</a:t>
            </a:r>
            <a:endParaRPr altLang="en-US" lang="zh-CN"/>
          </a:p>
        </p:txBody>
      </p:sp>
      <p:sp>
        <p:nvSpPr>
          <p:cNvPr id="10496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技术创新：不断进行技术创新和产品迭代，提高产品的竞争力和用户体验。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了解市场需求：在投资前充分了解市场需求和消费者偏好，确保产品符合目标受众的需求。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合作伙伴选择：选择可靠的合作伙伴，共同开发和推广产品，实现资源共享和优势互补。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风险管理：充分评估投资风险，制定合理的风险控制策略，确保投资的安全性和回报率。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行业最佳实践和案例分析</a:t>
            </a:r>
            <a:endParaRPr altLang="en-US" lang="zh-CN"/>
          </a:p>
        </p:txBody>
      </p:sp>
      <p:sp>
        <p:nvSpPr>
          <p:cNvPr id="10497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行业经验教训：智能家居和可穿戴技术行业需注重用户体验，不断迭代产品以满足用户需求。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智能家居领域的成功案例：小米智能家居，通过生态链建设实现了全屋智能化的快速落地。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可穿戴技术领域的成功案例：Fitbit手环，通过精准的健康监测和运动追踪功能赢得了市场份额。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行业最佳实践：持续投入研发，加强与各行业的合作，拓展应用场景，提升技术水平。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投资策略和建议</a:t>
            </a:r>
            <a:endParaRPr altLang="en-US" lang="zh-CN"/>
          </a:p>
        </p:txBody>
      </p:sp>
      <p:sp>
        <p:nvSpPr>
          <p:cNvPr id="1049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投资策略和方向选择</a:t>
            </a:r>
            <a:endParaRPr altLang="en-US" lang="zh-CN"/>
          </a:p>
        </p:txBody>
      </p:sp>
      <p:sp>
        <p:nvSpPr>
          <p:cNvPr id="1049838" name="矩形 15"/>
          <p:cNvSpPr/>
          <p:nvPr>
            <p:custDataLst>
              <p:tags r:id="rId1"/>
            </p:custDataLst>
          </p:nvPr>
        </p:nvSpPr>
        <p:spPr>
          <a:xfrm>
            <a:off x="948119" y="231686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投资策略：关注技术创新和市场需求，寻找具有潜力的创业公司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任意多边形 17"/>
          <p:cNvSpPr/>
          <p:nvPr>
            <p:custDataLst>
              <p:tags r:id="rId2"/>
            </p:custDataLst>
          </p:nvPr>
        </p:nvSpPr>
        <p:spPr>
          <a:xfrm flipV="1">
            <a:off x="838200" y="220350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任意多边形 18"/>
          <p:cNvSpPr/>
          <p:nvPr>
            <p:custDataLst>
              <p:tags r:id="rId3"/>
            </p:custDataLst>
          </p:nvPr>
        </p:nvSpPr>
        <p:spPr>
          <a:xfrm flipH="1">
            <a:off x="9512654" y="299011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矩形 27"/>
          <p:cNvSpPr/>
          <p:nvPr>
            <p:custDataLst>
              <p:tags r:id="rId4"/>
            </p:custDataLst>
          </p:nvPr>
        </p:nvSpPr>
        <p:spPr>
          <a:xfrm>
            <a:off x="948119" y="431945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方向选择：关注智能家居和可穿戴技术的融合发展，以及跨界合作和创新业务模式的机会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任意多边形 29"/>
          <p:cNvSpPr/>
          <p:nvPr>
            <p:custDataLst>
              <p:tags r:id="rId5"/>
            </p:custDataLst>
          </p:nvPr>
        </p:nvSpPr>
        <p:spPr>
          <a:xfrm flipV="1">
            <a:off x="838200" y="420609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任意多边形 30"/>
          <p:cNvSpPr/>
          <p:nvPr>
            <p:custDataLst>
              <p:tags r:id="rId6"/>
            </p:custDataLst>
          </p:nvPr>
        </p:nvSpPr>
        <p:spPr>
          <a:xfrm flipH="1">
            <a:off x="9512654" y="499270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行业标准和规范的重要性</a:t>
            </a:r>
            <a:endParaRPr altLang="en-US" lang="zh-CN"/>
          </a:p>
        </p:txBody>
      </p:sp>
      <p:sp>
        <p:nvSpPr>
          <p:cNvPr id="10498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统一行业标准，促进技术发展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降低研发成本，加速技术推广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提高产品质量，保障消费者权益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规范市场秩序，避免无序竞争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技术创新和产品迭代的风险管理</a:t>
            </a:r>
            <a:endParaRPr altLang="en-US" lang="zh-CN"/>
          </a:p>
        </p:txBody>
      </p:sp>
      <p:sp>
        <p:nvSpPr>
          <p:cNvPr id="10499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风险应对：制定针对性的风险应对策略，包括预防、减轻、转移和储备等措施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风险监控：持续监控风险的发展变化，及时调整风险管理策略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风险识别：及时发现和评估技术创新和产品迭代过程中可能出现的风险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风险评估：对每种风险的可能性和影响进行量化和评估，确定优先级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投资者关系和公关策略的运用</a:t>
            </a:r>
            <a:endParaRPr altLang="en-US" lang="zh-CN"/>
          </a:p>
        </p:txBody>
      </p:sp>
      <p:sp>
        <p:nvSpPr>
          <p:cNvPr id="10500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建立良好的投资者关系：通过定期沟通、透明度增加等方式，增强投资者对公司的信任和信心。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制定有针对性的公关策略：针对不同投资者群体，制定相应的公关策略，以提升公司的知名度和声誉。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及时回应市场传闻和质疑：对于市场上的传闻和质疑，应及时、透明地进行回应，以维护公司的形象和信誉。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强化与媒体的合作关系：与媒体建立良好的合作关系，以便更好地传递公司的价值和愿景，同时及时澄清误解。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7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5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5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5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5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5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5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5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5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5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5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5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5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5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5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5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5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SLIDE_ID" val="custom2023121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43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2024-01-05T08:06:39Z</dcterms:created>
  <dcterms:modified xsi:type="dcterms:W3CDTF">2024-01-05T08:06:39Z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1451398aded34964a5132ac33ce3795e_21</vt:lpwstr>
  </property>
</Properties>
</file>