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24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151890" y="1708785"/>
            <a:ext cx="6343015" cy="7969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1151890" y="2657475"/>
            <a:ext cx="6343015" cy="8788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5"/>
            </p:custDataLst>
          </p:nvPr>
        </p:nvSpPr>
        <p:spPr>
          <a:xfrm>
            <a:off x="821690" y="4104640"/>
            <a:ext cx="2114550" cy="426085"/>
          </a:xfrm>
          <a:prstGeom prst="parallelogram">
            <a:avLst>
              <a:gd name="adj" fmla="val 45603"/>
            </a:avLst>
          </a:prstGeom>
          <a:gradFill>
            <a:gsLst>
              <a:gs pos="2600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0" scaled="0"/>
          </a:gradFill>
          <a:ln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txBody>
          <a:bodyPr wrap="square" lIns="91440" tIns="0" rIns="9144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节编号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1073785" y="1535430"/>
            <a:ext cx="5628640" cy="11410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ln>
                  <a:solidFill>
                    <a:schemeClr val="bg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1073785" y="2767965"/>
            <a:ext cx="5628640" cy="25660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5400" b="1" i="0" u="none" strike="noStrike" kern="1200" cap="none" spc="0" normalizeH="0" baseline="0" noProof="1" err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0" name="直接连接符 19"/>
          <p:cNvCxnSpPr/>
          <p:nvPr>
            <p:custDataLst>
              <p:tags r:id="rId3"/>
            </p:custDataLst>
          </p:nvPr>
        </p:nvCxnSpPr>
        <p:spPr>
          <a:xfrm>
            <a:off x="10600690" y="1176655"/>
            <a:ext cx="987425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1051560" y="531495"/>
            <a:ext cx="10643870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234315"/>
            <a:ext cx="10968990" cy="60223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5038090" y="4172585"/>
            <a:ext cx="2114550" cy="426085"/>
          </a:xfrm>
          <a:prstGeom prst="parallelogram">
            <a:avLst>
              <a:gd name="adj" fmla="val 45603"/>
            </a:avLst>
          </a:prstGeom>
          <a:gradFill>
            <a:gsLst>
              <a:gs pos="26000">
                <a:schemeClr val="accent1">
                  <a:alpha val="12000"/>
                </a:schemeClr>
              </a:gs>
              <a:gs pos="100000">
                <a:schemeClr val="accent1">
                  <a:alpha val="20000"/>
                </a:schemeClr>
              </a:gs>
            </a:gsLst>
            <a:lin ang="0" scaled="0"/>
          </a:gradFill>
          <a:ln>
            <a:gradFill>
              <a:gsLst>
                <a:gs pos="0">
                  <a:schemeClr val="accent2">
                    <a:alpha val="5000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txBody>
          <a:bodyPr wrap="square" lIns="91440" tIns="0" rIns="9144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1796415" y="1999615"/>
            <a:ext cx="8939530" cy="15182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18" Type="http://schemas.openxmlformats.org/officeDocument/2006/relationships/tags" Target="../tags/tag216.xml" /><Relationship Id="rId2" Type="http://schemas.openxmlformats.org/officeDocument/2006/relationships/image" Target="../media/image2.png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image" Target="../media/image2.png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13" Type="http://schemas.openxmlformats.org/officeDocument/2006/relationships/tags" Target="../tags/tag250.xml" /><Relationship Id="rId14" Type="http://schemas.openxmlformats.org/officeDocument/2006/relationships/tags" Target="../tags/tag251.xml" /><Relationship Id="rId15" Type="http://schemas.openxmlformats.org/officeDocument/2006/relationships/tags" Target="../tags/tag252.xml" /><Relationship Id="rId16" Type="http://schemas.openxmlformats.org/officeDocument/2006/relationships/tags" Target="../tags/tag253.xml" /><Relationship Id="rId17" Type="http://schemas.openxmlformats.org/officeDocument/2006/relationships/tags" Target="../tags/tag254.xml" /><Relationship Id="rId18" Type="http://schemas.openxmlformats.org/officeDocument/2006/relationships/tags" Target="../tags/tag255.xml" /><Relationship Id="rId2" Type="http://schemas.openxmlformats.org/officeDocument/2006/relationships/image" Target="../media/image2.png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tags" Target="../tags/tag269.xml" /><Relationship Id="rId14" Type="http://schemas.openxmlformats.org/officeDocument/2006/relationships/tags" Target="../tags/tag270.xml" /><Relationship Id="rId15" Type="http://schemas.openxmlformats.org/officeDocument/2006/relationships/tags" Target="../tags/tag271.xml" /><Relationship Id="rId16" Type="http://schemas.openxmlformats.org/officeDocument/2006/relationships/tags" Target="../tags/tag272.xml" /><Relationship Id="rId17" Type="http://schemas.openxmlformats.org/officeDocument/2006/relationships/tags" Target="../tags/tag273.xml" /><Relationship Id="rId18" Type="http://schemas.openxmlformats.org/officeDocument/2006/relationships/tags" Target="../tags/tag274.xml" /><Relationship Id="rId19" Type="http://schemas.openxmlformats.org/officeDocument/2006/relationships/tags" Target="../tags/tag275.xml" /><Relationship Id="rId2" Type="http://schemas.openxmlformats.org/officeDocument/2006/relationships/image" Target="../media/image2.png" /><Relationship Id="rId20" Type="http://schemas.openxmlformats.org/officeDocument/2006/relationships/tags" Target="../tags/tag276.xml" /><Relationship Id="rId21" Type="http://schemas.openxmlformats.org/officeDocument/2006/relationships/tags" Target="../tags/tag277.xml" /><Relationship Id="rId22" Type="http://schemas.openxmlformats.org/officeDocument/2006/relationships/tags" Target="../tags/tag27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image" Target="../media/image2.png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tags" Target="../tags/tag312.xml" /><Relationship Id="rId13" Type="http://schemas.openxmlformats.org/officeDocument/2006/relationships/tags" Target="../tags/tag313.xml" /><Relationship Id="rId14" Type="http://schemas.openxmlformats.org/officeDocument/2006/relationships/tags" Target="../tags/tag314.xml" /><Relationship Id="rId15" Type="http://schemas.openxmlformats.org/officeDocument/2006/relationships/tags" Target="../tags/tag315.xml" /><Relationship Id="rId16" Type="http://schemas.openxmlformats.org/officeDocument/2006/relationships/tags" Target="../tags/tag316.xml" /><Relationship Id="rId17" Type="http://schemas.openxmlformats.org/officeDocument/2006/relationships/tags" Target="../tags/tag317.xml" /><Relationship Id="rId18" Type="http://schemas.openxmlformats.org/officeDocument/2006/relationships/tags" Target="../tags/tag318.xml" /><Relationship Id="rId19" Type="http://schemas.openxmlformats.org/officeDocument/2006/relationships/tags" Target="../tags/tag319.xml" /><Relationship Id="rId2" Type="http://schemas.openxmlformats.org/officeDocument/2006/relationships/image" Target="../media/image2.png" /><Relationship Id="rId20" Type="http://schemas.openxmlformats.org/officeDocument/2006/relationships/tags" Target="../tags/tag320.xml" /><Relationship Id="rId21" Type="http://schemas.openxmlformats.org/officeDocument/2006/relationships/tags" Target="../tags/tag321.xml" /><Relationship Id="rId22" Type="http://schemas.openxmlformats.org/officeDocument/2006/relationships/tags" Target="../tags/tag322.xml" /><Relationship Id="rId23" Type="http://schemas.openxmlformats.org/officeDocument/2006/relationships/tags" Target="../tags/tag323.xml" /><Relationship Id="rId24" Type="http://schemas.openxmlformats.org/officeDocument/2006/relationships/tags" Target="../tags/tag324.xml" /><Relationship Id="rId25" Type="http://schemas.openxmlformats.org/officeDocument/2006/relationships/tags" Target="../tags/tag325.xml" /><Relationship Id="rId26" Type="http://schemas.openxmlformats.org/officeDocument/2006/relationships/tags" Target="../tags/tag326.xml" /><Relationship Id="rId3" Type="http://schemas.openxmlformats.org/officeDocument/2006/relationships/tags" Target="../tags/tag303.xml" /><Relationship Id="rId4" Type="http://schemas.openxmlformats.org/officeDocument/2006/relationships/tags" Target="../tags/tag304.xml" /><Relationship Id="rId5" Type="http://schemas.openxmlformats.org/officeDocument/2006/relationships/tags" Target="../tags/tag305.xml" /><Relationship Id="rId6" Type="http://schemas.openxmlformats.org/officeDocument/2006/relationships/tags" Target="../tags/tag306.xml" /><Relationship Id="rId7" Type="http://schemas.openxmlformats.org/officeDocument/2006/relationships/tags" Target="../tags/tag307.xml" /><Relationship Id="rId8" Type="http://schemas.openxmlformats.org/officeDocument/2006/relationships/tags" Target="../tags/tag308.xml" /><Relationship Id="rId9" Type="http://schemas.openxmlformats.org/officeDocument/2006/relationships/tags" Target="../tags/tag3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7.xml" /><Relationship Id="rId11" Type="http://schemas.openxmlformats.org/officeDocument/2006/relationships/tags" Target="../tags/tag338.xml" /><Relationship Id="rId12" Type="http://schemas.openxmlformats.org/officeDocument/2006/relationships/tags" Target="../tags/tag339.xml" /><Relationship Id="rId13" Type="http://schemas.openxmlformats.org/officeDocument/2006/relationships/tags" Target="../tags/tag340.xml" /><Relationship Id="rId14" Type="http://schemas.openxmlformats.org/officeDocument/2006/relationships/tags" Target="../tags/tag341.xml" /><Relationship Id="rId2" Type="http://schemas.openxmlformats.org/officeDocument/2006/relationships/image" Target="../media/image2.png" /><Relationship Id="rId3" Type="http://schemas.openxmlformats.org/officeDocument/2006/relationships/tags" Target="../tags/tag330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tags" Target="../tags/tag334.xml" /><Relationship Id="rId8" Type="http://schemas.openxmlformats.org/officeDocument/2006/relationships/tags" Target="../tags/tag335.xml" /><Relationship Id="rId9" Type="http://schemas.openxmlformats.org/officeDocument/2006/relationships/tags" Target="../tags/tag33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2" Type="http://schemas.openxmlformats.org/officeDocument/2006/relationships/image" Target="../media/image2.png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3.xml" /><Relationship Id="rId11" Type="http://schemas.openxmlformats.org/officeDocument/2006/relationships/tags" Target="../tags/tag364.xml" /><Relationship Id="rId12" Type="http://schemas.openxmlformats.org/officeDocument/2006/relationships/tags" Target="../tags/tag365.xml" /><Relationship Id="rId2" Type="http://schemas.openxmlformats.org/officeDocument/2006/relationships/image" Target="../media/image2.png" /><Relationship Id="rId3" Type="http://schemas.openxmlformats.org/officeDocument/2006/relationships/tags" Target="../tags/tag356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tags" Target="../tags/tag359.xml" /><Relationship Id="rId7" Type="http://schemas.openxmlformats.org/officeDocument/2006/relationships/tags" Target="../tags/tag360.xml" /><Relationship Id="rId8" Type="http://schemas.openxmlformats.org/officeDocument/2006/relationships/tags" Target="../tags/tag361.xml" /><Relationship Id="rId9" Type="http://schemas.openxmlformats.org/officeDocument/2006/relationships/tags" Target="../tags/tag36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66.xml" /><Relationship Id="rId4" Type="http://schemas.openxmlformats.org/officeDocument/2006/relationships/tags" Target="../tags/tag367.xml" /><Relationship Id="rId5" Type="http://schemas.openxmlformats.org/officeDocument/2006/relationships/tags" Target="../tags/tag36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6.xml" /><Relationship Id="rId11" Type="http://schemas.openxmlformats.org/officeDocument/2006/relationships/tags" Target="../tags/tag377.xml" /><Relationship Id="rId12" Type="http://schemas.openxmlformats.org/officeDocument/2006/relationships/tags" Target="../tags/tag378.xml" /><Relationship Id="rId13" Type="http://schemas.openxmlformats.org/officeDocument/2006/relationships/tags" Target="../tags/tag379.xml" /><Relationship Id="rId14" Type="http://schemas.openxmlformats.org/officeDocument/2006/relationships/tags" Target="../tags/tag380.xml" /><Relationship Id="rId15" Type="http://schemas.openxmlformats.org/officeDocument/2006/relationships/tags" Target="../tags/tag381.xml" /><Relationship Id="rId16" Type="http://schemas.openxmlformats.org/officeDocument/2006/relationships/tags" Target="../tags/tag382.xml" /><Relationship Id="rId17" Type="http://schemas.openxmlformats.org/officeDocument/2006/relationships/tags" Target="../tags/tag383.xml" /><Relationship Id="rId18" Type="http://schemas.openxmlformats.org/officeDocument/2006/relationships/tags" Target="../tags/tag384.xml" /><Relationship Id="rId2" Type="http://schemas.openxmlformats.org/officeDocument/2006/relationships/image" Target="../media/image2.png" /><Relationship Id="rId3" Type="http://schemas.openxmlformats.org/officeDocument/2006/relationships/tags" Target="../tags/tag369.xml" /><Relationship Id="rId4" Type="http://schemas.openxmlformats.org/officeDocument/2006/relationships/tags" Target="../tags/tag370.xml" /><Relationship Id="rId5" Type="http://schemas.openxmlformats.org/officeDocument/2006/relationships/tags" Target="../tags/tag371.xml" /><Relationship Id="rId6" Type="http://schemas.openxmlformats.org/officeDocument/2006/relationships/tags" Target="../tags/tag372.xml" /><Relationship Id="rId7" Type="http://schemas.openxmlformats.org/officeDocument/2006/relationships/tags" Target="../tags/tag373.xml" /><Relationship Id="rId8" Type="http://schemas.openxmlformats.org/officeDocument/2006/relationships/tags" Target="../tags/tag374.xml" /><Relationship Id="rId9" Type="http://schemas.openxmlformats.org/officeDocument/2006/relationships/tags" Target="../tags/tag37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2.xml" /><Relationship Id="rId11" Type="http://schemas.openxmlformats.org/officeDocument/2006/relationships/tags" Target="../tags/tag393.xml" /><Relationship Id="rId12" Type="http://schemas.openxmlformats.org/officeDocument/2006/relationships/tags" Target="../tags/tag394.xml" /><Relationship Id="rId13" Type="http://schemas.openxmlformats.org/officeDocument/2006/relationships/tags" Target="../tags/tag395.xml" /><Relationship Id="rId14" Type="http://schemas.openxmlformats.org/officeDocument/2006/relationships/tags" Target="../tags/tag396.xml" /><Relationship Id="rId15" Type="http://schemas.openxmlformats.org/officeDocument/2006/relationships/tags" Target="../tags/tag397.xml" /><Relationship Id="rId16" Type="http://schemas.openxmlformats.org/officeDocument/2006/relationships/tags" Target="../tags/tag398.xml" /><Relationship Id="rId17" Type="http://schemas.openxmlformats.org/officeDocument/2006/relationships/tags" Target="../tags/tag399.xml" /><Relationship Id="rId18" Type="http://schemas.openxmlformats.org/officeDocument/2006/relationships/tags" Target="../tags/tag400.xml" /><Relationship Id="rId19" Type="http://schemas.openxmlformats.org/officeDocument/2006/relationships/tags" Target="../tags/tag401.xml" /><Relationship Id="rId2" Type="http://schemas.openxmlformats.org/officeDocument/2006/relationships/image" Target="../media/image2.png" /><Relationship Id="rId20" Type="http://schemas.openxmlformats.org/officeDocument/2006/relationships/tags" Target="../tags/tag402.xml" /><Relationship Id="rId21" Type="http://schemas.openxmlformats.org/officeDocument/2006/relationships/tags" Target="../tags/tag403.xml" /><Relationship Id="rId22" Type="http://schemas.openxmlformats.org/officeDocument/2006/relationships/tags" Target="../tags/tag404.xml" /><Relationship Id="rId23" Type="http://schemas.openxmlformats.org/officeDocument/2006/relationships/tags" Target="../tags/tag405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Relationship Id="rId6" Type="http://schemas.openxmlformats.org/officeDocument/2006/relationships/tags" Target="../tags/tag388.xml" /><Relationship Id="rId7" Type="http://schemas.openxmlformats.org/officeDocument/2006/relationships/tags" Target="../tags/tag389.xml" /><Relationship Id="rId8" Type="http://schemas.openxmlformats.org/officeDocument/2006/relationships/tags" Target="../tags/tag390.xml" /><Relationship Id="rId9" Type="http://schemas.openxmlformats.org/officeDocument/2006/relationships/tags" Target="../tags/tag39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3.xml" /><Relationship Id="rId11" Type="http://schemas.openxmlformats.org/officeDocument/2006/relationships/tags" Target="../tags/tag414.xml" /><Relationship Id="rId12" Type="http://schemas.openxmlformats.org/officeDocument/2006/relationships/tags" Target="../tags/tag415.xml" /><Relationship Id="rId13" Type="http://schemas.openxmlformats.org/officeDocument/2006/relationships/tags" Target="../tags/tag416.xml" /><Relationship Id="rId14" Type="http://schemas.openxmlformats.org/officeDocument/2006/relationships/tags" Target="../tags/tag417.xml" /><Relationship Id="rId15" Type="http://schemas.openxmlformats.org/officeDocument/2006/relationships/tags" Target="../tags/tag418.xml" /><Relationship Id="rId16" Type="http://schemas.openxmlformats.org/officeDocument/2006/relationships/tags" Target="../tags/tag419.xml" /><Relationship Id="rId17" Type="http://schemas.openxmlformats.org/officeDocument/2006/relationships/tags" Target="../tags/tag420.xml" /><Relationship Id="rId18" Type="http://schemas.openxmlformats.org/officeDocument/2006/relationships/tags" Target="../tags/tag421.xml" /><Relationship Id="rId2" Type="http://schemas.openxmlformats.org/officeDocument/2006/relationships/image" Target="../media/image2.png" /><Relationship Id="rId3" Type="http://schemas.openxmlformats.org/officeDocument/2006/relationships/tags" Target="../tags/tag406.xml" /><Relationship Id="rId4" Type="http://schemas.openxmlformats.org/officeDocument/2006/relationships/tags" Target="../tags/tag407.xml" /><Relationship Id="rId5" Type="http://schemas.openxmlformats.org/officeDocument/2006/relationships/tags" Target="../tags/tag408.xml" /><Relationship Id="rId6" Type="http://schemas.openxmlformats.org/officeDocument/2006/relationships/tags" Target="../tags/tag409.xml" /><Relationship Id="rId7" Type="http://schemas.openxmlformats.org/officeDocument/2006/relationships/tags" Target="../tags/tag410.xml" /><Relationship Id="rId8" Type="http://schemas.openxmlformats.org/officeDocument/2006/relationships/tags" Target="../tags/tag411.xml" /><Relationship Id="rId9" Type="http://schemas.openxmlformats.org/officeDocument/2006/relationships/tags" Target="../tags/tag4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22.xml" /><Relationship Id="rId4" Type="http://schemas.openxmlformats.org/officeDocument/2006/relationships/tags" Target="../tags/tag42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5430">
                <a:solidFill>
                  <a:schemeClr val="lt1"/>
                </a:solidFill>
              </a:rPr>
              <a:t>癫痫持续状态急救护理课件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  <a:ln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0">
                  <a:srgbClr val="51E8C9">
                    <a:alpha val="0"/>
                  </a:srgbClr>
                </a:gs>
                <a:gs pos="100000">
                  <a:srgbClr val="47FFBC"/>
                </a:gs>
              </a:gsLst>
              <a:lin ang="0" scaled="0"/>
            </a:gradFill>
          </a:ln>
        </p:spPr>
        <p:txBody>
          <a:bodyPr/>
          <a:lstStyle/>
          <a:p>
            <a:r>
              <a:rPr lang="zh-CN" altLang="en-US" sz="20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555">
                <a:solidFill>
                  <a:schemeClr val="lt1"/>
                </a:solidFill>
              </a:rPr>
              <a:t>目录</a:t>
            </a:r>
          </a:p>
        </p:txBody>
      </p:sp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1243330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01</a:t>
            </a:r>
          </a:p>
        </p:txBody>
      </p:sp>
      <p:cxnSp>
        <p:nvCxnSpPr>
          <p:cNvPr id="32" name="直接连接符 31"/>
          <p:cNvCxnSpPr/>
          <p:nvPr>
            <p:custDataLst>
              <p:tags r:id="rId5"/>
            </p:custDataLst>
          </p:nvPr>
        </p:nvCxnSpPr>
        <p:spPr>
          <a:xfrm>
            <a:off x="1265555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243330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l"/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癫痫持续状态的概述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3833495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02</a:t>
            </a:r>
          </a:p>
        </p:txBody>
      </p:sp>
      <p:cxnSp>
        <p:nvCxnSpPr>
          <p:cNvPr id="14" name="直接连接符 13"/>
          <p:cNvCxnSpPr/>
          <p:nvPr>
            <p:custDataLst>
              <p:tags r:id="rId8"/>
            </p:custDataLst>
          </p:nvPr>
        </p:nvCxnSpPr>
        <p:spPr>
          <a:xfrm>
            <a:off x="3855720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3833495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癫痫持续状态的急救护理</a:t>
            </a: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6423660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03</a:t>
            </a:r>
          </a:p>
        </p:txBody>
      </p:sp>
      <p:cxnSp>
        <p:nvCxnSpPr>
          <p:cNvPr id="26" name="直接连接符 25"/>
          <p:cNvCxnSpPr/>
          <p:nvPr>
            <p:custDataLst>
              <p:tags r:id="rId11"/>
            </p:custDataLst>
          </p:nvPr>
        </p:nvCxnSpPr>
        <p:spPr>
          <a:xfrm>
            <a:off x="6445885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6423660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癫痫持续状态的预防</a:t>
            </a:r>
          </a:p>
        </p:txBody>
      </p:sp>
      <p:sp>
        <p:nvSpPr>
          <p:cNvPr id="47" name="文本框 46"/>
          <p:cNvSpPr txBox="1"/>
          <p:nvPr>
            <p:custDataLst>
              <p:tags r:id="rId13"/>
            </p:custDataLst>
          </p:nvPr>
        </p:nvSpPr>
        <p:spPr>
          <a:xfrm>
            <a:off x="9013825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04</a:t>
            </a:r>
          </a:p>
        </p:txBody>
      </p:sp>
      <p:cxnSp>
        <p:nvCxnSpPr>
          <p:cNvPr id="48" name="直接连接符 47"/>
          <p:cNvCxnSpPr/>
          <p:nvPr>
            <p:custDataLst>
              <p:tags r:id="rId14"/>
            </p:custDataLst>
          </p:nvPr>
        </p:nvCxnSpPr>
        <p:spPr>
          <a:xfrm>
            <a:off x="9036050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>
            <p:custDataLst>
              <p:tags r:id="rId15"/>
            </p:custDataLst>
          </p:nvPr>
        </p:nvSpPr>
        <p:spPr>
          <a:xfrm>
            <a:off x="9013825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癫痫持续状态的治疗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癫痫持续状态的概述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癫痫持续状态的定义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1306195" y="1492357"/>
            <a:ext cx="9585960" cy="85193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癫痫持续状态是指癫痫发作持续时间超过5分钟，或者连续发作，发作间期意识未完全恢复，或者发作持续时间虽不足5分钟，但发作频繁，以致发作间期意识未完全恢复。</a:t>
            </a:r>
          </a:p>
        </p:txBody>
      </p: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1399960" y="2320855"/>
            <a:ext cx="60653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8"/>
            </p:custDataLst>
          </p:nvPr>
        </p:nvCxnSpPr>
        <p:spPr>
          <a:xfrm>
            <a:off x="7402356" y="2320855"/>
            <a:ext cx="311034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1306195" y="2753717"/>
            <a:ext cx="9585960" cy="85193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癫痫持续状态是一种严重的癫痫发作，需要紧急处理，否则可能导致患者死亡或严重脑损伤。</a:t>
            </a:r>
          </a:p>
        </p:txBody>
      </p:sp>
      <p:cxnSp>
        <p:nvCxnSpPr>
          <p:cNvPr id="4" name="直接连接符 3"/>
          <p:cNvCxnSpPr/>
          <p:nvPr>
            <p:custDataLst>
              <p:tags r:id="rId10"/>
            </p:custDataLst>
          </p:nvPr>
        </p:nvCxnSpPr>
        <p:spPr>
          <a:xfrm>
            <a:off x="1399960" y="3582214"/>
            <a:ext cx="6065394" cy="0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11"/>
            </p:custDataLst>
          </p:nvPr>
        </p:nvCxnSpPr>
        <p:spPr>
          <a:xfrm>
            <a:off x="7402356" y="3582214"/>
            <a:ext cx="3110346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1306195" y="4015077"/>
            <a:ext cx="9585960" cy="85193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癫痫持续状态可分为全面性癫痫持续状态和部分性癫痫持续状态，其中全面性癫痫持续状态更为严重。</a:t>
            </a:r>
          </a:p>
        </p:txBody>
      </p:sp>
      <p:cxnSp>
        <p:nvCxnSpPr>
          <p:cNvPr id="8" name="直接连接符 7"/>
          <p:cNvCxnSpPr/>
          <p:nvPr>
            <p:custDataLst>
              <p:tags r:id="rId13"/>
            </p:custDataLst>
          </p:nvPr>
        </p:nvCxnSpPr>
        <p:spPr>
          <a:xfrm>
            <a:off x="1399960" y="4843574"/>
            <a:ext cx="60653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14"/>
            </p:custDataLst>
          </p:nvPr>
        </p:nvCxnSpPr>
        <p:spPr>
          <a:xfrm>
            <a:off x="7402356" y="4843574"/>
            <a:ext cx="311034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1306195" y="5276436"/>
            <a:ext cx="9585960" cy="85193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癫痫持续状态的病因包括脑部疾病、药物滥用、代谢紊乱、感染等，需要及时诊断和治疗。</a:t>
            </a:r>
          </a:p>
        </p:txBody>
      </p:sp>
      <p:cxnSp>
        <p:nvCxnSpPr>
          <p:cNvPr id="11" name="直接连接符 10"/>
          <p:cNvCxnSpPr/>
          <p:nvPr>
            <p:custDataLst>
              <p:tags r:id="rId16"/>
            </p:custDataLst>
          </p:nvPr>
        </p:nvCxnSpPr>
        <p:spPr>
          <a:xfrm>
            <a:off x="1399960" y="6104934"/>
            <a:ext cx="6065394" cy="0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7"/>
            </p:custDataLst>
          </p:nvPr>
        </p:nvCxnSpPr>
        <p:spPr>
          <a:xfrm>
            <a:off x="7402356" y="6104934"/>
            <a:ext cx="3110346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癫痫持续状态的分类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强直-阵挛性癫痫持续状态：表现为全身肌肉强直收缩，随后出现阵挛性抽搐，持续时间较长。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失神性癫痫持续状态：表现为意识丧失，持续时间较短，一般不超过1分钟。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复杂部分性癫痫持续状态：表现为部分性发作，持续时间较长，一般超过30分钟。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癫痫持续状态的其他分类：根据发作类型和持续时间，还可以分为其他类型的癫痫持续状态。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癫痫持续状态的危害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脑损伤：癫痫持续状态可能导致脑组织损伤，影响认知功能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呼吸衰竭：癫痫持续状态可能导致呼吸衰竭，危及生命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心血管疾病：癫痫持续状态可能导致心血管疾病，如心律失常、高血压等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心理问题：癫痫持续状态可能导致患者出现焦虑、抑郁等心理问题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癫痫持续状态的急救护理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急救护理原则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1616616" y="2972882"/>
            <a:ext cx="2143864" cy="1478678"/>
          </a:xfrm>
          <a:custGeom>
            <a:gdLst>
              <a:gd name="connsiteX0" fmla="*/ 0 w 1765300"/>
              <a:gd name="connsiteY0" fmla="*/ 1206500 h 1206500"/>
              <a:gd name="connsiteX1" fmla="*/ 1409700 w 1765300"/>
              <a:gd name="connsiteY1" fmla="*/ 203200 h 1206500"/>
              <a:gd name="connsiteX2" fmla="*/ 1270000 w 1765300"/>
              <a:gd name="connsiteY2" fmla="*/ 0 h 1206500"/>
              <a:gd name="connsiteX3" fmla="*/ 1765300 w 1765300"/>
              <a:gd name="connsiteY3" fmla="*/ 0 h 1206500"/>
              <a:gd name="connsiteX4" fmla="*/ 1714500 w 1765300"/>
              <a:gd name="connsiteY4" fmla="*/ 508000 h 1206500"/>
              <a:gd name="connsiteX5" fmla="*/ 1574800 w 1765300"/>
              <a:gd name="connsiteY5" fmla="*/ 342900 h 1206500"/>
              <a:gd name="connsiteX6" fmla="*/ 0 w 1765300"/>
              <a:gd name="connsiteY6" fmla="*/ 1206500 h 1206500"/>
              <a:gd name="connsiteX0-1" fmla="*/ 0 w 1765300"/>
              <a:gd name="connsiteY0-2" fmla="*/ 1206500 h 1206500"/>
              <a:gd name="connsiteX1-3" fmla="*/ 1409700 w 1765300"/>
              <a:gd name="connsiteY1-4" fmla="*/ 203200 h 1206500"/>
              <a:gd name="connsiteX2-5" fmla="*/ 1270000 w 1765300"/>
              <a:gd name="connsiteY2-6" fmla="*/ 0 h 1206500"/>
              <a:gd name="connsiteX3-7" fmla="*/ 1765300 w 1765300"/>
              <a:gd name="connsiteY3-8" fmla="*/ 0 h 1206500"/>
              <a:gd name="connsiteX4-9" fmla="*/ 1714500 w 1765300"/>
              <a:gd name="connsiteY4-10" fmla="*/ 508000 h 1206500"/>
              <a:gd name="connsiteX5-11" fmla="*/ 1574800 w 1765300"/>
              <a:gd name="connsiteY5-12" fmla="*/ 342900 h 1206500"/>
              <a:gd name="connsiteX6-13" fmla="*/ 0 w 1765300"/>
              <a:gd name="connsiteY6-14" fmla="*/ 1206500 h 1206500"/>
              <a:gd name="connsiteX0-15" fmla="*/ 0 w 1765300"/>
              <a:gd name="connsiteY0-16" fmla="*/ 1206500 h 1215408"/>
              <a:gd name="connsiteX1-17" fmla="*/ 1409700 w 1765300"/>
              <a:gd name="connsiteY1-18" fmla="*/ 203200 h 1215408"/>
              <a:gd name="connsiteX2-19" fmla="*/ 1270000 w 1765300"/>
              <a:gd name="connsiteY2-20" fmla="*/ 0 h 1215408"/>
              <a:gd name="connsiteX3-21" fmla="*/ 1765300 w 1765300"/>
              <a:gd name="connsiteY3-22" fmla="*/ 0 h 1215408"/>
              <a:gd name="connsiteX4-23" fmla="*/ 1714500 w 1765300"/>
              <a:gd name="connsiteY4-24" fmla="*/ 508000 h 1215408"/>
              <a:gd name="connsiteX5-25" fmla="*/ 1574800 w 1765300"/>
              <a:gd name="connsiteY5-26" fmla="*/ 342900 h 1215408"/>
              <a:gd name="connsiteX6-27" fmla="*/ 0 w 1765300"/>
              <a:gd name="connsiteY6-28" fmla="*/ 1206500 h 1215408"/>
              <a:gd name="connsiteX0-29" fmla="*/ 0 w 1765300"/>
              <a:gd name="connsiteY0-30" fmla="*/ 1206500 h 1217025"/>
              <a:gd name="connsiteX1-31" fmla="*/ 1409700 w 1765300"/>
              <a:gd name="connsiteY1-32" fmla="*/ 203200 h 1217025"/>
              <a:gd name="connsiteX2-33" fmla="*/ 1270000 w 1765300"/>
              <a:gd name="connsiteY2-34" fmla="*/ 0 h 1217025"/>
              <a:gd name="connsiteX3-35" fmla="*/ 1765300 w 1765300"/>
              <a:gd name="connsiteY3-36" fmla="*/ 0 h 1217025"/>
              <a:gd name="connsiteX4-37" fmla="*/ 1714500 w 1765300"/>
              <a:gd name="connsiteY4-38" fmla="*/ 508000 h 1217025"/>
              <a:gd name="connsiteX5-39" fmla="*/ 1574800 w 1765300"/>
              <a:gd name="connsiteY5-40" fmla="*/ 342900 h 1217025"/>
              <a:gd name="connsiteX6-41" fmla="*/ 0 w 1765300"/>
              <a:gd name="connsiteY6-42" fmla="*/ 1206500 h 1217025"/>
              <a:gd name="connsiteX0-43" fmla="*/ 0 w 1765300"/>
              <a:gd name="connsiteY0-44" fmla="*/ 1206500 h 1217025"/>
              <a:gd name="connsiteX1-45" fmla="*/ 1409700 w 1765300"/>
              <a:gd name="connsiteY1-46" fmla="*/ 203200 h 1217025"/>
              <a:gd name="connsiteX2-47" fmla="*/ 1270000 w 1765300"/>
              <a:gd name="connsiteY2-48" fmla="*/ 0 h 1217025"/>
              <a:gd name="connsiteX3-49" fmla="*/ 1765300 w 1765300"/>
              <a:gd name="connsiteY3-50" fmla="*/ 0 h 1217025"/>
              <a:gd name="connsiteX4-51" fmla="*/ 1714500 w 1765300"/>
              <a:gd name="connsiteY4-52" fmla="*/ 508000 h 1217025"/>
              <a:gd name="connsiteX5-53" fmla="*/ 1574800 w 1765300"/>
              <a:gd name="connsiteY5-54" fmla="*/ 342900 h 1217025"/>
              <a:gd name="connsiteX6-55" fmla="*/ 0 w 1765300"/>
              <a:gd name="connsiteY6-56" fmla="*/ 1206500 h 1217025"/>
              <a:gd name="connsiteX0-57" fmla="*/ 0 w 1765300"/>
              <a:gd name="connsiteY0-58" fmla="*/ 1206500 h 1217025"/>
              <a:gd name="connsiteX1-59" fmla="*/ 1409700 w 1765300"/>
              <a:gd name="connsiteY1-60" fmla="*/ 203200 h 1217025"/>
              <a:gd name="connsiteX2-61" fmla="*/ 1270000 w 1765300"/>
              <a:gd name="connsiteY2-62" fmla="*/ 0 h 1217025"/>
              <a:gd name="connsiteX3-63" fmla="*/ 1765300 w 1765300"/>
              <a:gd name="connsiteY3-64" fmla="*/ 0 h 1217025"/>
              <a:gd name="connsiteX4-65" fmla="*/ 1714500 w 1765300"/>
              <a:gd name="connsiteY4-66" fmla="*/ 508000 h 1217025"/>
              <a:gd name="connsiteX5-67" fmla="*/ 1574800 w 1765300"/>
              <a:gd name="connsiteY5-68" fmla="*/ 342900 h 1217025"/>
              <a:gd name="connsiteX6-69" fmla="*/ 0 w 1765300"/>
              <a:gd name="connsiteY6-70" fmla="*/ 1206500 h 121702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765300" h="1217025">
                <a:moveTo>
                  <a:pt x="0" y="1206500"/>
                </a:moveTo>
                <a:cubicBezTo>
                  <a:pt x="558800" y="1075267"/>
                  <a:pt x="1104900" y="702733"/>
                  <a:pt x="1409700" y="203200"/>
                </a:cubicBezTo>
                <a:lnTo>
                  <a:pt x="1270000" y="0"/>
                </a:lnTo>
                <a:lnTo>
                  <a:pt x="1765300" y="0"/>
                </a:lnTo>
                <a:lnTo>
                  <a:pt x="1714500" y="508000"/>
                </a:lnTo>
                <a:lnTo>
                  <a:pt x="1574800" y="342900"/>
                </a:lnTo>
                <a:cubicBezTo>
                  <a:pt x="1214967" y="897467"/>
                  <a:pt x="524933" y="1286933"/>
                  <a:pt x="0" y="120650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12"/>
          <p:cNvSpPr/>
          <p:nvPr>
            <p:custDataLst>
              <p:tags r:id="rId7"/>
            </p:custDataLst>
          </p:nvPr>
        </p:nvSpPr>
        <p:spPr>
          <a:xfrm flipV="1">
            <a:off x="3993841" y="2972882"/>
            <a:ext cx="2143864" cy="1478678"/>
          </a:xfrm>
          <a:custGeom>
            <a:gdLst>
              <a:gd name="connsiteX0" fmla="*/ 0 w 1765300"/>
              <a:gd name="connsiteY0" fmla="*/ 1206500 h 1206500"/>
              <a:gd name="connsiteX1" fmla="*/ 1409700 w 1765300"/>
              <a:gd name="connsiteY1" fmla="*/ 203200 h 1206500"/>
              <a:gd name="connsiteX2" fmla="*/ 1270000 w 1765300"/>
              <a:gd name="connsiteY2" fmla="*/ 0 h 1206500"/>
              <a:gd name="connsiteX3" fmla="*/ 1765300 w 1765300"/>
              <a:gd name="connsiteY3" fmla="*/ 0 h 1206500"/>
              <a:gd name="connsiteX4" fmla="*/ 1714500 w 1765300"/>
              <a:gd name="connsiteY4" fmla="*/ 508000 h 1206500"/>
              <a:gd name="connsiteX5" fmla="*/ 1574800 w 1765300"/>
              <a:gd name="connsiteY5" fmla="*/ 342900 h 1206500"/>
              <a:gd name="connsiteX6" fmla="*/ 0 w 1765300"/>
              <a:gd name="connsiteY6" fmla="*/ 1206500 h 1206500"/>
              <a:gd name="connsiteX0-1" fmla="*/ 0 w 1765300"/>
              <a:gd name="connsiteY0-2" fmla="*/ 1206500 h 1206500"/>
              <a:gd name="connsiteX1-3" fmla="*/ 1409700 w 1765300"/>
              <a:gd name="connsiteY1-4" fmla="*/ 203200 h 1206500"/>
              <a:gd name="connsiteX2-5" fmla="*/ 1270000 w 1765300"/>
              <a:gd name="connsiteY2-6" fmla="*/ 0 h 1206500"/>
              <a:gd name="connsiteX3-7" fmla="*/ 1765300 w 1765300"/>
              <a:gd name="connsiteY3-8" fmla="*/ 0 h 1206500"/>
              <a:gd name="connsiteX4-9" fmla="*/ 1714500 w 1765300"/>
              <a:gd name="connsiteY4-10" fmla="*/ 508000 h 1206500"/>
              <a:gd name="connsiteX5-11" fmla="*/ 1574800 w 1765300"/>
              <a:gd name="connsiteY5-12" fmla="*/ 342900 h 1206500"/>
              <a:gd name="connsiteX6-13" fmla="*/ 0 w 1765300"/>
              <a:gd name="connsiteY6-14" fmla="*/ 1206500 h 1206500"/>
              <a:gd name="connsiteX0-15" fmla="*/ 0 w 1765300"/>
              <a:gd name="connsiteY0-16" fmla="*/ 1206500 h 1215408"/>
              <a:gd name="connsiteX1-17" fmla="*/ 1409700 w 1765300"/>
              <a:gd name="connsiteY1-18" fmla="*/ 203200 h 1215408"/>
              <a:gd name="connsiteX2-19" fmla="*/ 1270000 w 1765300"/>
              <a:gd name="connsiteY2-20" fmla="*/ 0 h 1215408"/>
              <a:gd name="connsiteX3-21" fmla="*/ 1765300 w 1765300"/>
              <a:gd name="connsiteY3-22" fmla="*/ 0 h 1215408"/>
              <a:gd name="connsiteX4-23" fmla="*/ 1714500 w 1765300"/>
              <a:gd name="connsiteY4-24" fmla="*/ 508000 h 1215408"/>
              <a:gd name="connsiteX5-25" fmla="*/ 1574800 w 1765300"/>
              <a:gd name="connsiteY5-26" fmla="*/ 342900 h 1215408"/>
              <a:gd name="connsiteX6-27" fmla="*/ 0 w 1765300"/>
              <a:gd name="connsiteY6-28" fmla="*/ 1206500 h 1215408"/>
              <a:gd name="connsiteX0-29" fmla="*/ 0 w 1765300"/>
              <a:gd name="connsiteY0-30" fmla="*/ 1206500 h 1217025"/>
              <a:gd name="connsiteX1-31" fmla="*/ 1409700 w 1765300"/>
              <a:gd name="connsiteY1-32" fmla="*/ 203200 h 1217025"/>
              <a:gd name="connsiteX2-33" fmla="*/ 1270000 w 1765300"/>
              <a:gd name="connsiteY2-34" fmla="*/ 0 h 1217025"/>
              <a:gd name="connsiteX3-35" fmla="*/ 1765300 w 1765300"/>
              <a:gd name="connsiteY3-36" fmla="*/ 0 h 1217025"/>
              <a:gd name="connsiteX4-37" fmla="*/ 1714500 w 1765300"/>
              <a:gd name="connsiteY4-38" fmla="*/ 508000 h 1217025"/>
              <a:gd name="connsiteX5-39" fmla="*/ 1574800 w 1765300"/>
              <a:gd name="connsiteY5-40" fmla="*/ 342900 h 1217025"/>
              <a:gd name="connsiteX6-41" fmla="*/ 0 w 1765300"/>
              <a:gd name="connsiteY6-42" fmla="*/ 1206500 h 1217025"/>
              <a:gd name="connsiteX0-43" fmla="*/ 0 w 1765300"/>
              <a:gd name="connsiteY0-44" fmla="*/ 1206500 h 1217025"/>
              <a:gd name="connsiteX1-45" fmla="*/ 1409700 w 1765300"/>
              <a:gd name="connsiteY1-46" fmla="*/ 203200 h 1217025"/>
              <a:gd name="connsiteX2-47" fmla="*/ 1270000 w 1765300"/>
              <a:gd name="connsiteY2-48" fmla="*/ 0 h 1217025"/>
              <a:gd name="connsiteX3-49" fmla="*/ 1765300 w 1765300"/>
              <a:gd name="connsiteY3-50" fmla="*/ 0 h 1217025"/>
              <a:gd name="connsiteX4-51" fmla="*/ 1714500 w 1765300"/>
              <a:gd name="connsiteY4-52" fmla="*/ 508000 h 1217025"/>
              <a:gd name="connsiteX5-53" fmla="*/ 1574800 w 1765300"/>
              <a:gd name="connsiteY5-54" fmla="*/ 342900 h 1217025"/>
              <a:gd name="connsiteX6-55" fmla="*/ 0 w 1765300"/>
              <a:gd name="connsiteY6-56" fmla="*/ 1206500 h 1217025"/>
              <a:gd name="connsiteX0-57" fmla="*/ 0 w 1765300"/>
              <a:gd name="connsiteY0-58" fmla="*/ 1206500 h 1217025"/>
              <a:gd name="connsiteX1-59" fmla="*/ 1409700 w 1765300"/>
              <a:gd name="connsiteY1-60" fmla="*/ 203200 h 1217025"/>
              <a:gd name="connsiteX2-61" fmla="*/ 1270000 w 1765300"/>
              <a:gd name="connsiteY2-62" fmla="*/ 0 h 1217025"/>
              <a:gd name="connsiteX3-63" fmla="*/ 1765300 w 1765300"/>
              <a:gd name="connsiteY3-64" fmla="*/ 0 h 1217025"/>
              <a:gd name="connsiteX4-65" fmla="*/ 1714500 w 1765300"/>
              <a:gd name="connsiteY4-66" fmla="*/ 508000 h 1217025"/>
              <a:gd name="connsiteX5-67" fmla="*/ 1574800 w 1765300"/>
              <a:gd name="connsiteY5-68" fmla="*/ 342900 h 1217025"/>
              <a:gd name="connsiteX6-69" fmla="*/ 0 w 1765300"/>
              <a:gd name="connsiteY6-70" fmla="*/ 1206500 h 121702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765300" h="1217025">
                <a:moveTo>
                  <a:pt x="0" y="1206500"/>
                </a:moveTo>
                <a:cubicBezTo>
                  <a:pt x="558800" y="1075267"/>
                  <a:pt x="1104900" y="702733"/>
                  <a:pt x="1409700" y="203200"/>
                </a:cubicBezTo>
                <a:lnTo>
                  <a:pt x="1270000" y="0"/>
                </a:lnTo>
                <a:lnTo>
                  <a:pt x="1765300" y="0"/>
                </a:lnTo>
                <a:lnTo>
                  <a:pt x="1714500" y="508000"/>
                </a:lnTo>
                <a:lnTo>
                  <a:pt x="1574800" y="342900"/>
                </a:lnTo>
                <a:cubicBezTo>
                  <a:pt x="1214967" y="897467"/>
                  <a:pt x="524933" y="1286933"/>
                  <a:pt x="0" y="120650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任意多边形 18"/>
          <p:cNvSpPr/>
          <p:nvPr>
            <p:custDataLst>
              <p:tags r:id="rId8"/>
            </p:custDataLst>
          </p:nvPr>
        </p:nvSpPr>
        <p:spPr>
          <a:xfrm>
            <a:off x="6371793" y="2972882"/>
            <a:ext cx="2143864" cy="1478678"/>
          </a:xfrm>
          <a:custGeom>
            <a:gdLst>
              <a:gd name="connsiteX0" fmla="*/ 0 w 1765300"/>
              <a:gd name="connsiteY0" fmla="*/ 1206500 h 1206500"/>
              <a:gd name="connsiteX1" fmla="*/ 1409700 w 1765300"/>
              <a:gd name="connsiteY1" fmla="*/ 203200 h 1206500"/>
              <a:gd name="connsiteX2" fmla="*/ 1270000 w 1765300"/>
              <a:gd name="connsiteY2" fmla="*/ 0 h 1206500"/>
              <a:gd name="connsiteX3" fmla="*/ 1765300 w 1765300"/>
              <a:gd name="connsiteY3" fmla="*/ 0 h 1206500"/>
              <a:gd name="connsiteX4" fmla="*/ 1714500 w 1765300"/>
              <a:gd name="connsiteY4" fmla="*/ 508000 h 1206500"/>
              <a:gd name="connsiteX5" fmla="*/ 1574800 w 1765300"/>
              <a:gd name="connsiteY5" fmla="*/ 342900 h 1206500"/>
              <a:gd name="connsiteX6" fmla="*/ 0 w 1765300"/>
              <a:gd name="connsiteY6" fmla="*/ 1206500 h 1206500"/>
              <a:gd name="connsiteX0-1" fmla="*/ 0 w 1765300"/>
              <a:gd name="connsiteY0-2" fmla="*/ 1206500 h 1206500"/>
              <a:gd name="connsiteX1-3" fmla="*/ 1409700 w 1765300"/>
              <a:gd name="connsiteY1-4" fmla="*/ 203200 h 1206500"/>
              <a:gd name="connsiteX2-5" fmla="*/ 1270000 w 1765300"/>
              <a:gd name="connsiteY2-6" fmla="*/ 0 h 1206500"/>
              <a:gd name="connsiteX3-7" fmla="*/ 1765300 w 1765300"/>
              <a:gd name="connsiteY3-8" fmla="*/ 0 h 1206500"/>
              <a:gd name="connsiteX4-9" fmla="*/ 1714500 w 1765300"/>
              <a:gd name="connsiteY4-10" fmla="*/ 508000 h 1206500"/>
              <a:gd name="connsiteX5-11" fmla="*/ 1574800 w 1765300"/>
              <a:gd name="connsiteY5-12" fmla="*/ 342900 h 1206500"/>
              <a:gd name="connsiteX6-13" fmla="*/ 0 w 1765300"/>
              <a:gd name="connsiteY6-14" fmla="*/ 1206500 h 1206500"/>
              <a:gd name="connsiteX0-15" fmla="*/ 0 w 1765300"/>
              <a:gd name="connsiteY0-16" fmla="*/ 1206500 h 1215408"/>
              <a:gd name="connsiteX1-17" fmla="*/ 1409700 w 1765300"/>
              <a:gd name="connsiteY1-18" fmla="*/ 203200 h 1215408"/>
              <a:gd name="connsiteX2-19" fmla="*/ 1270000 w 1765300"/>
              <a:gd name="connsiteY2-20" fmla="*/ 0 h 1215408"/>
              <a:gd name="connsiteX3-21" fmla="*/ 1765300 w 1765300"/>
              <a:gd name="connsiteY3-22" fmla="*/ 0 h 1215408"/>
              <a:gd name="connsiteX4-23" fmla="*/ 1714500 w 1765300"/>
              <a:gd name="connsiteY4-24" fmla="*/ 508000 h 1215408"/>
              <a:gd name="connsiteX5-25" fmla="*/ 1574800 w 1765300"/>
              <a:gd name="connsiteY5-26" fmla="*/ 342900 h 1215408"/>
              <a:gd name="connsiteX6-27" fmla="*/ 0 w 1765300"/>
              <a:gd name="connsiteY6-28" fmla="*/ 1206500 h 1215408"/>
              <a:gd name="connsiteX0-29" fmla="*/ 0 w 1765300"/>
              <a:gd name="connsiteY0-30" fmla="*/ 1206500 h 1217025"/>
              <a:gd name="connsiteX1-31" fmla="*/ 1409700 w 1765300"/>
              <a:gd name="connsiteY1-32" fmla="*/ 203200 h 1217025"/>
              <a:gd name="connsiteX2-33" fmla="*/ 1270000 w 1765300"/>
              <a:gd name="connsiteY2-34" fmla="*/ 0 h 1217025"/>
              <a:gd name="connsiteX3-35" fmla="*/ 1765300 w 1765300"/>
              <a:gd name="connsiteY3-36" fmla="*/ 0 h 1217025"/>
              <a:gd name="connsiteX4-37" fmla="*/ 1714500 w 1765300"/>
              <a:gd name="connsiteY4-38" fmla="*/ 508000 h 1217025"/>
              <a:gd name="connsiteX5-39" fmla="*/ 1574800 w 1765300"/>
              <a:gd name="connsiteY5-40" fmla="*/ 342900 h 1217025"/>
              <a:gd name="connsiteX6-41" fmla="*/ 0 w 1765300"/>
              <a:gd name="connsiteY6-42" fmla="*/ 1206500 h 1217025"/>
              <a:gd name="connsiteX0-43" fmla="*/ 0 w 1765300"/>
              <a:gd name="connsiteY0-44" fmla="*/ 1206500 h 1217025"/>
              <a:gd name="connsiteX1-45" fmla="*/ 1409700 w 1765300"/>
              <a:gd name="connsiteY1-46" fmla="*/ 203200 h 1217025"/>
              <a:gd name="connsiteX2-47" fmla="*/ 1270000 w 1765300"/>
              <a:gd name="connsiteY2-48" fmla="*/ 0 h 1217025"/>
              <a:gd name="connsiteX3-49" fmla="*/ 1765300 w 1765300"/>
              <a:gd name="connsiteY3-50" fmla="*/ 0 h 1217025"/>
              <a:gd name="connsiteX4-51" fmla="*/ 1714500 w 1765300"/>
              <a:gd name="connsiteY4-52" fmla="*/ 508000 h 1217025"/>
              <a:gd name="connsiteX5-53" fmla="*/ 1574800 w 1765300"/>
              <a:gd name="connsiteY5-54" fmla="*/ 342900 h 1217025"/>
              <a:gd name="connsiteX6-55" fmla="*/ 0 w 1765300"/>
              <a:gd name="connsiteY6-56" fmla="*/ 1206500 h 1217025"/>
              <a:gd name="connsiteX0-57" fmla="*/ 0 w 1765300"/>
              <a:gd name="connsiteY0-58" fmla="*/ 1206500 h 1217025"/>
              <a:gd name="connsiteX1-59" fmla="*/ 1409700 w 1765300"/>
              <a:gd name="connsiteY1-60" fmla="*/ 203200 h 1217025"/>
              <a:gd name="connsiteX2-61" fmla="*/ 1270000 w 1765300"/>
              <a:gd name="connsiteY2-62" fmla="*/ 0 h 1217025"/>
              <a:gd name="connsiteX3-63" fmla="*/ 1765300 w 1765300"/>
              <a:gd name="connsiteY3-64" fmla="*/ 0 h 1217025"/>
              <a:gd name="connsiteX4-65" fmla="*/ 1714500 w 1765300"/>
              <a:gd name="connsiteY4-66" fmla="*/ 508000 h 1217025"/>
              <a:gd name="connsiteX5-67" fmla="*/ 1574800 w 1765300"/>
              <a:gd name="connsiteY5-68" fmla="*/ 342900 h 1217025"/>
              <a:gd name="connsiteX6-69" fmla="*/ 0 w 1765300"/>
              <a:gd name="connsiteY6-70" fmla="*/ 1206500 h 121702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765300" h="1217025">
                <a:moveTo>
                  <a:pt x="0" y="1206500"/>
                </a:moveTo>
                <a:cubicBezTo>
                  <a:pt x="558800" y="1075267"/>
                  <a:pt x="1104900" y="702733"/>
                  <a:pt x="1409700" y="203200"/>
                </a:cubicBezTo>
                <a:lnTo>
                  <a:pt x="1270000" y="0"/>
                </a:lnTo>
                <a:lnTo>
                  <a:pt x="1765300" y="0"/>
                </a:lnTo>
                <a:lnTo>
                  <a:pt x="1714500" y="508000"/>
                </a:lnTo>
                <a:lnTo>
                  <a:pt x="1574800" y="342900"/>
                </a:lnTo>
                <a:cubicBezTo>
                  <a:pt x="1214967" y="897467"/>
                  <a:pt x="524933" y="1286933"/>
                  <a:pt x="0" y="120650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 flipV="1">
            <a:off x="8749018" y="2972882"/>
            <a:ext cx="2143864" cy="1478678"/>
          </a:xfrm>
          <a:custGeom>
            <a:gdLst>
              <a:gd name="connsiteX0" fmla="*/ 0 w 1765300"/>
              <a:gd name="connsiteY0" fmla="*/ 1206500 h 1206500"/>
              <a:gd name="connsiteX1" fmla="*/ 1409700 w 1765300"/>
              <a:gd name="connsiteY1" fmla="*/ 203200 h 1206500"/>
              <a:gd name="connsiteX2" fmla="*/ 1270000 w 1765300"/>
              <a:gd name="connsiteY2" fmla="*/ 0 h 1206500"/>
              <a:gd name="connsiteX3" fmla="*/ 1765300 w 1765300"/>
              <a:gd name="connsiteY3" fmla="*/ 0 h 1206500"/>
              <a:gd name="connsiteX4" fmla="*/ 1714500 w 1765300"/>
              <a:gd name="connsiteY4" fmla="*/ 508000 h 1206500"/>
              <a:gd name="connsiteX5" fmla="*/ 1574800 w 1765300"/>
              <a:gd name="connsiteY5" fmla="*/ 342900 h 1206500"/>
              <a:gd name="connsiteX6" fmla="*/ 0 w 1765300"/>
              <a:gd name="connsiteY6" fmla="*/ 1206500 h 1206500"/>
              <a:gd name="connsiteX0-1" fmla="*/ 0 w 1765300"/>
              <a:gd name="connsiteY0-2" fmla="*/ 1206500 h 1206500"/>
              <a:gd name="connsiteX1-3" fmla="*/ 1409700 w 1765300"/>
              <a:gd name="connsiteY1-4" fmla="*/ 203200 h 1206500"/>
              <a:gd name="connsiteX2-5" fmla="*/ 1270000 w 1765300"/>
              <a:gd name="connsiteY2-6" fmla="*/ 0 h 1206500"/>
              <a:gd name="connsiteX3-7" fmla="*/ 1765300 w 1765300"/>
              <a:gd name="connsiteY3-8" fmla="*/ 0 h 1206500"/>
              <a:gd name="connsiteX4-9" fmla="*/ 1714500 w 1765300"/>
              <a:gd name="connsiteY4-10" fmla="*/ 508000 h 1206500"/>
              <a:gd name="connsiteX5-11" fmla="*/ 1574800 w 1765300"/>
              <a:gd name="connsiteY5-12" fmla="*/ 342900 h 1206500"/>
              <a:gd name="connsiteX6-13" fmla="*/ 0 w 1765300"/>
              <a:gd name="connsiteY6-14" fmla="*/ 1206500 h 1206500"/>
              <a:gd name="connsiteX0-15" fmla="*/ 0 w 1765300"/>
              <a:gd name="connsiteY0-16" fmla="*/ 1206500 h 1215408"/>
              <a:gd name="connsiteX1-17" fmla="*/ 1409700 w 1765300"/>
              <a:gd name="connsiteY1-18" fmla="*/ 203200 h 1215408"/>
              <a:gd name="connsiteX2-19" fmla="*/ 1270000 w 1765300"/>
              <a:gd name="connsiteY2-20" fmla="*/ 0 h 1215408"/>
              <a:gd name="connsiteX3-21" fmla="*/ 1765300 w 1765300"/>
              <a:gd name="connsiteY3-22" fmla="*/ 0 h 1215408"/>
              <a:gd name="connsiteX4-23" fmla="*/ 1714500 w 1765300"/>
              <a:gd name="connsiteY4-24" fmla="*/ 508000 h 1215408"/>
              <a:gd name="connsiteX5-25" fmla="*/ 1574800 w 1765300"/>
              <a:gd name="connsiteY5-26" fmla="*/ 342900 h 1215408"/>
              <a:gd name="connsiteX6-27" fmla="*/ 0 w 1765300"/>
              <a:gd name="connsiteY6-28" fmla="*/ 1206500 h 1215408"/>
              <a:gd name="connsiteX0-29" fmla="*/ 0 w 1765300"/>
              <a:gd name="connsiteY0-30" fmla="*/ 1206500 h 1217025"/>
              <a:gd name="connsiteX1-31" fmla="*/ 1409700 w 1765300"/>
              <a:gd name="connsiteY1-32" fmla="*/ 203200 h 1217025"/>
              <a:gd name="connsiteX2-33" fmla="*/ 1270000 w 1765300"/>
              <a:gd name="connsiteY2-34" fmla="*/ 0 h 1217025"/>
              <a:gd name="connsiteX3-35" fmla="*/ 1765300 w 1765300"/>
              <a:gd name="connsiteY3-36" fmla="*/ 0 h 1217025"/>
              <a:gd name="connsiteX4-37" fmla="*/ 1714500 w 1765300"/>
              <a:gd name="connsiteY4-38" fmla="*/ 508000 h 1217025"/>
              <a:gd name="connsiteX5-39" fmla="*/ 1574800 w 1765300"/>
              <a:gd name="connsiteY5-40" fmla="*/ 342900 h 1217025"/>
              <a:gd name="connsiteX6-41" fmla="*/ 0 w 1765300"/>
              <a:gd name="connsiteY6-42" fmla="*/ 1206500 h 1217025"/>
              <a:gd name="connsiteX0-43" fmla="*/ 0 w 1765300"/>
              <a:gd name="connsiteY0-44" fmla="*/ 1206500 h 1217025"/>
              <a:gd name="connsiteX1-45" fmla="*/ 1409700 w 1765300"/>
              <a:gd name="connsiteY1-46" fmla="*/ 203200 h 1217025"/>
              <a:gd name="connsiteX2-47" fmla="*/ 1270000 w 1765300"/>
              <a:gd name="connsiteY2-48" fmla="*/ 0 h 1217025"/>
              <a:gd name="connsiteX3-49" fmla="*/ 1765300 w 1765300"/>
              <a:gd name="connsiteY3-50" fmla="*/ 0 h 1217025"/>
              <a:gd name="connsiteX4-51" fmla="*/ 1714500 w 1765300"/>
              <a:gd name="connsiteY4-52" fmla="*/ 508000 h 1217025"/>
              <a:gd name="connsiteX5-53" fmla="*/ 1574800 w 1765300"/>
              <a:gd name="connsiteY5-54" fmla="*/ 342900 h 1217025"/>
              <a:gd name="connsiteX6-55" fmla="*/ 0 w 1765300"/>
              <a:gd name="connsiteY6-56" fmla="*/ 1206500 h 1217025"/>
              <a:gd name="connsiteX0-57" fmla="*/ 0 w 1765300"/>
              <a:gd name="connsiteY0-58" fmla="*/ 1206500 h 1217025"/>
              <a:gd name="connsiteX1-59" fmla="*/ 1409700 w 1765300"/>
              <a:gd name="connsiteY1-60" fmla="*/ 203200 h 1217025"/>
              <a:gd name="connsiteX2-61" fmla="*/ 1270000 w 1765300"/>
              <a:gd name="connsiteY2-62" fmla="*/ 0 h 1217025"/>
              <a:gd name="connsiteX3-63" fmla="*/ 1765300 w 1765300"/>
              <a:gd name="connsiteY3-64" fmla="*/ 0 h 1217025"/>
              <a:gd name="connsiteX4-65" fmla="*/ 1714500 w 1765300"/>
              <a:gd name="connsiteY4-66" fmla="*/ 508000 h 1217025"/>
              <a:gd name="connsiteX5-67" fmla="*/ 1574800 w 1765300"/>
              <a:gd name="connsiteY5-68" fmla="*/ 342900 h 1217025"/>
              <a:gd name="connsiteX6-69" fmla="*/ 0 w 1765300"/>
              <a:gd name="connsiteY6-70" fmla="*/ 1206500 h 121702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765300" h="1217025">
                <a:moveTo>
                  <a:pt x="0" y="1206500"/>
                </a:moveTo>
                <a:cubicBezTo>
                  <a:pt x="558800" y="1075267"/>
                  <a:pt x="1104900" y="702733"/>
                  <a:pt x="1409700" y="203200"/>
                </a:cubicBezTo>
                <a:lnTo>
                  <a:pt x="1270000" y="0"/>
                </a:lnTo>
                <a:lnTo>
                  <a:pt x="1765300" y="0"/>
                </a:lnTo>
                <a:lnTo>
                  <a:pt x="1714500" y="508000"/>
                </a:lnTo>
                <a:lnTo>
                  <a:pt x="1574800" y="342900"/>
                </a:lnTo>
                <a:cubicBezTo>
                  <a:pt x="1214967" y="897467"/>
                  <a:pt x="524933" y="1286933"/>
                  <a:pt x="0" y="120650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椭圆 23"/>
          <p:cNvSpPr/>
          <p:nvPr>
            <p:custDataLst>
              <p:tags r:id="rId10"/>
            </p:custDataLst>
          </p:nvPr>
        </p:nvSpPr>
        <p:spPr>
          <a:xfrm>
            <a:off x="1941576" y="2871832"/>
            <a:ext cx="876011" cy="87673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11"/>
            </p:custDataLst>
          </p:nvPr>
        </p:nvSpPr>
        <p:spPr>
          <a:xfrm>
            <a:off x="1835437" y="2991057"/>
            <a:ext cx="1089016" cy="6913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Kartika" panose="02020503030404060203" pitchFamily="18" charset="0"/>
              </a:rPr>
              <a:t>01</a:t>
            </a:r>
          </a:p>
        </p:txBody>
      </p:sp>
      <p:sp>
        <p:nvSpPr>
          <p:cNvPr id="33" name="椭圆 32"/>
          <p:cNvSpPr/>
          <p:nvPr>
            <p:custDataLst>
              <p:tags r:id="rId12"/>
            </p:custDataLst>
          </p:nvPr>
        </p:nvSpPr>
        <p:spPr>
          <a:xfrm>
            <a:off x="4406038" y="3712221"/>
            <a:ext cx="876011" cy="87673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>
            <p:custDataLst>
              <p:tags r:id="rId13"/>
            </p:custDataLst>
          </p:nvPr>
        </p:nvSpPr>
        <p:spPr>
          <a:xfrm>
            <a:off x="4299172" y="3805275"/>
            <a:ext cx="1089016" cy="69135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Kartika" panose="02020503030404060203" pitchFamily="18" charset="0"/>
              </a:rPr>
              <a:t>02</a:t>
            </a:r>
          </a:p>
        </p:txBody>
      </p:sp>
      <p:sp>
        <p:nvSpPr>
          <p:cNvPr id="36" name="椭圆 35"/>
          <p:cNvSpPr/>
          <p:nvPr>
            <p:custDataLst>
              <p:tags r:id="rId14"/>
            </p:custDataLst>
          </p:nvPr>
        </p:nvSpPr>
        <p:spPr>
          <a:xfrm>
            <a:off x="6722924" y="2871832"/>
            <a:ext cx="876011" cy="87673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15"/>
            </p:custDataLst>
          </p:nvPr>
        </p:nvSpPr>
        <p:spPr>
          <a:xfrm>
            <a:off x="6616785" y="2991057"/>
            <a:ext cx="1089016" cy="69135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Kartika" panose="02020503030404060203" pitchFamily="18" charset="0"/>
              </a:rPr>
              <a:t>03</a:t>
            </a:r>
          </a:p>
        </p:txBody>
      </p:sp>
      <p:sp>
        <p:nvSpPr>
          <p:cNvPr id="39" name="椭圆 38"/>
          <p:cNvSpPr/>
          <p:nvPr>
            <p:custDataLst>
              <p:tags r:id="rId16"/>
            </p:custDataLst>
          </p:nvPr>
        </p:nvSpPr>
        <p:spPr>
          <a:xfrm>
            <a:off x="9039810" y="3712221"/>
            <a:ext cx="876011" cy="87673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17"/>
            </p:custDataLst>
          </p:nvPr>
        </p:nvSpPr>
        <p:spPr>
          <a:xfrm>
            <a:off x="8933671" y="3805275"/>
            <a:ext cx="1089016" cy="6913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Kartika" panose="02020503030404060203" pitchFamily="18" charset="0"/>
              </a:rPr>
              <a:t>04</a:t>
            </a:r>
          </a:p>
        </p:txBody>
      </p:sp>
      <p:sp>
        <p:nvSpPr>
          <p:cNvPr id="41" name="文本框 40"/>
          <p:cNvSpPr txBox="1"/>
          <p:nvPr>
            <p:custDataLst>
              <p:tags r:id="rId18"/>
            </p:custDataLst>
          </p:nvPr>
        </p:nvSpPr>
        <p:spPr>
          <a:xfrm>
            <a:off x="1306195" y="1904222"/>
            <a:ext cx="2146045" cy="876738"/>
          </a:xfrm>
          <a:prstGeom prst="rect">
            <a:avLst/>
          </a:prstGeom>
          <a:noFill/>
          <a:effectLst/>
        </p:spPr>
        <p:txBody>
          <a:bodyPr wrap="square" lIns="91417" tIns="45708" rIns="91417" bIns="45708" rtlCol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保持呼吸道通畅，防止窒息</a:t>
            </a:r>
          </a:p>
        </p:txBody>
      </p:sp>
      <p:sp>
        <p:nvSpPr>
          <p:cNvPr id="42" name="文本框 41"/>
          <p:cNvSpPr txBox="1"/>
          <p:nvPr>
            <p:custDataLst>
              <p:tags r:id="rId19"/>
            </p:custDataLst>
          </p:nvPr>
        </p:nvSpPr>
        <p:spPr>
          <a:xfrm>
            <a:off x="3771385" y="4839040"/>
            <a:ext cx="2146045" cy="876738"/>
          </a:xfrm>
          <a:prstGeom prst="rect">
            <a:avLst/>
          </a:prstGeom>
          <a:noFill/>
          <a:effectLst/>
        </p:spPr>
        <p:txBody>
          <a:bodyPr wrap="square" lIns="91417" tIns="45708" rIns="91417" bIns="45708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防止受伤，保护患者安全</a:t>
            </a: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6066461" y="1904222"/>
            <a:ext cx="2188210" cy="876738"/>
          </a:xfrm>
          <a:prstGeom prst="rect">
            <a:avLst/>
          </a:prstGeom>
          <a:noFill/>
          <a:effectLst/>
        </p:spPr>
        <p:txBody>
          <a:bodyPr wrap="square" lIns="91417" tIns="45708" rIns="91417" bIns="45708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及时就医，寻求专业医疗帮助</a:t>
            </a:r>
          </a:p>
        </p:txBody>
      </p:sp>
      <p:sp>
        <p:nvSpPr>
          <p:cNvPr id="44" name="文本框 43"/>
          <p:cNvSpPr txBox="1"/>
          <p:nvPr>
            <p:custDataLst>
              <p:tags r:id="rId21"/>
            </p:custDataLst>
          </p:nvPr>
        </p:nvSpPr>
        <p:spPr>
          <a:xfrm>
            <a:off x="8402248" y="4839040"/>
            <a:ext cx="2151134" cy="876738"/>
          </a:xfrm>
          <a:prstGeom prst="rect">
            <a:avLst/>
          </a:prstGeom>
          <a:noFill/>
          <a:effectLst/>
        </p:spPr>
        <p:txBody>
          <a:bodyPr wrap="square" lIns="91417" tIns="45708" rIns="91417" bIns="45708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保持冷静，避免过度紧张和慌乱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急救护理措施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6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保持呼吸道通畅：将患者头部偏向一侧，防止呕吐物误吸</a:t>
            </a: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8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1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防止受伤：移除周围尖锐物品，避免患者在抽搐过程中受伤</a:t>
            </a:r>
          </a:p>
        </p:txBody>
      </p:sp>
      <p:grpSp>
        <p:nvGrpSpPr>
          <p:cNvPr id="4" name="组合 3"/>
          <p:cNvGrpSpPr/>
          <p:nvPr>
            <p:custDataLst>
              <p:tags r:id="rId12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3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6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监测生命体征：密切观察患者的呼吸、心率、血压等生命体征</a:t>
            </a:r>
          </a:p>
        </p:txBody>
      </p:sp>
      <p:grpSp>
        <p:nvGrpSpPr>
          <p:cNvPr id="2" name="组合 1"/>
          <p:cNvGrpSpPr/>
          <p:nvPr>
            <p:custDataLst>
              <p:tags r:id="rId17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8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1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及时就医：一旦发现患者出现癫痫持续状态，应立即拨打120急救电话，寻求专业医疗救助</a:t>
            </a:r>
          </a:p>
        </p:txBody>
      </p:sp>
      <p:grpSp>
        <p:nvGrpSpPr>
          <p:cNvPr id="6" name="组合 5"/>
          <p:cNvGrpSpPr/>
          <p:nvPr>
            <p:custDataLst>
              <p:tags r:id="rId22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3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急救护理注意事项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保持呼吸道通畅，防止窒息</a:t>
            </a:r>
          </a:p>
        </p:txBody>
      </p:sp>
      <p:sp>
        <p:nvSpPr>
          <p:cNvPr id="5" name="圆角矩形 28"/>
          <p:cNvSpPr/>
          <p:nvPr>
            <p:custDataLst>
              <p:tags r:id="rId8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0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防止患者受伤，避免刺激</a:t>
            </a:r>
          </a:p>
        </p:txBody>
      </p:sp>
      <p:sp>
        <p:nvSpPr>
          <p:cNvPr id="10" name="圆角矩形 34"/>
          <p:cNvSpPr/>
          <p:nvPr>
            <p:custDataLst>
              <p:tags r:id="rId13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4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5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及时拨打120急救电话，寻求专业帮助</a:t>
            </a:r>
          </a:p>
        </p:txBody>
      </p:sp>
      <p:sp>
        <p:nvSpPr>
          <p:cNvPr id="15" name="圆角矩形 40"/>
          <p:cNvSpPr/>
          <p:nvPr>
            <p:custDataLst>
              <p:tags r:id="rId18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0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观察患者病情，记录发作时间、持续时间等信息，为医生提供参考</a:t>
            </a:r>
          </a:p>
        </p:txBody>
      </p:sp>
      <p:sp>
        <p:nvSpPr>
          <p:cNvPr id="20" name="圆角矩形 4"/>
          <p:cNvSpPr/>
          <p:nvPr>
            <p:custDataLst>
              <p:tags r:id="rId23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4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5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癫痫持续状态的预防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6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定期体检，及时发现并治疗潜在疾病</a:t>
            </a:r>
          </a:p>
        </p:txBody>
      </p:sp>
      <p:sp>
        <p:nvSpPr>
          <p:cNvPr id="114" name="椭圆 113"/>
          <p:cNvSpPr/>
          <p:nvPr>
            <p:custDataLst>
              <p:tags r:id="rId7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保持良好的生活习惯，避免过度劳累、熬夜、饮酒等</a:t>
            </a: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保持情绪稳定，避免情绪波动过大</a:t>
            </a: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遵医嘱，按时服药，避免自行调整用药量或停药</a:t>
            </a: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>
            <p:custDataLst>
              <p:tags r:id="rId6"/>
            </p:custDataLst>
          </p:nvPr>
        </p:nvCxnSpPr>
        <p:spPr>
          <a:xfrm>
            <a:off x="1306195" y="3810000"/>
            <a:ext cx="9585960" cy="0"/>
          </a:xfrm>
          <a:prstGeom prst="straightConnector1">
            <a:avLst/>
          </a:prstGeom>
          <a:ln w="254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>
            <p:custDataLst>
              <p:tags r:id="rId7"/>
            </p:custDataLst>
          </p:nvPr>
        </p:nvCxnSpPr>
        <p:spPr>
          <a:xfrm flipH="1" flipV="1">
            <a:off x="6099175" y="1804399"/>
            <a:ext cx="0" cy="4011202"/>
          </a:xfrm>
          <a:prstGeom prst="straightConnector1">
            <a:avLst/>
          </a:prstGeom>
          <a:ln w="254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777700" y="2037883"/>
            <a:ext cx="3777689" cy="1432385"/>
          </a:xfrm>
          <a:prstGeom prst="rect">
            <a:avLst/>
          </a:prstGeom>
          <a:solidFill>
            <a:schemeClr val="lt2"/>
          </a:solidFill>
          <a:ln w="28575">
            <a:noFill/>
          </a:ln>
          <a:effectLst>
            <a:outerShdw blurRad="76200" dist="38100" dir="5400000" algn="t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997101" y="2138489"/>
            <a:ext cx="3338887" cy="123117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评估标准：癫痫发作次数、发作持续时间、发作严重程度等</a:t>
            </a:r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6642962" y="2037883"/>
            <a:ext cx="3777689" cy="1432385"/>
          </a:xfrm>
          <a:prstGeom prst="rect">
            <a:avLst/>
          </a:prstGeom>
          <a:solidFill>
            <a:schemeClr val="lt2"/>
          </a:solidFill>
          <a:ln w="28575">
            <a:noFill/>
          </a:ln>
          <a:effectLst>
            <a:outerShdw blurRad="76200" dist="38100" dir="5400000" algn="t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6917421" y="2141950"/>
            <a:ext cx="3228768" cy="12242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评估方法：定期随访、记录癫痫发作情况、进行脑电图检查等</a:t>
            </a:r>
          </a:p>
        </p:txBody>
      </p:sp>
      <p:sp>
        <p:nvSpPr>
          <p:cNvPr id="29" name="矩形 28"/>
          <p:cNvSpPr/>
          <p:nvPr>
            <p:custDataLst>
              <p:tags r:id="rId12"/>
            </p:custDataLst>
          </p:nvPr>
        </p:nvSpPr>
        <p:spPr>
          <a:xfrm>
            <a:off x="1777700" y="4172031"/>
            <a:ext cx="3777689" cy="1432385"/>
          </a:xfrm>
          <a:prstGeom prst="rect">
            <a:avLst/>
          </a:prstGeom>
          <a:solidFill>
            <a:schemeClr val="lt2"/>
          </a:solidFill>
          <a:ln w="28575">
            <a:noFill/>
          </a:ln>
          <a:effectLst>
            <a:outerShdw blurRad="76200" dist="38100" dir="5400000" algn="t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13"/>
            </p:custDataLst>
          </p:nvPr>
        </p:nvSpPr>
        <p:spPr>
          <a:xfrm>
            <a:off x="1977321" y="4247723"/>
            <a:ext cx="3378447" cy="128100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评估结果：预防措施有效，癫痫发作次数减少、持续时间缩短、严重程度减轻等</a:t>
            </a: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6642962" y="4172031"/>
            <a:ext cx="3777689" cy="1432385"/>
          </a:xfrm>
          <a:prstGeom prst="rect">
            <a:avLst/>
          </a:prstGeom>
          <a:solidFill>
            <a:schemeClr val="lt2"/>
          </a:solidFill>
          <a:ln w="28575">
            <a:noFill/>
          </a:ln>
          <a:effectLst>
            <a:outerShdw blurRad="76200" dist="38100" dir="5400000" algn="t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>
            <p:custDataLst>
              <p:tags r:id="rId15"/>
            </p:custDataLst>
          </p:nvPr>
        </p:nvSpPr>
        <p:spPr>
          <a:xfrm>
            <a:off x="6976965" y="4298675"/>
            <a:ext cx="3109681" cy="117909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预防措施：药物治疗、生活方式调整、心理干预等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预防措施的实施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定期体检：及时发现并控制癫痫发作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合理用药：遵医嘱，按时按量服用抗癫痫药物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避免刺激：避免过度劳累、情绪激动、饮酒等刺激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健康饮食：保持营养均衡，避免过度摄入咖啡因、糖分等刺激性食物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充足睡眠：保证充足的睡眠，避免熬夜、过度劳累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安全环境：保持生活环境安全，避免接触危险物品或环境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癫痫持续状态的治疗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治疗原则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6"/>
            </p:custDataLst>
          </p:nvPr>
        </p:nvSpPr>
        <p:spPr>
          <a:xfrm>
            <a:off x="1306519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1561058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尽快控制发作，防止脑损伤</a:t>
            </a: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>
          <a:xfrm>
            <a:off x="1446445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9"/>
            </p:custDataLst>
          </p:nvPr>
        </p:nvSpPr>
        <p:spPr>
          <a:xfrm>
            <a:off x="3802464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0"/>
            </p:custDataLst>
          </p:nvPr>
        </p:nvSpPr>
        <p:spPr>
          <a:xfrm>
            <a:off x="4057002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维持生命体征，保证呼吸通畅</a:t>
            </a:r>
          </a:p>
        </p:txBody>
      </p:sp>
      <p:sp>
        <p:nvSpPr>
          <p:cNvPr id="5" name="矩形: 圆角 13"/>
          <p:cNvSpPr/>
          <p:nvPr>
            <p:custDataLst>
              <p:tags r:id="rId11"/>
            </p:custDataLst>
          </p:nvPr>
        </p:nvSpPr>
        <p:spPr>
          <a:xfrm>
            <a:off x="3942390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2"/>
            </p:custDataLst>
          </p:nvPr>
        </p:nvSpPr>
        <p:spPr>
          <a:xfrm>
            <a:off x="6298409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3"/>
            </p:custDataLst>
          </p:nvPr>
        </p:nvSpPr>
        <p:spPr>
          <a:xfrm>
            <a:off x="6552947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防止并发症，如脑水肿、感染等</a:t>
            </a:r>
          </a:p>
        </p:txBody>
      </p:sp>
      <p:sp>
        <p:nvSpPr>
          <p:cNvPr id="8" name="矩形: 圆角 13"/>
          <p:cNvSpPr/>
          <p:nvPr>
            <p:custDataLst>
              <p:tags r:id="rId14"/>
            </p:custDataLst>
          </p:nvPr>
        </p:nvSpPr>
        <p:spPr>
          <a:xfrm>
            <a:off x="6438334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5"/>
            </p:custDataLst>
          </p:nvPr>
        </p:nvSpPr>
        <p:spPr>
          <a:xfrm>
            <a:off x="8794352" y="36366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6"/>
            </p:custDataLst>
          </p:nvPr>
        </p:nvSpPr>
        <p:spPr>
          <a:xfrm>
            <a:off x="9048891" y="3232368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及时进行病因治疗，如抗癫痫药物、手术治疗等</a:t>
            </a:r>
          </a:p>
        </p:txBody>
      </p:sp>
      <p:sp>
        <p:nvSpPr>
          <p:cNvPr id="11" name="矩形: 圆角 13"/>
          <p:cNvSpPr/>
          <p:nvPr>
            <p:custDataLst>
              <p:tags r:id="rId17"/>
            </p:custDataLst>
          </p:nvPr>
        </p:nvSpPr>
        <p:spPr>
          <a:xfrm>
            <a:off x="8934278" y="3126896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7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8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9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手术治疗：对于药物治疗无效的患者，可以考虑手术治疗，如切除病灶等</a:t>
            </a: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1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2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物理治疗：使用物理方法，如电刺激、磁刺激等</a:t>
            </a:r>
          </a:p>
        </p:txBody>
      </p:sp>
      <p:sp>
        <p:nvSpPr>
          <p:cNvPr id="37" name="矩形 36"/>
          <p:cNvSpPr/>
          <p:nvPr>
            <p:custDataLst>
              <p:tags r:id="rId14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5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6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静脉注射：使用抗癫痫药物，如苯妥英、卡马西平等</a:t>
            </a:r>
          </a:p>
        </p:txBody>
      </p:sp>
      <p:sp>
        <p:nvSpPr>
          <p:cNvPr id="38" name="矩形 37"/>
          <p:cNvSpPr/>
          <p:nvPr>
            <p:custDataLst>
              <p:tags r:id="rId18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9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20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药物治疗：使用抗癫痫药物，如苯妥英、卡马西平等</a:t>
            </a: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7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评估标准：发作频率、发作持续时间、发作严重程度等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10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评估方法：定期随访、记录发作情况、进行脑电图检查等</a:t>
            </a:r>
          </a:p>
        </p:txBody>
      </p:sp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3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评估结果：治疗有效、治疗无效、治疗副作用等</a:t>
            </a:r>
          </a:p>
        </p:txBody>
      </p:sp>
      <p:sp>
        <p:nvSpPr>
          <p:cNvPr id="10" name="椭圆 9"/>
          <p:cNvSpPr/>
          <p:nvPr>
            <p:custDataLst>
              <p:tags r:id="rId15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6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调整治疗方案：根据评估结果，调整药物剂量、更换药物、联合治疗等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29"/>
  <p:tag name="KSO_WM_TEMPLATE_THUMBS_INDEX" val="1、1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26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8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15_1*f*1"/>
  <p:tag name="KSO_WM_UNIT_INDEX" val="1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SLIDE_CONTENT_AREA" val="{&quot;left&quot;:&quot;40.75&quot;,&quot;top&quot;:&quot;54.85&quot;,&quot;width&quot;:&quot;554.35&quot;,&quot;height&quot;:&quot;329.9&quot;}"/>
  <p:tag name="KSO_WM_SLIDE_ID" val="custom202308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  <p:tag name="KSO_WM_TEMPLATE_THUMBS_INDEX" val="1、11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15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1"/>
  <p:tag name="KSO_WM_TEMPLATE_INDEX" val="20230815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4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f*1_1_1"/>
  <p:tag name="KSO_WM_UNIT_INDEX" val="1_1_1"/>
  <p:tag name="KSO_WM_UNIT_LAYERLEVEL" val="1_1_1"/>
  <p:tag name="KSO_WM_UNIT_NOCLEAR" val="0"/>
  <p:tag name="KSO_WM_UNIT_PRESET_TEXT" val="单点击此处添加正文，请您尽可能简单的去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05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f*1_2_1"/>
  <p:tag name="KSO_WM_UNIT_INDEX" val="1_2_1"/>
  <p:tag name="KSO_WM_UNIT_LAYERLEVEL" val="1_1_1"/>
  <p:tag name="KSO_WM_UNIT_NOCLEAR" val="0"/>
  <p:tag name="KSO_WM_UNIT_PRESET_TEXT" val="单点击此处添加正文，请您尽可能简单的去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08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2_1"/>
  <p:tag name="KSO_WM_UNIT_INDEX" val="1_2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2_2"/>
  <p:tag name="KSO_WM_UNIT_INDEX" val="1_2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f*1_3_1"/>
  <p:tag name="KSO_WM_UNIT_INDEX" val="1_3_1"/>
  <p:tag name="KSO_WM_UNIT_LAYERLEVEL" val="1_1_1"/>
  <p:tag name="KSO_WM_UNIT_NOCLEAR" val="0"/>
  <p:tag name="KSO_WM_UNIT_PRESET_TEXT" val="单点击此处添加正文，请您尽可能简单的去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11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f*1_4_1"/>
  <p:tag name="KSO_WM_UNIT_INDEX" val="1_4_1"/>
  <p:tag name="KSO_WM_UNIT_LAYERLEVEL" val="1_1_1"/>
  <p:tag name="KSO_WM_UNIT_NOCLEAR" val="0"/>
  <p:tag name="KSO_WM_UNIT_PRESET_TEXT" val="单点击此处添加正文，请您尽可能简单的去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14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4_1"/>
  <p:tag name="KSO_WM_UNIT_INDEX" val="1_4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ASSEMBLE_CHIP_INDEX" val="e7c51eafa6da4294b4456959eb202f0c"/>
  <p:tag name="KSO_WM_BEAUTIFY_FLAG" val="#wm#"/>
  <p:tag name="KSO_WM_CHIP_GROUPID" val="60bedbf4191caac4ef202476"/>
  <p:tag name="KSO_WM_CHIP_XID" val="60bedbf4191caac4ef202477"/>
  <p:tag name="KSO_WM_DIAGRAM_GROUP_CODE" val="l1-1"/>
  <p:tag name="KSO_WM_TAG_VERSION" val="1.0"/>
  <p:tag name="KSO_WM_TEMPLATE_CATEGORY" val="diagram"/>
  <p:tag name="KSO_WM_TEMPLATE_INDEX" val="20219426"/>
  <p:tag name="KSO_WM_UNIT_COMPATIBLE" val="0"/>
  <p:tag name="KSO_WM_UNIT_DIAGRAM_ISNUMVISUAL" val="0"/>
  <p:tag name="KSO_WM_UNIT_DIAGRAM_ISREFERUNIT" val="0"/>
  <p:tag name="KSO_WM_UNIT_HIGHLIGHT" val="0"/>
  <p:tag name="KSO_WM_UNIT_ID" val="diagram20219426_3*l_h_i*1_4_2"/>
  <p:tag name="KSO_WM_UNIT_INDEX" val="1_4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9&quot;,&quot;maxSize&quot;:{&quot;size1&quot;:22.2},&quot;minSize&quot;:{&quot;size1&quot;:13.5},&quot;normalSize&quot;:{&quot;size1&quot;:13.5},&quot;subLayout&quot;:[{&quot;id&quot;:&quot;2023-09-09T15:56:39&quot;,&quot;margin&quot;:{&quot;bottom&quot;:0.025999998673796654,&quot;left&quot;:2.117000102996826,&quot;right&quot;:1.2699999809265137,&quot;top&quot;:0.4230000376701355},&quot;type&quot;:0},{&quot;id&quot;:&quot;2023-09-09T15:56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8&quot;,&quot;maxSize&quot;:{&quot;size1&quot;:22.2},&quot;minSize&quot;:{&quot;size1&quot;:13.5},&quot;normalSize&quot;:{&quot;size1&quot;:13.5},&quot;subLayout&quot;:[{&quot;id&quot;:&quot;2023-09-09T15:56:38&quot;,&quot;margin&quot;:{&quot;bottom&quot;:0.025999998673796654,&quot;left&quot;:2.117000102996826,&quot;right&quot;:1.2699999809265137,&quot;top&quot;:0.4230000376701355},&quot;type&quot;:0},{&quot;id&quot;:&quot;2023-09-09T15:56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7&quot;,&quot;maxSize&quot;:{&quot;size1&quot;:22.2},&quot;minSize&quot;:{&quot;size1&quot;:13.5},&quot;normalSize&quot;:{&quot;size1&quot;:13.5},&quot;subLayout&quot;:[{&quot;id&quot;:&quot;2023-09-09T15:56:37&quot;,&quot;margin&quot;:{&quot;bottom&quot;:0.025999998673796654,&quot;left&quot;:2.117000102996826,&quot;right&quot;:1.2699999809265137,&quot;top&quot;:0.4230000376701355},&quot;type&quot;:0},{&quot;id&quot;:&quot;2023-09-09T15:56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58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11_3*m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33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33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33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11"/>
  <p:tag name="KSO_WM_UNIT_COMPATIBLE" val="0"/>
  <p:tag name="KSO_WM_UNIT_DIAGRAM_ISNUMVISUAL" val="0"/>
  <p:tag name="KSO_WM_UNIT_DIAGRAM_ISREFERUNIT" val="0"/>
  <p:tag name="KSO_WM_UNIT_HIGHLIGHT" val="0"/>
  <p:tag name="KSO_WM_UNIT_ID" val="diagram20210811_3*m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33"/>
</p:tagLst>
</file>

<file path=ppt/tags/tag2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5&quot;,&quot;maxSize&quot;:{&quot;size1&quot;:22.2},&quot;minSize&quot;:{&quot;size1&quot;:13.5},&quot;normalSize&quot;:{&quot;size1&quot;:13.5},&quot;subLayout&quot;:[{&quot;id&quot;:&quot;2023-09-09T15:56:35&quot;,&quot;margin&quot;:{&quot;bottom&quot;:0.025999998673796654,&quot;left&quot;:2.117000102996826,&quot;right&quot;:1.2699999809265137,&quot;top&quot;:0.4230000376701355},&quot;type&quot;:0},{&quot;id&quot;:&quot;2023-09-09T15:56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7&quot;,&quot;maxSize&quot;:{&quot;size1&quot;:22.2},&quot;minSize&quot;:{&quot;size1&quot;:13.5},&quot;normalSize&quot;:{&quot;size1&quot;:13.5},&quot;subLayout&quot;:[{&quot;id&quot;:&quot;2023-09-09T15:56:37&quot;,&quot;margin&quot;:{&quot;bottom&quot;:0.025999998673796654,&quot;left&quot;:2.117000102996826,&quot;right&quot;:1.2699999809265137,&quot;top&quot;:0.4230000376701355},&quot;type&quot;:0},{&quot;id&quot;:&quot;2023-09-09T15:56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6&quot;,&quot;maxSize&quot;:{&quot;size1&quot;:22.2},&quot;minSize&quot;:{&quot;size1&quot;:13.5},&quot;normalSize&quot;:{&quot;size1&quot;:13.5},&quot;subLayout&quot;:[{&quot;id&quot;:&quot;2023-09-09T15:56:36&quot;,&quot;margin&quot;:{&quot;bottom&quot;:0.025999998673796654,&quot;left&quot;:2.117000102996826,&quot;right&quot;:1.2699999809265137,&quot;top&quot;:0.4230000376701355},&quot;type&quot;:0},{&quot;id&quot;:&quot;2023-09-09T15:56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3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3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5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36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38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9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40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6&quot;,&quot;maxSize&quot;:{&quot;size1&quot;:22.2},&quot;minSize&quot;:{&quot;size1&quot;:13.5},&quot;normalSize&quot;:{&quot;size1&quot;:13.5},&quot;subLayout&quot;:[{&quot;id&quot;:&quot;2023-09-09T15:56:36&quot;,&quot;margin&quot;:{&quot;bottom&quot;:0.025999998673796654,&quot;left&quot;:2.117000102996826,&quot;right&quot;:1.2699999809265137,&quot;top&quot;:0.4230000376701355},&quot;type&quot;:0},{&quot;id&quot;:&quot;2023-09-09T15:56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HIGHLIGHT" val="0"/>
  <p:tag name="KSO_WM_UNIT_ID" val="diagram20206148_1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l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HIGHLIGHT" val="0"/>
  <p:tag name="KSO_WM_UNIT_ID" val="diagram20206148_1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l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48_1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HIGHLIGHT" val="0"/>
  <p:tag name="KSO_WM_UNIT_ID" val="diagram20206148_1*l_h_f*1_1_1"/>
  <p:tag name="KSO_WM_UNIT_INDEX" val="1_1_1"/>
  <p:tag name="KSO_WM_UNIT_LAYERLEVEL" val="1_1_1"/>
  <p:tag name="KSO_WM_UNIT_NOCLEAR" val="0"/>
  <p:tag name="KSO_WM_UNIT_PRESET_TEXT_INDEX" val="6"/>
  <p:tag name="KSO_WM_UNIT_PRESET_TEXT_LEN" val="53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48_1*l_h_i*1_2_1"/>
  <p:tag name="KSO_WM_UNIT_INDEX" val="1_2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HIGHLIGHT" val="0"/>
  <p:tag name="KSO_WM_UNIT_ID" val="diagram20206148_1*l_h_f*1_2_1"/>
  <p:tag name="KSO_WM_UNIT_INDEX" val="1_2_1"/>
  <p:tag name="KSO_WM_UNIT_LAYERLEVEL" val="1_1_1"/>
  <p:tag name="KSO_WM_UNIT_NOCLEAR" val="0"/>
  <p:tag name="KSO_WM_UNIT_PRESET_TEXT_INDEX" val="6"/>
  <p:tag name="KSO_WM_UNIT_PRESET_TEXT_LEN" val="53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4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48_1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HIGHLIGHT" val="0"/>
  <p:tag name="KSO_WM_UNIT_ID" val="diagram20206148_1*l_h_f*1_3_1"/>
  <p:tag name="KSO_WM_UNIT_INDEX" val="1_3_1"/>
  <p:tag name="KSO_WM_UNIT_LAYERLEVEL" val="1_1_1"/>
  <p:tag name="KSO_WM_UNIT_NOCLEAR" val="0"/>
  <p:tag name="KSO_WM_UNIT_PRESET_TEXT_INDEX" val="6"/>
  <p:tag name="KSO_WM_UNIT_PRESET_TEXT_LEN" val="53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48_1*l_h_i*1_4_1"/>
  <p:tag name="KSO_WM_UNIT_INDEX" val="1_4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8"/>
  <p:tag name="KSO_WM_UNIT_COMPATIBLE" val="0"/>
  <p:tag name="KSO_WM_UNIT_DIAGRAM_ISNUMVISUAL" val="0"/>
  <p:tag name="KSO_WM_UNIT_DIAGRAM_ISREFERUNIT" val="0"/>
  <p:tag name="KSO_WM_UNIT_HIGHLIGHT" val="0"/>
  <p:tag name="KSO_WM_UNIT_ID" val="diagram20206148_1*l_h_f*1_4_1"/>
  <p:tag name="KSO_WM_UNIT_INDEX" val="1_4_1"/>
  <p:tag name="KSO_WM_UNIT_LAYERLEVEL" val="1_1_1"/>
  <p:tag name="KSO_WM_UNIT_NOCLEAR" val="0"/>
  <p:tag name="KSO_WM_UNIT_PRESET_TEXT_INDEX" val="6"/>
  <p:tag name="KSO_WM_UNIT_PRESET_TEXT_LEN" val="53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4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8&quot;,&quot;maxSize&quot;:{&quot;size1&quot;:22.2},&quot;minSize&quot;:{&quot;size1&quot;:13.5},&quot;normalSize&quot;:{&quot;size1&quot;:13.5},&quot;subLayout&quot;:[{&quot;id&quot;:&quot;2023-09-09T15:56:38&quot;,&quot;margin&quot;:{&quot;bottom&quot;:0.025999998673796654,&quot;left&quot;:2.117000102996826,&quot;right&quot;:1.2699999809265137,&quot;top&quot;:0.4230000376701355},&quot;type&quot;:0},{&quot;id&quot;:&quot;2023-09-09T15:56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6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61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62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63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64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40&quot;,&quot;maxSize&quot;:{&quot;size1&quot;:22.2},&quot;minSize&quot;:{&quot;size1&quot;:13.5},&quot;normalSize&quot;:{&quot;size1&quot;:13.5},&quot;subLayout&quot;:[{&quot;id&quot;:&quot;2023-09-09T15:56:40&quot;,&quot;margin&quot;:{&quot;bottom&quot;:0.025999998673796654,&quot;left&quot;:2.117000102996826,&quot;right&quot;:1.2699999809265137,&quot;top&quot;:0.4230000376701355},&quot;type&quot;:0},{&quot;id&quot;:&quot;2023-09-09T15:56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68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2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73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74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75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76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77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78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79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80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81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82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83.xml><?xml version="1.0" encoding="utf-8"?>
<p:tagLst xmlns:p="http://schemas.openxmlformats.org/presentationml/2006/main">
  <p:tag name="KSO_WM_ASSEMBLE_CHIP_INDEX" val="8950a2bfccfb4381940f2b513c7e21ca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3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6&quot;,&quot;maxSize&quot;:{&quot;size1&quot;:22.2},&quot;minSize&quot;:{&quot;size1&quot;:13.5},&quot;normalSize&quot;:{&quot;size1&quot;:13.5},&quot;subLayout&quot;:[{&quot;id&quot;:&quot;2023-09-09T15:56:36&quot;,&quot;margin&quot;:{&quot;bottom&quot;:0.025999998673796654,&quot;left&quot;:2.117000102996826,&quot;right&quot;:1.2699999809265137,&quot;top&quot;:0.4230000376701355},&quot;type&quot;:0},{&quot;id&quot;:&quot;2023-09-09T15:56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8&quot;,&quot;maxSize&quot;:{&quot;size1&quot;:22.2},&quot;minSize&quot;:{&quot;size1&quot;:13.5},&quot;normalSize&quot;:{&quot;size1&quot;:13.5},&quot;subLayout&quot;:[{&quot;id&quot;:&quot;2023-09-09T15:56:38&quot;,&quot;margin&quot;:{&quot;bottom&quot;:0.025999998673796654,&quot;left&quot;:2.117000102996826,&quot;right&quot;:1.2699999809265137,&quot;top&quot;:0.4230000376701355},&quot;type&quot;:0},{&quot;id&quot;:&quot;2023-09-09T15:56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4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41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1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41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1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41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1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42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5:56:38&quot;,&quot;maxSize&quot;:{&quot;size1&quot;:22.2},&quot;minSize&quot;:{&quot;size1&quot;:13.5},&quot;normalSize&quot;:{&quot;size1&quot;:13.5},&quot;subLayout&quot;:[{&quot;id&quot;:&quot;2023-09-09T15:56:38&quot;,&quot;margin&quot;:{&quot;bottom&quot;:0.025999998673796654,&quot;left&quot;:2.117000102996826,&quot;right&quot;:1.2699999809265137,&quot;top&quot;:0.4230000376701355},&quot;type&quot;:0},{&quot;id&quot;:&quot;2023-09-09T15:56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23.xml><?xml version="1.0" encoding="utf-8"?>
<p:tagLst xmlns:p="http://schemas.openxmlformats.org/presentationml/2006/main">
  <p:tag name="KSO_WM_BEAUTIFY_FLAG" val="#wm#"/>
  <p:tag name="KSO_WM_SLIDE_CONTENT_AREA" val="{&quot;left&quot;:&quot;137.8&quot;,&quot;top&quot;:&quot;51.6&quot;,&quot;width&quot;:&quot;714.2&quot;,&quot;height&quot;:&quot;367.25&quot;}"/>
  <p:tag name="KSO_WM_SLIDE_ID" val="custom20230815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42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27">
      <a:dk1>
        <a:srgbClr val="000000"/>
      </a:dk1>
      <a:lt1>
        <a:srgbClr val="FFFFFF"/>
      </a:lt1>
      <a:dk2>
        <a:srgbClr val="000000"/>
      </a:dk2>
      <a:lt2>
        <a:srgbClr val="FBFBFB"/>
      </a:lt2>
      <a:accent1>
        <a:srgbClr val="47FFBC"/>
      </a:accent1>
      <a:accent2>
        <a:srgbClr val="51E8C9"/>
      </a:accent2>
      <a:accent3>
        <a:srgbClr val="5AD2D6"/>
      </a:accent3>
      <a:accent4>
        <a:srgbClr val="64BBE3"/>
      </a:accent4>
      <a:accent5>
        <a:srgbClr val="6DA5F0"/>
      </a:accent5>
      <a:accent6>
        <a:srgbClr val="778EFD"/>
      </a:accent6>
      <a:hlink>
        <a:srgbClr val="0563C1"/>
      </a:hlink>
      <a:folHlink>
        <a:srgbClr val="954F72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106</Paragraphs>
  <Slides>19</Slides>
  <Notes>7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癫痫持续状态急救护理课件</vt:lpstr>
      <vt:lpstr>目录</vt:lpstr>
      <vt:lpstr>癫痫持续状态的概述</vt:lpstr>
      <vt:lpstr>Slide 4</vt:lpstr>
      <vt:lpstr>Slide 5</vt:lpstr>
      <vt:lpstr>Slide 6</vt:lpstr>
      <vt:lpstr>癫痫持续状态的急救护理</vt:lpstr>
      <vt:lpstr>Slide 8</vt:lpstr>
      <vt:lpstr>Slide 9</vt:lpstr>
      <vt:lpstr>Slide 10</vt:lpstr>
      <vt:lpstr>癫痫持续状态的预防</vt:lpstr>
      <vt:lpstr>Slide 12</vt:lpstr>
      <vt:lpstr>Slide 13</vt:lpstr>
      <vt:lpstr>Slide 14</vt:lpstr>
      <vt:lpstr>癫痫持续状态的治疗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2023-09-11T04:39:17Z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32C30D6C823541F3BCAEC39F6414BF85_11</vt:lpwstr>
  </property>
  <property fmtid="{D5CDD505-2E9C-101B-9397-08002B2CF9AE}" pid="3" name="KSOProductBuildVer">
    <vt:lpwstr>2052-12.1.0.15374</vt:lpwstr>
  </property>
</Properties>
</file>