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488" r:id="rId1"/>
    <p:sldMasterId id="2147494525" r:id="rId2"/>
  </p:sldMasterIdLst>
  <p:notesMasterIdLst>
    <p:notesMasterId r:id="rId3"/>
  </p:notesMasterIdLst>
  <p:sldIdLst>
    <p:sldId id="5392" r:id="rId4"/>
    <p:sldId id="5396" r:id="rId5"/>
    <p:sldId id="5401" r:id="rId6"/>
    <p:sldId id="5406" r:id="rId7"/>
    <p:sldId id="5413" r:id="rId9"/>
    <p:sldId id="5416" r:id="rId10"/>
    <p:sldId id="5420" r:id="rId11"/>
    <p:sldId id="5427" r:id="rId13"/>
    <p:sldId id="5430" r:id="rId14"/>
    <p:sldId id="5433" r:id="rId15"/>
    <p:sldId id="5437" r:id="rId16"/>
    <p:sldId id="5444" r:id="rId18"/>
    <p:sldId id="5447" r:id="rId19"/>
    <p:sldId id="5450" r:id="rId20"/>
    <p:sldId id="5453" r:id="rId21"/>
    <p:sldId id="5457" r:id="rId22"/>
    <p:sldId id="5464" r:id="rId24"/>
    <p:sldId id="5467" r:id="rId25"/>
    <p:sldId id="5470" r:id="rId26"/>
    <p:sldId id="5474" r:id="rId27"/>
    <p:sldId id="5481" r:id="rId29"/>
    <p:sldId id="5484" r:id="rId30"/>
    <p:sldId id="5487" r:id="rId31"/>
    <p:sldId id="5490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489" r:id="rId1"/>
    <p:sldLayoutId id="2147494490" r:id="rId2"/>
    <p:sldLayoutId id="2147494491" r:id="rId3"/>
    <p:sldLayoutId id="2147494492" r:id="rId4"/>
    <p:sldLayoutId id="2147494493" r:id="rId5"/>
    <p:sldLayoutId id="2147494494" r:id="rId6"/>
    <p:sldLayoutId id="2147494495" r:id="rId7"/>
    <p:sldLayoutId id="2147494496" r:id="rId8"/>
    <p:sldLayoutId id="2147494497" r:id="rId9"/>
    <p:sldLayoutId id="2147494498" r:id="rId10"/>
    <p:sldLayoutId id="214749449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526" r:id="rId1"/>
    <p:sldLayoutId id="2147494527" r:id="rId2"/>
    <p:sldLayoutId id="2147494528" r:id="rId3"/>
    <p:sldLayoutId id="2147494529" r:id="rId4"/>
    <p:sldLayoutId id="2147494530" r:id="rId5"/>
    <p:sldLayoutId id="2147494531" r:id="rId6"/>
    <p:sldLayoutId id="2147494532" r:id="rId7"/>
    <p:sldLayoutId id="2147494533" r:id="rId8"/>
    <p:sldLayoutId id="2147494534" r:id="rId9"/>
    <p:sldLayoutId id="2147494535" r:id="rId10"/>
    <p:sldLayoutId id="214749453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tags" Target="../tags/tag152.xml"/><Relationship Id="rId14" Type="http://schemas.openxmlformats.org/officeDocument/2006/relationships/tags" Target="../tags/tag153.xml"/><Relationship Id="rId15" Type="http://schemas.openxmlformats.org/officeDocument/2006/relationships/tags" Target="../tags/tag154.xml"/><Relationship Id="rId16" Type="http://schemas.openxmlformats.org/officeDocument/2006/relationships/tags" Target="../tags/tag155.xml"/><Relationship Id="rId17" Type="http://schemas.openxmlformats.org/officeDocument/2006/relationships/tags" Target="../tags/tag156.xml"/><Relationship Id="rId18" Type="http://schemas.openxmlformats.org/officeDocument/2006/relationships/tags" Target="../tags/tag157.xml"/><Relationship Id="rId19" Type="http://schemas.openxmlformats.org/officeDocument/2006/relationships/tags" Target="../tags/tag158.xml"/><Relationship Id="rId20" Type="http://schemas.openxmlformats.org/officeDocument/2006/relationships/tags" Target="../tags/tag159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tags" Target="../tags/tag172.xml"/><Relationship Id="rId14" Type="http://schemas.openxmlformats.org/officeDocument/2006/relationships/tags" Target="../tags/tag173.xml"/><Relationship Id="rId15" Type="http://schemas.openxmlformats.org/officeDocument/2006/relationships/tags" Target="../tags/tag174.xml"/><Relationship Id="rId16" Type="http://schemas.openxmlformats.org/officeDocument/2006/relationships/tags" Target="../tags/tag175.xml"/><Relationship Id="rId17" Type="http://schemas.openxmlformats.org/officeDocument/2006/relationships/tags" Target="../tags/tag176.xml"/><Relationship Id="rId18" Type="http://schemas.openxmlformats.org/officeDocument/2006/relationships/tags" Target="../tags/tag177.xml"/><Relationship Id="rId19" Type="http://schemas.openxmlformats.org/officeDocument/2006/relationships/tags" Target="../tags/tag178.xml"/><Relationship Id="rId20" Type="http://schemas.openxmlformats.org/officeDocument/2006/relationships/tags" Target="../tags/tag179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tags" Target="../tags/tag207.xml"/><Relationship Id="rId14" Type="http://schemas.openxmlformats.org/officeDocument/2006/relationships/tags" Target="../tags/tag208.xml"/><Relationship Id="rId15" Type="http://schemas.openxmlformats.org/officeDocument/2006/relationships/tags" Target="../tags/tag209.xml"/><Relationship Id="rId16" Type="http://schemas.openxmlformats.org/officeDocument/2006/relationships/tags" Target="../tags/tag210.xml"/><Relationship Id="rId17" Type="http://schemas.openxmlformats.org/officeDocument/2006/relationships/tags" Target="../tags/tag211.xml"/><Relationship Id="rId18" Type="http://schemas.openxmlformats.org/officeDocument/2006/relationships/tags" Target="../tags/tag212.xml"/><Relationship Id="rId19" Type="http://schemas.openxmlformats.org/officeDocument/2006/relationships/tags" Target="../tags/tag213.xml"/><Relationship Id="rId20" Type="http://schemas.openxmlformats.org/officeDocument/2006/relationships/tags" Target="../tags/tag214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tags" Target="../tags/tag227.xml"/><Relationship Id="rId14" Type="http://schemas.openxmlformats.org/officeDocument/2006/relationships/tags" Target="../tags/tag228.xml"/><Relationship Id="rId1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tags" Target="../tags/tag280.xml"/><Relationship Id="rId14" Type="http://schemas.openxmlformats.org/officeDocument/2006/relationships/tags" Target="../tags/tag281.xml"/><Relationship Id="rId15" Type="http://schemas.openxmlformats.org/officeDocument/2006/relationships/tags" Target="../tags/tag282.xml"/><Relationship Id="rId16" Type="http://schemas.openxmlformats.org/officeDocument/2006/relationships/tags" Target="../tags/tag283.xml"/><Relationship Id="rId17" Type="http://schemas.openxmlformats.org/officeDocument/2006/relationships/tags" Target="../tags/tag284.xml"/><Relationship Id="rId18" Type="http://schemas.openxmlformats.org/officeDocument/2006/relationships/tags" Target="../tags/tag285.xml"/><Relationship Id="rId19" Type="http://schemas.openxmlformats.org/officeDocument/2006/relationships/tags" Target="../tags/tag286.xml"/><Relationship Id="rId20" Type="http://schemas.openxmlformats.org/officeDocument/2006/relationships/tags" Target="../tags/tag287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tags" Target="../tags/tag315.xml"/><Relationship Id="rId14" Type="http://schemas.openxmlformats.org/officeDocument/2006/relationships/tags" Target="../tags/tag316.xml"/><Relationship Id="rId15" Type="http://schemas.openxmlformats.org/officeDocument/2006/relationships/tags" Target="../tags/tag317.xml"/><Relationship Id="rId16" Type="http://schemas.openxmlformats.org/officeDocument/2006/relationships/tags" Target="../tags/tag318.xml"/><Relationship Id="rId17" Type="http://schemas.openxmlformats.org/officeDocument/2006/relationships/tags" Target="../tags/tag319.xml"/><Relationship Id="rId18" Type="http://schemas.openxmlformats.org/officeDocument/2006/relationships/tags" Target="../tags/tag320.xml"/><Relationship Id="rId19" Type="http://schemas.openxmlformats.org/officeDocument/2006/relationships/tags" Target="../tags/tag321.xml"/><Relationship Id="rId20" Type="http://schemas.openxmlformats.org/officeDocument/2006/relationships/tags" Target="../tags/tag322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tags" Target="../tags/tag335.xml"/><Relationship Id="rId14" Type="http://schemas.openxmlformats.org/officeDocument/2006/relationships/tags" Target="../tags/tag336.xml"/><Relationship Id="rId15" Type="http://schemas.openxmlformats.org/officeDocument/2006/relationships/tags" Target="../tags/tag337.xml"/><Relationship Id="rId16" Type="http://schemas.openxmlformats.org/officeDocument/2006/relationships/tags" Target="../tags/tag338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企业管理中的合作与竞争关系优化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7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合作与竞争对企业管理的意义</a:t>
            </a:r>
            <a:endParaRPr altLang="en-US" b="1" dirty="0" sz="17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企业管理中合作与竞争的平衡</a:t>
            </a:r>
            <a:endParaRPr altLang="en-US" b="1" dirty="0" sz="17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企业管理中合作与竞争的优化策略</a:t>
            </a:r>
            <a:endParaRPr altLang="en-US" b="1" dirty="0" sz="17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企业管理中合作与竞争的实践案例</a:t>
            </a:r>
            <a:endParaRPr altLang="en-US" b="1" dirty="0" sz="17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fontScale="7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未来企业管理中合作与竞争的发展趋势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合作与竞争对企业管理的意义</a:t>
            </a:r>
            <a:endParaRPr altLang="en-US" dirty="0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合作与竞争对企业发展的重要性</a:t>
            </a:r>
            <a:endParaRPr altLang="en-US" lang="zh-CN"/>
          </a:p>
        </p:txBody>
      </p:sp>
      <p:sp>
        <p:nvSpPr>
          <p:cNvPr id="104899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0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1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竞争能够激发企业的创新能力和市场竞争力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1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合作与竞争的平衡有助于企业的长期发展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1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合作与竞争是企业管理中不可或缺的元素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2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合作能够促进企业间的资源共享和协同发展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合作与竞争对企业管理的积极作用</a:t>
            </a:r>
            <a:endParaRPr altLang="en-US" lang="zh-CN"/>
          </a:p>
        </p:txBody>
      </p:sp>
      <p:sp>
        <p:nvSpPr>
          <p:cNvPr id="104905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提升企业效率：通过合作，企业可以共享资源，优化流程，提高生产效率和管理效率。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促进企业创新与发展：合作可以汇聚资源，激发创新思维，提高企业的竞争力和适应能力。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增强企业市场竞争力：合作可以扩大市场份额，提高品牌知名度，增强企业在市场中的竞争力。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促进企业人才培养：通过合作，企业可以互相学习，取长补短，培养和引进优秀人才，提高企业的人才竞争力。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企业管理中合作与竞争的平衡</a:t>
            </a:r>
            <a:endParaRPr altLang="en-US" dirty="0" lang="zh-CN"/>
          </a:p>
        </p:txBody>
      </p:sp>
      <p:sp>
        <p:nvSpPr>
          <p:cNvPr id="10491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合作与竞争的平衡点</a:t>
            </a:r>
            <a:endParaRPr altLang="en-US" lang="zh-CN"/>
          </a:p>
        </p:txBody>
      </p:sp>
      <p:sp>
        <p:nvSpPr>
          <p:cNvPr id="10491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明确合作与竞争的目标和意义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建立有效的沟通机制和协作平台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注重团队建设和个人成长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制定合理的合作与竞争策略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合作与竞争的协调机制</a:t>
            </a:r>
            <a:endParaRPr altLang="en-US" lang="zh-CN"/>
          </a:p>
        </p:txBody>
      </p:sp>
      <p:sp>
        <p:nvSpPr>
          <p:cNvPr id="104925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建立有效的沟通机制：促进合作与竞争双方的沟通，确保信息的畅通和准确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建立公平的利益分配机制：确保合作与竞争双方的利益得到公平的分配，避免利益冲突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7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建立有效的激励机制：通过奖励和惩罚等手段，激励合作与竞争双方积极投入工作，提高工作效率和质量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制定明确的合作与竞争目标：明确合作与竞争的目的和范围，避免冲突和误解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合作与竞争的互补作用</a:t>
            </a:r>
            <a:endParaRPr altLang="en-US" lang="zh-CN"/>
          </a:p>
        </p:txBody>
      </p:sp>
      <p:sp>
        <p:nvSpPr>
          <p:cNvPr id="104932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合作与竞争在企业管理中的重要性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合作与竞争对企业发展的影响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如何实现合作与竞争的平衡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合作与竞争对企业管理的启示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企业管理中合作与竞争的优化策略</a:t>
            </a:r>
            <a:endParaRPr altLang="en-US" dirty="0" lang="zh-CN"/>
          </a:p>
        </p:txBody>
      </p:sp>
      <p:sp>
        <p:nvSpPr>
          <p:cNvPr id="10493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建立良好的合作关系</a:t>
            </a:r>
            <a:endParaRPr altLang="en-US" lang="zh-CN"/>
          </a:p>
        </p:txBody>
      </p:sp>
      <p:sp>
        <p:nvSpPr>
          <p:cNvPr id="1049456" name="对角圆角矩形 15"/>
          <p:cNvSpPr/>
          <p:nvPr>
            <p:custDataLst>
              <p:tags r:id="rId1"/>
            </p:custDataLst>
          </p:nvPr>
        </p:nvSpPr>
        <p:spPr>
          <a:xfrm>
            <a:off x="1372017" y="3481849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对角圆角矩形 16"/>
          <p:cNvSpPr/>
          <p:nvPr>
            <p:custDataLst>
              <p:tags r:id="rId2"/>
            </p:custDataLst>
          </p:nvPr>
        </p:nvSpPr>
        <p:spPr>
          <a:xfrm>
            <a:off x="1372017" y="3352838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直角三角形 17"/>
          <p:cNvSpPr/>
          <p:nvPr>
            <p:custDataLst>
              <p:tags r:id="rId3"/>
            </p:custDataLst>
          </p:nvPr>
        </p:nvSpPr>
        <p:spPr>
          <a:xfrm>
            <a:off x="1883567" y="3353479"/>
            <a:ext cx="77021" cy="12836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文本框 27"/>
          <p:cNvSpPr txBox="1"/>
          <p:nvPr>
            <p:custDataLst>
              <p:tags r:id="rId4"/>
            </p:custDataLst>
          </p:nvPr>
        </p:nvSpPr>
        <p:spPr>
          <a:xfrm>
            <a:off x="1916943" y="3491476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沟通顺畅：保持及时有效的沟通，确保双方能够及时了解合作进展情况，及时解决问题。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对角圆角矩形 52"/>
          <p:cNvSpPr/>
          <p:nvPr>
            <p:custDataLst>
              <p:tags r:id="rId5"/>
            </p:custDataLst>
          </p:nvPr>
        </p:nvSpPr>
        <p:spPr>
          <a:xfrm>
            <a:off x="1372017" y="1493411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对角圆角矩形 53"/>
          <p:cNvSpPr/>
          <p:nvPr>
            <p:custDataLst>
              <p:tags r:id="rId6"/>
            </p:custDataLst>
          </p:nvPr>
        </p:nvSpPr>
        <p:spPr>
          <a:xfrm>
            <a:off x="1372017" y="1364400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直角三角形 54"/>
          <p:cNvSpPr/>
          <p:nvPr>
            <p:custDataLst>
              <p:tags r:id="rId7"/>
            </p:custDataLst>
          </p:nvPr>
        </p:nvSpPr>
        <p:spPr>
          <a:xfrm>
            <a:off x="1883567" y="1365042"/>
            <a:ext cx="77021" cy="12836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0" name="文本框 56"/>
          <p:cNvSpPr txBox="1"/>
          <p:nvPr>
            <p:custDataLst>
              <p:tags r:id="rId8"/>
            </p:custDataLst>
          </p:nvPr>
        </p:nvSpPr>
        <p:spPr>
          <a:xfrm>
            <a:off x="1916943" y="1496620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明确合作目标：制定明确的合作目标，确保双方都清楚合作的目的和意义。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对角圆角矩形 5"/>
          <p:cNvSpPr/>
          <p:nvPr>
            <p:custDataLst>
              <p:tags r:id="rId9"/>
            </p:custDataLst>
          </p:nvPr>
        </p:nvSpPr>
        <p:spPr>
          <a:xfrm>
            <a:off x="1372017" y="2487630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4" name="对角圆角矩形 6"/>
          <p:cNvSpPr/>
          <p:nvPr>
            <p:custDataLst>
              <p:tags r:id="rId10"/>
            </p:custDataLst>
          </p:nvPr>
        </p:nvSpPr>
        <p:spPr>
          <a:xfrm>
            <a:off x="1372017" y="2358619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直角三角形 7"/>
          <p:cNvSpPr/>
          <p:nvPr>
            <p:custDataLst>
              <p:tags r:id="rId11"/>
            </p:custDataLst>
          </p:nvPr>
        </p:nvSpPr>
        <p:spPr>
          <a:xfrm>
            <a:off x="1883567" y="2359261"/>
            <a:ext cx="77021" cy="12836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8" name="文本框 8"/>
          <p:cNvSpPr txBox="1"/>
          <p:nvPr>
            <p:custDataLst>
              <p:tags r:id="rId12"/>
            </p:custDataLst>
          </p:nvPr>
        </p:nvSpPr>
        <p:spPr>
          <a:xfrm>
            <a:off x="1916943" y="2497257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建立信任：建立互信关系，确保双方在合作过程中能够相互信任、相互支持。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对角圆角矩形 9"/>
          <p:cNvSpPr/>
          <p:nvPr>
            <p:custDataLst>
              <p:tags r:id="rId13"/>
            </p:custDataLst>
          </p:nvPr>
        </p:nvSpPr>
        <p:spPr>
          <a:xfrm>
            <a:off x="1372017" y="4476067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2" name="对角圆角矩形 10"/>
          <p:cNvSpPr/>
          <p:nvPr>
            <p:custDataLst>
              <p:tags r:id="rId14"/>
            </p:custDataLst>
          </p:nvPr>
        </p:nvSpPr>
        <p:spPr>
          <a:xfrm>
            <a:off x="1372017" y="4347056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4" name="直角三角形 11"/>
          <p:cNvSpPr/>
          <p:nvPr>
            <p:custDataLst>
              <p:tags r:id="rId15"/>
            </p:custDataLst>
          </p:nvPr>
        </p:nvSpPr>
        <p:spPr>
          <a:xfrm>
            <a:off x="1883567" y="4347698"/>
            <a:ext cx="77021" cy="12836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6" name="文本框 12"/>
          <p:cNvSpPr txBox="1"/>
          <p:nvPr>
            <p:custDataLst>
              <p:tags r:id="rId16"/>
            </p:custDataLst>
          </p:nvPr>
        </p:nvSpPr>
        <p:spPr>
          <a:xfrm>
            <a:off x="1916943" y="4485695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共享资源：共享资源，包括人力、物力、财力等，以降低成本，提高效率。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对角圆角矩形 14"/>
          <p:cNvSpPr/>
          <p:nvPr>
            <p:custDataLst>
              <p:tags r:id="rId17"/>
            </p:custDataLst>
          </p:nvPr>
        </p:nvSpPr>
        <p:spPr>
          <a:xfrm>
            <a:off x="1372017" y="5470286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0" name="对角圆角矩形 18"/>
          <p:cNvSpPr/>
          <p:nvPr>
            <p:custDataLst>
              <p:tags r:id="rId18"/>
            </p:custDataLst>
          </p:nvPr>
        </p:nvSpPr>
        <p:spPr>
          <a:xfrm>
            <a:off x="1372017" y="5341275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2" name="直角三角形 19"/>
          <p:cNvSpPr/>
          <p:nvPr>
            <p:custDataLst>
              <p:tags r:id="rId19"/>
            </p:custDataLst>
          </p:nvPr>
        </p:nvSpPr>
        <p:spPr>
          <a:xfrm>
            <a:off x="1883567" y="5341917"/>
            <a:ext cx="77021" cy="12836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4" name="文本框 20"/>
          <p:cNvSpPr txBox="1"/>
          <p:nvPr>
            <p:custDataLst>
              <p:tags r:id="rId20"/>
            </p:custDataLst>
          </p:nvPr>
        </p:nvSpPr>
        <p:spPr>
          <a:xfrm>
            <a:off x="1916943" y="5479914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协作共赢：在合作过程中，要注重协作，实现共赢，避免出现单方面的利益诉求。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促进公平竞争机制</a:t>
            </a:r>
            <a:endParaRPr altLang="en-US" lang="zh-CN"/>
          </a:p>
        </p:txBody>
      </p:sp>
      <p:sp>
        <p:nvSpPr>
          <p:cNvPr id="104953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定期评估和调整竞争机制的有效性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4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鼓励员工积极参与竞争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制定明确的竞争规则和标准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5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建立公平竞争机制的必要性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强化企业间的协同创新</a:t>
            </a:r>
            <a:endParaRPr altLang="en-US" lang="zh-CN"/>
          </a:p>
        </p:txBody>
      </p:sp>
      <p:sp>
        <p:nvSpPr>
          <p:cNvPr id="104959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9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建立企业间协同创新的机制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59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0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促进企业间知识的共享与交流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0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0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鼓励企业间进行技术合作与研发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0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1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推动企业间形成互利共赢的合作关系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提升企业核心竞争力</a:t>
            </a:r>
            <a:endParaRPr altLang="en-US" lang="zh-CN"/>
          </a:p>
        </p:txBody>
      </p:sp>
      <p:sp>
        <p:nvSpPr>
          <p:cNvPr id="104965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合理利用竞争关系：通过竞争激发企业活力，推动企业不断创新和发展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建立良好的合作机制：通过合作实现资源共享、优势互补，提高整体竞争力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优化组织结构：建立高效、灵活的组织结构，提高企业应对市场变化的能力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加强人才培养：通过培训、激励等方式提高员工素质和技能水平，增强企业核心竞争力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企业管理中合作与竞争的实践案例</a:t>
            </a:r>
            <a:endParaRPr altLang="en-US" dirty="0" lang="zh-CN"/>
          </a:p>
        </p:txBody>
      </p:sp>
      <p:sp>
        <p:nvSpPr>
          <p:cNvPr id="10497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成功合作案例分析</a:t>
            </a:r>
            <a:endParaRPr altLang="en-US" lang="zh-CN"/>
          </a:p>
        </p:txBody>
      </p:sp>
      <p:sp>
        <p:nvSpPr>
          <p:cNvPr id="104977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华为与腾讯在云服务领域的合作：共同推动云服务的发展，实现互利共赢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7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阿里巴巴与京东在电商领域的合作：通过数据共享和物流网络建设，提高电商行业的整体效率和用户体验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8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美团与大众点评在O2O领域的合作：合并后通过资源整合和业务协同，实现了市场份额的扩大和盈利的提升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9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滴滴与Uber在共享出行领域的合作：通过合并减少内耗，提高市场份额和品牌影响力，实现长期稳定的发展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良性竞争案例分析</a:t>
            </a:r>
            <a:endParaRPr altLang="en-US" lang="zh-CN"/>
          </a:p>
        </p:txBody>
      </p:sp>
      <p:sp>
        <p:nvSpPr>
          <p:cNvPr id="104983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案例名称：华为与谷歌在5G领域的竞争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案例背景：华为与谷歌在5G领域展开竞争，双方在技术研发、市场拓展等方面展开激烈竞争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案例描述：华为在5G技术研发方面投入巨资，不断推出创新产品，逐渐成为全球5G技术的领导者；而谷歌则通过投资、合作等方式，积极拓展5G市场，与全球各地的电信运营商展开合作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案例分析：华为与谷歌在5G领域的竞争，是一种良性竞争。双方在竞争中相互促进，推动了5G技术的快速发展。同时，双方也在竞争中寻求合作，共同推动5G技术的普及和应用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合作与竞争关系优化的挑战与机遇</a:t>
            </a:r>
            <a:endParaRPr altLang="en-US" lang="zh-CN"/>
          </a:p>
        </p:txBody>
      </p:sp>
      <p:sp>
        <p:nvSpPr>
          <p:cNvPr id="104987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合作与竞争的实践案例：企业间的合作与竞争关系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合作与竞争的机遇：通过合作与竞争实现共赢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9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合作与竞争的未来展望：探讨未来合作与竞争的发展趋势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合作与竞争的挑战：如何平衡合作与竞争的关系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未来企业管理中合作与竞争的发展趋势</a:t>
            </a:r>
            <a:endParaRPr altLang="en-US" dirty="0" lang="zh-CN"/>
          </a:p>
        </p:txBody>
      </p:sp>
      <p:sp>
        <p:nvSpPr>
          <p:cNvPr id="10499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跨界合作与创新驱动发展</a:t>
            </a:r>
            <a:endParaRPr altLang="en-US" lang="zh-CN"/>
          </a:p>
        </p:txBody>
      </p:sp>
      <p:sp>
        <p:nvSpPr>
          <p:cNvPr id="105001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跨界合作：不同领域企业之间的合作，实现资源共享和优势互补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创新驱动发展：通过技术创新、模式创新等方式，提高企业核心竞争力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合作与竞争的平衡：在合作中竞争，在竞争中合作，实现共同发展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未来发展趋势：跨界合作与创新驱动发展将成为未来企业管理的重要方向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构建企业命运共同体</a:t>
            </a:r>
            <a:endParaRPr altLang="en-US" lang="zh-CN"/>
          </a:p>
        </p:txBody>
      </p:sp>
      <p:sp>
        <p:nvSpPr>
          <p:cNvPr id="105007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合作与竞争的融合：企业命运共同体的内涵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合作与竞争的共赢：企业命运共同体的价值追求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9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合作与竞争的未来：企业命运共同体的前景展望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合作与竞争的协同：企业命运共同体的实现路径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数字化转型对合作与竞争关系的影响</a:t>
            </a:r>
            <a:endParaRPr altLang="en-US" lang="zh-CN"/>
          </a:p>
        </p:txBody>
      </p:sp>
      <p:sp>
        <p:nvSpPr>
          <p:cNvPr id="105015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数字化转型为企业合作与竞争提供了新的平台和工具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数字化转型促进企业间的合作与协同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数字化转型使竞争更加激烈，企业需要不断提升自身竞争力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数字化转型对合作与竞争关系的影响需要企业进行持续关注和适应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21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218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22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3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3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9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5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51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8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90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43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2023-12-19T10:38:41Z</dcterms:created>
  <dcterms:modified xsi:type="dcterms:W3CDTF">2023-12-19T10:38:41Z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af61d2a73e634386b281b632e43fce3c_21</vt:lpwstr>
  </property>
</Properties>
</file>