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521" r:id="rId1"/>
    <p:sldMasterId id="2147484558" r:id="rId2"/>
  </p:sldMasterIdLst>
  <p:notesMasterIdLst>
    <p:notesMasterId r:id="rId3"/>
  </p:notesMasterIdLst>
  <p:sldIdLst>
    <p:sldId id="662" r:id="rId4"/>
    <p:sldId id="667" r:id="rId5"/>
    <p:sldId id="671" r:id="rId6"/>
    <p:sldId id="674" r:id="rId7"/>
    <p:sldId id="677" r:id="rId8"/>
    <p:sldId id="680" r:id="rId9"/>
    <p:sldId id="683" r:id="rId10"/>
    <p:sldId id="686" r:id="rId11"/>
    <p:sldId id="689" r:id="rId12"/>
    <p:sldId id="692" r:id="rId13"/>
    <p:sldId id="695" r:id="rId14"/>
    <p:sldId id="698" r:id="rId15"/>
    <p:sldId id="701" r:id="rId16"/>
    <p:sldId id="704" r:id="rId17"/>
    <p:sldId id="707" r:id="rId18"/>
    <p:sldId id="710" r:id="rId19"/>
    <p:sldId id="713" r:id="rId20"/>
    <p:sldId id="716" r:id="rId21"/>
    <p:sldId id="719" r:id="rId22"/>
    <p:sldId id="722" r:id="rId23"/>
    <p:sldId id="725" r:id="rId24"/>
    <p:sldId id="728" r:id="rId25"/>
    <p:sldId id="731" r:id="rId26"/>
    <p:sldId id="734" r:id="rId27"/>
    <p:sldId id="737" r:id="rId28"/>
    <p:sldId id="740" r:id="rId29"/>
    <p:sldId id="743" r:id="rId30"/>
    <p:sldId id="746" r:id="rId31"/>
    <p:sldId id="749" r:id="rId32"/>
    <p:sldId id="752" r:id="rId33"/>
    <p:sldId id="755" r:id="rId34"/>
    <p:sldId id="758" r:id="rId35"/>
    <p:sldId id="761" r:id="rId36"/>
    <p:sldId id="764" r:id="rId37"/>
    <p:sldId id="767" r:id="rId38"/>
    <p:sldId id="770"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522" r:id="rId1"/>
    <p:sldLayoutId id="2147484523" r:id="rId2"/>
    <p:sldLayoutId id="2147484524" r:id="rId3"/>
    <p:sldLayoutId id="2147484525" r:id="rId4"/>
    <p:sldLayoutId id="2147484526" r:id="rId5"/>
    <p:sldLayoutId id="2147484527" r:id="rId6"/>
    <p:sldLayoutId id="2147484528" r:id="rId7"/>
    <p:sldLayoutId id="2147484529" r:id="rId8"/>
    <p:sldLayoutId id="2147484530" r:id="rId9"/>
    <p:sldLayoutId id="2147484531" r:id="rId10"/>
    <p:sldLayoutId id="214748453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tags" Target="../tags/tag138.xml"/><Relationship Id="rId18" Type="http://schemas.openxmlformats.org/officeDocument/2006/relationships/tags" Target="../tags/tag139.xml"/><Relationship Id="rId19" Type="http://schemas.openxmlformats.org/officeDocument/2006/relationships/tags" Target="../tags/tag140.xml"/><Relationship Id="rId20" Type="http://schemas.openxmlformats.org/officeDocument/2006/relationships/tags" Target="../tags/tag141.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tags" Target="../tags/tag203.xml"/><Relationship Id="rId18" Type="http://schemas.openxmlformats.org/officeDocument/2006/relationships/tags" Target="../tags/tag204.xml"/><Relationship Id="rId19" Type="http://schemas.openxmlformats.org/officeDocument/2006/relationships/tags" Target="../tags/tag205.xml"/><Relationship Id="rId20" Type="http://schemas.openxmlformats.org/officeDocument/2006/relationships/tags" Target="../tags/tag206.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tags" Target="../tags/tag301.xml"/><Relationship Id="rId14" Type="http://schemas.openxmlformats.org/officeDocument/2006/relationships/tags" Target="../tags/tag302.xml"/><Relationship Id="rId15" Type="http://schemas.openxmlformats.org/officeDocument/2006/relationships/tags" Target="../tags/tag303.xml"/><Relationship Id="rId16" Type="http://schemas.openxmlformats.org/officeDocument/2006/relationships/tags" Target="../tags/tag304.xml"/><Relationship Id="rId17"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网络教学与数字化校园中的师生互动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网络教学的发展与影响</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数字化校园的建设与作用</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fontScale="95000" lnSpcReduction="20000"/>
          </a:bodyPr>
          <a:p>
            <a:r>
              <a:rPr altLang="en-US" b="1" dirty="0" sz="2000" lang="zh-CN" spc="300">
                <a:latin typeface="+mj-ea"/>
                <a:ea typeface="+mj-ea"/>
                <a:cs typeface="微软雅黑" panose="020B0503020204020204" pitchFamily="34" charset="-122"/>
              </a:rPr>
              <a:t>提高网络教学与数字化校园中师生互动的策略与方法</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网络教学与数字化校园中的师生互动现状</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fontScale="95000" lnSpcReduction="20000"/>
          </a:bodyPr>
          <a:p>
            <a:r>
              <a:rPr altLang="en-US" b="1" dirty="0" sz="2000" lang="zh-CN" spc="300">
                <a:latin typeface="+mj-ea"/>
                <a:ea typeface="+mj-ea"/>
                <a:cs typeface="微软雅黑" panose="020B0503020204020204" pitchFamily="34" charset="-122"/>
              </a:rPr>
              <a:t>网络教学与数字化校园中师生互动的未来趋势</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网络教学的发展与影响</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内容占位符 1"/>
          <p:cNvSpPr>
            <a:spLocks noGrp="1"/>
          </p:cNvSpPr>
          <p:nvPr>
            <p:ph idx="3"/>
          </p:nvPr>
        </p:nvSpPr>
        <p:spPr/>
        <p:txBody>
          <a:bodyPr>
            <a:normAutofit fontScale="76250"/>
          </a:bodyPr>
          <a:p>
            <a:r>
              <a:rPr altLang="en-US" lang="zh-CN"/>
              <a:t>网络教学的定义：网络教学是指利用互联网技术，通过在线学习、在线辅导、在线测试等方式，实现教学目的和任务的一种新型教学方式。</a:t>
            </a:r>
            <a:endParaRPr altLang="en-US" lang="zh-CN"/>
          </a:p>
          <a:p>
            <a:r>
              <a:rPr altLang="en-US" lang="zh-CN"/>
              <a:t>网络教学的特点：网络教学具有开放性、自主性、互动性、个性化等特点，能够满足不同学生的学习需求，提高教学效果和效率。同时，网络教学还能够促进教育资源的共享和优化配置，推动教育公平和发展。  网络教学的发展与影响</a:t>
            </a:r>
            <a:endParaRPr altLang="en-US" lang="zh-CN"/>
          </a:p>
          <a:p>
            <a:pPr lvl="1"/>
            <a:r>
              <a:rPr altLang="en-US" lang="zh-CN"/>
              <a:t>网络教学的发展与影响</a:t>
            </a:r>
            <a:endParaRPr altLang="en-US" lang="zh-CN"/>
          </a:p>
          <a:p>
            <a:r>
              <a:rPr altLang="en-US" lang="zh-CN"/>
              <a:t>网络教学的发展历程：从早期的在线课程到现在的MOOC、SPOC等多元化教学模式，网络教学经历了不断的发展和创新。</a:t>
            </a:r>
            <a:endParaRPr altLang="en-US" lang="zh-CN"/>
          </a:p>
          <a:p>
            <a:r>
              <a:rPr altLang="en-US" lang="zh-CN"/>
              <a:t>网络教学的影响：网络教学对教育领域产生了深远的影响，它改变了传统的教学方式和学习方式，提高了教学效果和效率，同时也促进了教育资源的共享和优化配置。  网络教学与数字化校园中的师生互动</a:t>
            </a:r>
            <a:endParaRPr altLang="en-US" lang="zh-CN"/>
          </a:p>
          <a:p>
            <a:pPr lvl="1"/>
            <a:r>
              <a:rPr altLang="en-US" lang="zh-CN"/>
              <a:t>网络教学与数字化校园中的师生互动</a:t>
            </a:r>
            <a:endParaRPr altLang="en-US" lang="zh-CN"/>
          </a:p>
          <a:p>
            <a:r>
              <a:rPr altLang="en-US" lang="zh-CN"/>
              <a:t>网络教学与数字化校园的关系：网络教学是数字化校园的重要组成部分，它为师生提供了更加便捷、高效的学习和交流方式。</a:t>
            </a:r>
            <a:endParaRPr altLang="en-US" lang="zh-CN"/>
          </a:p>
          <a:p>
            <a:r>
              <a:rPr altLang="en-US" lang="zh-CN"/>
              <a:t>师生互动在网络教学中的作用：师生互动是网络教学中的关键环节，它能够促进学生的学习效果和兴趣，提高教师的教学质量和效率。</a:t>
            </a:r>
            <a:endParaRPr altLang="en-US" lang="zh-CN"/>
          </a:p>
          <a:p>
            <a:r>
              <a:rPr altLang="en-US" lang="zh-CN"/>
              <a:t>如何在网络教学中实现有效的师生互动：通过在线讨论、在线答疑、在线测试等方式，实现有效的师生互动，提高教学效果和效率。</a:t>
            </a:r>
            <a:endParaRPr altLang="en-US" lang="zh-CN"/>
          </a:p>
        </p:txBody>
      </p:sp>
      <p:sp>
        <p:nvSpPr>
          <p:cNvPr id="1049022" name="标题 2"/>
          <p:cNvSpPr>
            <a:spLocks noGrp="1"/>
          </p:cNvSpPr>
          <p:nvPr>
            <p:ph type="title" idx="2"/>
          </p:nvPr>
        </p:nvSpPr>
        <p:spPr/>
        <p:txBody>
          <a:bodyPr/>
          <a:p>
            <a:r>
              <a:rPr altLang="en-US" lang="zh-CN"/>
              <a:t>网络教学的定义与特点</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2" name="标题 2"/>
          <p:cNvSpPr>
            <a:spLocks noGrp="1"/>
          </p:cNvSpPr>
          <p:nvPr>
            <p:ph type="title" idx="2"/>
          </p:nvPr>
        </p:nvSpPr>
        <p:spPr/>
        <p:txBody>
          <a:bodyPr/>
          <a:p>
            <a:r>
              <a:rPr altLang="en-US" lang="zh-CN"/>
              <a:t>网络教学的发展历程</a:t>
            </a:r>
            <a:endParaRPr altLang="en-US" lang="zh-CN"/>
          </a:p>
        </p:txBody>
      </p:sp>
      <p:sp>
        <p:nvSpPr>
          <p:cNvPr id="104906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早期网络教学：基于Web的远程教育和在线课程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网络教学的普及：在线教育资源、开放教育资源和学习管理系统</a:t>
            </a:r>
            <a:endParaRPr dirty="0" sz="2000" err="1">
              <a:solidFill>
                <a:schemeClr val="tx1">
                  <a:lumMod val="75000"/>
                  <a:lumOff val="25000"/>
                </a:schemeClr>
              </a:solidFill>
              <a:latin typeface="+mn-ea"/>
              <a:ea typeface="+mn-ea"/>
              <a:cs typeface="+mn-ea"/>
              <a:sym typeface="+mn-lt"/>
            </a:endParaRPr>
          </a:p>
        </p:txBody>
      </p:sp>
      <p:sp>
        <p:nvSpPr>
          <p:cNvPr id="104908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9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网络教学的未来：人工智能、大数据和虚拟现实等技术的应用</a:t>
            </a:r>
            <a:endParaRPr dirty="0" sz="2000" err="1">
              <a:solidFill>
                <a:schemeClr val="tx1">
                  <a:lumMod val="75000"/>
                  <a:lumOff val="25000"/>
                </a:schemeClr>
              </a:solidFill>
              <a:latin typeface="+mn-ea"/>
              <a:ea typeface="+mn-ea"/>
              <a:cs typeface="+mn-ea"/>
              <a:sym typeface="+mn-lt"/>
            </a:endParaRPr>
          </a:p>
        </p:txBody>
      </p:sp>
      <p:sp>
        <p:nvSpPr>
          <p:cNvPr id="1049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现代网络教学：在线学习平台、MOOCs和自适应学习</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2" name="标题 2"/>
          <p:cNvSpPr>
            <a:spLocks noGrp="1"/>
          </p:cNvSpPr>
          <p:nvPr>
            <p:ph type="title" idx="2"/>
          </p:nvPr>
        </p:nvSpPr>
        <p:spPr/>
        <p:txBody>
          <a:bodyPr/>
          <a:p>
            <a:r>
              <a:rPr altLang="en-US" lang="zh-CN"/>
              <a:t>网络教学对传统教育的影响</a:t>
            </a:r>
            <a:endParaRPr altLang="en-US" lang="zh-CN"/>
          </a:p>
        </p:txBody>
      </p:sp>
      <p:sp>
        <p:nvSpPr>
          <p:cNvPr id="1049144" name="正文"/>
          <p:cNvSpPr txBox="1"/>
          <p:nvPr>
            <p:custDataLst>
              <p:tags r:id="rId1"/>
            </p:custDataLst>
          </p:nvPr>
        </p:nvSpPr>
        <p:spPr>
          <a:xfrm>
            <a:off x="2821134" y="2000074"/>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49146" name="标题"/>
          <p:cNvSpPr txBox="1"/>
          <p:nvPr>
            <p:custDataLst>
              <p:tags r:id="rId2"/>
            </p:custDataLst>
          </p:nvPr>
        </p:nvSpPr>
        <p:spPr>
          <a:xfrm>
            <a:off x="2821807" y="1490400"/>
            <a:ext cx="6543059" cy="444740"/>
          </a:xfrm>
          <a:prstGeom prst="rect"/>
          <a:noFill/>
        </p:spPr>
        <p:txBody>
          <a:bodyPr anchor="b" bIns="0" lIns="0" rIns="0" rtlCol="0" tIns="0" wrap="square">
            <a:normAutofit fontScale="75000"/>
          </a:bodyPr>
          <a:p>
            <a:r>
              <a:rPr altLang="en-US" b="1" dirty="0" sz="2000" lang="zh-CN" spc="300">
                <a:solidFill>
                  <a:schemeClr val="tx1">
                    <a:lumMod val="85000"/>
                    <a:lumOff val="15000"/>
                  </a:schemeClr>
                </a:solidFill>
                <a:latin typeface="+mj-ea"/>
                <a:ea typeface="+mj-ea"/>
              </a:rPr>
              <a:t>改变教学方式：网络教学使教学方式更加灵活多样，学生可以随时随地进行学习，不受时间和地点的限制。 </a:t>
            </a:r>
            <a:endParaRPr altLang="en-US" b="1" dirty="0" sz="2000" lang="zh-CN" spc="300">
              <a:solidFill>
                <a:schemeClr val="tx1">
                  <a:lumMod val="85000"/>
                  <a:lumOff val="15000"/>
                </a:schemeClr>
              </a:solidFill>
              <a:latin typeface="+mj-ea"/>
              <a:ea typeface="+mj-ea"/>
            </a:endParaRPr>
          </a:p>
        </p:txBody>
      </p:sp>
      <p:sp>
        <p:nvSpPr>
          <p:cNvPr id="1049148" name="标题"/>
          <p:cNvSpPr txBox="1"/>
          <p:nvPr>
            <p:custDataLst>
              <p:tags r:id="rId3"/>
            </p:custDataLst>
          </p:nvPr>
        </p:nvSpPr>
        <p:spPr>
          <a:xfrm>
            <a:off x="2821807" y="5142840"/>
            <a:ext cx="6543059" cy="444740"/>
          </a:xfrm>
          <a:prstGeom prst="rect"/>
          <a:noFill/>
        </p:spPr>
        <p:txBody>
          <a:bodyPr anchor="b" bIns="0" lIns="0" rIns="0" rtlCol="0" tIns="0" wrap="square">
            <a:normAutofit fontScale="75000"/>
          </a:bodyPr>
          <a:p>
            <a:r>
              <a:rPr altLang="en-US" b="1" dirty="0" sz="2000" lang="zh-CN" spc="300">
                <a:solidFill>
                  <a:schemeClr val="tx1">
                    <a:lumMod val="85000"/>
                    <a:lumOff val="15000"/>
                  </a:schemeClr>
                </a:solidFill>
                <a:latin typeface="+mj-ea"/>
                <a:ea typeface="+mj-ea"/>
              </a:rPr>
              <a:t>促进教育公平：网络教学可以打破地域限制，让更多地区的学生接受优质教育资源，促进教育公平。</a:t>
            </a:r>
            <a:endParaRPr altLang="en-US" b="1" dirty="0" sz="2000" lang="zh-CN" spc="300">
              <a:solidFill>
                <a:schemeClr val="tx1">
                  <a:lumMod val="85000"/>
                  <a:lumOff val="15000"/>
                </a:schemeClr>
              </a:solidFill>
              <a:latin typeface="+mj-ea"/>
              <a:ea typeface="+mj-ea"/>
            </a:endParaRPr>
          </a:p>
        </p:txBody>
      </p:sp>
      <p:sp>
        <p:nvSpPr>
          <p:cNvPr id="1049150" name="正文"/>
          <p:cNvSpPr txBox="1"/>
          <p:nvPr>
            <p:custDataLst>
              <p:tags r:id="rId4"/>
            </p:custDataLst>
          </p:nvPr>
        </p:nvSpPr>
        <p:spPr>
          <a:xfrm>
            <a:off x="2821807" y="5652515"/>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49152" name="正文"/>
          <p:cNvSpPr txBox="1"/>
          <p:nvPr>
            <p:custDataLst>
              <p:tags r:id="rId5"/>
            </p:custDataLst>
          </p:nvPr>
        </p:nvSpPr>
        <p:spPr>
          <a:xfrm>
            <a:off x="2821807" y="3217106"/>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49154" name="标题"/>
          <p:cNvSpPr txBox="1"/>
          <p:nvPr>
            <p:custDataLst>
              <p:tags r:id="rId6"/>
            </p:custDataLst>
          </p:nvPr>
        </p:nvSpPr>
        <p:spPr>
          <a:xfrm>
            <a:off x="2822479" y="2708104"/>
            <a:ext cx="6543059" cy="444740"/>
          </a:xfrm>
          <a:prstGeom prst="rect"/>
          <a:noFill/>
        </p:spPr>
        <p:txBody>
          <a:bodyPr anchor="b" bIns="0" lIns="0" rIns="0" rtlCol="0" tIns="0" wrap="square">
            <a:normAutofit fontScale="75000"/>
          </a:bodyPr>
          <a:p>
            <a:r>
              <a:rPr altLang="en-US" b="1" dirty="0" sz="2000" lang="zh-CN" spc="300">
                <a:solidFill>
                  <a:schemeClr val="tx1">
                    <a:lumMod val="85000"/>
                    <a:lumOff val="15000"/>
                  </a:schemeClr>
                </a:solidFill>
                <a:latin typeface="+mj-ea"/>
                <a:ea typeface="+mj-ea"/>
              </a:rPr>
              <a:t>丰富教学资源：网络教学可以提供丰富的教学资源，包括视频、音频、图片、文本等，学生可以通过多种方式获取知识。 </a:t>
            </a:r>
            <a:endParaRPr altLang="en-US" b="1" dirty="0" sz="2000" lang="zh-CN" spc="300">
              <a:solidFill>
                <a:schemeClr val="tx1">
                  <a:lumMod val="85000"/>
                  <a:lumOff val="15000"/>
                </a:schemeClr>
              </a:solidFill>
              <a:latin typeface="+mj-ea"/>
              <a:ea typeface="+mj-ea"/>
            </a:endParaRPr>
          </a:p>
        </p:txBody>
      </p:sp>
      <p:sp>
        <p:nvSpPr>
          <p:cNvPr id="1049156" name="标题"/>
          <p:cNvSpPr txBox="1"/>
          <p:nvPr>
            <p:custDataLst>
              <p:tags r:id="rId7"/>
            </p:custDataLst>
          </p:nvPr>
        </p:nvSpPr>
        <p:spPr>
          <a:xfrm>
            <a:off x="2822479" y="3925136"/>
            <a:ext cx="6543059" cy="444740"/>
          </a:xfrm>
          <a:prstGeom prst="rect"/>
          <a:noFill/>
        </p:spPr>
        <p:txBody>
          <a:bodyPr anchor="b" bIns="0" lIns="0" rIns="0" rtlCol="0" tIns="0" wrap="square">
            <a:normAutofit fontScale="75000"/>
          </a:bodyPr>
          <a:p>
            <a:r>
              <a:rPr altLang="en-US" b="1" dirty="0" sz="2000" lang="zh-CN" spc="300">
                <a:solidFill>
                  <a:schemeClr val="tx1">
                    <a:lumMod val="85000"/>
                    <a:lumOff val="15000"/>
                  </a:schemeClr>
                </a:solidFill>
                <a:latin typeface="+mj-ea"/>
                <a:ea typeface="+mj-ea"/>
              </a:rPr>
              <a:t>提高教学效果：网络教学可以通过互动、讨论、答疑等方式提高教学效果，学生可以更加深入地理解和掌握知识。 </a:t>
            </a:r>
            <a:endParaRPr altLang="en-US" b="1" dirty="0" sz="2000" lang="zh-CN" spc="300">
              <a:solidFill>
                <a:schemeClr val="tx1">
                  <a:lumMod val="85000"/>
                  <a:lumOff val="15000"/>
                </a:schemeClr>
              </a:solidFill>
              <a:latin typeface="+mj-ea"/>
              <a:ea typeface="+mj-ea"/>
            </a:endParaRPr>
          </a:p>
        </p:txBody>
      </p:sp>
      <p:sp>
        <p:nvSpPr>
          <p:cNvPr id="1049158" name="正文"/>
          <p:cNvSpPr txBox="1"/>
          <p:nvPr>
            <p:custDataLst>
              <p:tags r:id="rId8"/>
            </p:custDataLst>
          </p:nvPr>
        </p:nvSpPr>
        <p:spPr>
          <a:xfrm>
            <a:off x="2821807" y="4434810"/>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8"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00" name="标题 4"/>
          <p:cNvSpPr>
            <a:spLocks noGrp="1"/>
          </p:cNvSpPr>
          <p:nvPr>
            <p:ph type="title" idx="1"/>
            <p:custDataLst>
              <p:tags r:id="rId2"/>
            </p:custDataLst>
          </p:nvPr>
        </p:nvSpPr>
        <p:spPr/>
        <p:txBody>
          <a:bodyPr/>
          <a:p>
            <a:r>
              <a:rPr altLang="en-US" dirty="0" lang="zh-CN"/>
              <a:t>数字化校园的建设与作用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0" name="内容占位符 1"/>
          <p:cNvSpPr>
            <a:spLocks noGrp="1"/>
          </p:cNvSpPr>
          <p:nvPr>
            <p:ph idx="3"/>
          </p:nvPr>
        </p:nvSpPr>
        <p:spPr/>
        <p:txBody>
          <a:bodyPr>
            <a:normAutofit fontScale="96250" lnSpcReduction="10000"/>
          </a:bodyPr>
          <a:p>
            <a:r>
              <a:rPr altLang="en-US" lang="zh-CN"/>
              <a:t>定义：数字化校园是指利用信息技术手段，将学校的教学、科研、管理、服务等活动数字化，实现教育信息化和现代化</a:t>
            </a:r>
            <a:endParaRPr altLang="en-US" lang="zh-CN"/>
          </a:p>
          <a:p>
            <a:r>
              <a:rPr altLang="en-US" lang="zh-CN"/>
              <a:t>特点：数字化校园具有开放性、交互性、个性化、智能化等特点，能够提高学校的教学质量和管理效率，促进师生之间的互动与交流  我正在写一份主题为“网络教学与数字化校园中的师生互动”的PPT,现在准备介绍“网络教学与数字化校园中的师生互动的关系”，请帮我生成“网络教学与数字化校园中的师生互动的关系”为标题的内容 网络教学与数字化校园中的师生互动的关系</a:t>
            </a:r>
            <a:endParaRPr altLang="en-US" lang="zh-CN"/>
          </a:p>
          <a:p>
            <a:pPr lvl="1"/>
            <a:r>
              <a:rPr altLang="en-US" lang="zh-CN"/>
              <a:t>我正在写一份主题为“网络教学与数字化校园中的师生互动”的PPT,现在准备介绍“网络教学与数字化校园中的师生互动的关系”，请帮我生成“网络教学与数字化校园中的师生互动的关系”为标题的内容</a:t>
            </a:r>
            <a:endParaRPr altLang="en-US" lang="zh-CN"/>
          </a:p>
          <a:p>
            <a:pPr lvl="1"/>
            <a:r>
              <a:rPr altLang="en-US" lang="zh-CN"/>
              <a:t>网络教学与数字化校园中的师生互动的关系</a:t>
            </a:r>
            <a:endParaRPr altLang="en-US" lang="zh-CN"/>
          </a:p>
          <a:p>
            <a:r>
              <a:rPr altLang="en-US" lang="zh-CN"/>
              <a:t>网络教学是数字化校园的重要组成部分，为师生提供了更加便捷、高效的教学方式</a:t>
            </a:r>
            <a:endParaRPr altLang="en-US" lang="zh-CN"/>
          </a:p>
          <a:p>
            <a:r>
              <a:rPr altLang="en-US" lang="zh-CN"/>
              <a:t>数字化校园的建设为网络教学提供了更加完善的技术支持和资源保障，提高了教学效果</a:t>
            </a:r>
            <a:endParaRPr altLang="en-US" lang="zh-CN"/>
          </a:p>
          <a:p>
            <a:r>
              <a:rPr altLang="en-US" lang="zh-CN"/>
              <a:t>师生之间的互动是网络教学和数字化校园的核心，能够促进教学相长，提高教学质量</a:t>
            </a:r>
            <a:endParaRPr altLang="en-US" lang="zh-CN"/>
          </a:p>
          <a:p>
            <a:r>
              <a:rPr altLang="en-US" lang="zh-CN"/>
              <a:t>网络教学和数字化校园的建设需要师生的共同参与和努力，才能够实现教育信息化和现代化的目标</a:t>
            </a:r>
            <a:endParaRPr altLang="en-US" lang="zh-CN"/>
          </a:p>
        </p:txBody>
      </p:sp>
      <p:sp>
        <p:nvSpPr>
          <p:cNvPr id="1049272" name="标题 2"/>
          <p:cNvSpPr>
            <a:spLocks noGrp="1"/>
          </p:cNvSpPr>
          <p:nvPr>
            <p:ph type="title" idx="2"/>
          </p:nvPr>
        </p:nvSpPr>
        <p:spPr/>
        <p:txBody>
          <a:bodyPr/>
          <a:p>
            <a:r>
              <a:rPr altLang="en-US" lang="zh-CN"/>
              <a:t>数字化校园的定义与特点</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2" name="内容占位符 1"/>
          <p:cNvSpPr>
            <a:spLocks noGrp="1"/>
          </p:cNvSpPr>
          <p:nvPr>
            <p:ph idx="3"/>
          </p:nvPr>
        </p:nvSpPr>
        <p:spPr/>
        <p:txBody>
          <a:bodyPr>
            <a:normAutofit fontScale="90000" lnSpcReduction="10000"/>
          </a:bodyPr>
          <a:p>
            <a:r>
              <a:rPr altLang="en-US" lang="zh-CN"/>
              <a:t>基础设施建设：包括校园网络、数据中心、多媒体教室等</a:t>
            </a:r>
            <a:endParaRPr altLang="en-US" lang="zh-CN"/>
          </a:p>
          <a:p>
            <a:r>
              <a:rPr altLang="en-US" lang="zh-CN"/>
              <a:t>应用系统建设：教学管理系统、学生管理系统、办公自动化系统等</a:t>
            </a:r>
            <a:endParaRPr altLang="en-US" lang="zh-CN"/>
          </a:p>
          <a:p>
            <a:r>
              <a:rPr altLang="en-US" lang="zh-CN"/>
              <a:t>信息资源建设：数字图书馆、数字档案馆、数字博物馆等</a:t>
            </a:r>
            <a:endParaRPr altLang="en-US" lang="zh-CN"/>
          </a:p>
          <a:p>
            <a:r>
              <a:rPr altLang="en-US" lang="zh-CN"/>
              <a:t>信息化队伍建设：提高师生信息素养，培养信息化人才  我正在写一份主题为“网络教学与数字化校园中的师生互动”的PPT,现在准备介绍“数字化校园的作用”,请帮我生成“数字化校园对师生的作用”为标题的内容 数字化校园对师生的作用</a:t>
            </a:r>
            <a:endParaRPr altLang="en-US" lang="zh-CN"/>
          </a:p>
          <a:p>
            <a:pPr lvl="1"/>
            <a:r>
              <a:rPr altLang="en-US" lang="zh-CN"/>
              <a:t>我正在写一份主题为“网络教学与数字化校园中的师生互动”的PPT,现在准备介绍“数字化校园的作用”,请帮我生成“数字化校园对师生的作用”为标题的内容</a:t>
            </a:r>
            <a:endParaRPr altLang="en-US" lang="zh-CN"/>
          </a:p>
          <a:p>
            <a:pPr lvl="1"/>
            <a:r>
              <a:rPr altLang="en-US" lang="zh-CN"/>
              <a:t>数字化校园对师生的作用</a:t>
            </a:r>
            <a:endParaRPr altLang="en-US" lang="zh-CN"/>
          </a:p>
          <a:p>
            <a:r>
              <a:rPr altLang="en-US" lang="zh-CN"/>
              <a:t>提高教学效率：数字化校园提供丰富的教学资源和工具，提高教学效率</a:t>
            </a:r>
            <a:endParaRPr altLang="en-US" lang="zh-CN"/>
          </a:p>
          <a:p>
            <a:r>
              <a:rPr altLang="en-US" lang="zh-CN"/>
              <a:t>促进个性化学习：学生可以根据自身需求和兴趣选择学习内容和方式</a:t>
            </a:r>
            <a:endParaRPr altLang="en-US" lang="zh-CN"/>
          </a:p>
          <a:p>
            <a:r>
              <a:rPr altLang="en-US" lang="zh-CN"/>
              <a:t>加强师生互动：数字化校园提供多种互动方式和渠道，促进师生之间的交流与合作</a:t>
            </a:r>
            <a:endParaRPr altLang="en-US" lang="zh-CN"/>
          </a:p>
          <a:p>
            <a:r>
              <a:rPr altLang="en-US" lang="zh-CN"/>
              <a:t>提高教学质量：数字化校园可以通过数据分析和评估，提高教学质量和效果</a:t>
            </a:r>
            <a:endParaRPr altLang="en-US" lang="zh-CN"/>
          </a:p>
        </p:txBody>
      </p:sp>
      <p:sp>
        <p:nvSpPr>
          <p:cNvPr id="1049314" name="标题 2"/>
          <p:cNvSpPr>
            <a:spLocks noGrp="1"/>
          </p:cNvSpPr>
          <p:nvPr>
            <p:ph type="title" idx="2"/>
          </p:nvPr>
        </p:nvSpPr>
        <p:spPr/>
        <p:txBody>
          <a:bodyPr/>
          <a:p>
            <a:r>
              <a:rPr altLang="en-US" lang="zh-CN"/>
              <a:t>数字化校园的建设内容</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4" name="标题 2"/>
          <p:cNvSpPr>
            <a:spLocks noGrp="1"/>
          </p:cNvSpPr>
          <p:nvPr>
            <p:ph type="title" idx="2"/>
          </p:nvPr>
        </p:nvSpPr>
        <p:spPr/>
        <p:txBody>
          <a:bodyPr/>
          <a:p>
            <a:r>
              <a:rPr altLang="en-US" lang="zh-CN"/>
              <a:t>数字化校园在教育中的作用</a:t>
            </a:r>
            <a:endParaRPr altLang="en-US" lang="zh-CN"/>
          </a:p>
        </p:txBody>
      </p:sp>
      <p:sp>
        <p:nvSpPr>
          <p:cNvPr id="10493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促进教育资源共享：数字化校园建设可以打破地域限制，让更多学生接触到优质教育资源</a:t>
            </a:r>
            <a:endParaRPr altLang="en-US" dirty="0" sz="2000" lang="zh-CN" spc="150">
              <a:solidFill>
                <a:schemeClr val="tx1">
                  <a:lumMod val="85000"/>
                  <a:lumOff val="15000"/>
                </a:schemeClr>
              </a:solidFill>
              <a:latin typeface="+mn-ea"/>
              <a:sym typeface="+mn-ea"/>
            </a:endParaRPr>
          </a:p>
        </p:txBody>
      </p:sp>
      <p:sp>
        <p:nvSpPr>
          <p:cNvPr id="10493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提高教学效率：数字化校园可以实现自动化办公、在线学习等功能，提高教学效率</a:t>
            </a:r>
            <a:endParaRPr altLang="en-US" dirty="0" sz="2000" lang="zh-CN" spc="150">
              <a:solidFill>
                <a:schemeClr val="tx1">
                  <a:lumMod val="85000"/>
                  <a:lumOff val="15000"/>
                </a:schemeClr>
              </a:solidFill>
              <a:latin typeface="+mn-ea"/>
              <a:sym typeface="+mn-ea"/>
            </a:endParaRPr>
          </a:p>
        </p:txBody>
      </p:sp>
      <p:sp>
        <p:nvSpPr>
          <p:cNvPr id="10493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增强师生互动：数字化校园可以提供多种互动平台，如在线论坛、社交媒体等，增强师生之间的互动</a:t>
            </a:r>
            <a:endParaRPr altLang="en-US" dirty="0" sz="2000" lang="zh-CN" spc="150">
              <a:solidFill>
                <a:schemeClr val="tx1">
                  <a:lumMod val="85000"/>
                  <a:lumOff val="15000"/>
                </a:schemeClr>
              </a:solidFill>
              <a:latin typeface="+mn-ea"/>
              <a:sym typeface="+mn-ea"/>
            </a:endParaRPr>
          </a:p>
        </p:txBody>
      </p:sp>
      <p:sp>
        <p:nvSpPr>
          <p:cNvPr id="10493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推动教育信息化发展：数字化校园建设是教育信息化发展的重要组成部分，可以推动教育行业的数字化转型</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8"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420" name="标题 4"/>
          <p:cNvSpPr>
            <a:spLocks noGrp="1"/>
          </p:cNvSpPr>
          <p:nvPr>
            <p:ph type="title" idx="1"/>
            <p:custDataLst>
              <p:tags r:id="rId2"/>
            </p:custDataLst>
          </p:nvPr>
        </p:nvSpPr>
        <p:spPr/>
        <p:txBody>
          <a:bodyPr/>
          <a:p>
            <a:r>
              <a:rPr altLang="en-US" dirty="0" lang="zh-CN"/>
              <a:t>网络教学与数字化校园中的师生互动现状</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0" name="内容占位符 1"/>
          <p:cNvSpPr>
            <a:spLocks noGrp="1"/>
          </p:cNvSpPr>
          <p:nvPr>
            <p:ph idx="3"/>
          </p:nvPr>
        </p:nvSpPr>
        <p:spPr/>
        <p:txBody>
          <a:bodyPr>
            <a:normAutofit lnSpcReduction="20000"/>
          </a:bodyPr>
          <a:p>
            <a:r>
              <a:rPr altLang="en-US" lang="zh-CN"/>
              <a:t>师生互动的定义：指在教育教学过程中，教师与学生之间通过各种形式、各种内容的交流与相互作用，共同实现教学目标的过程。</a:t>
            </a:r>
            <a:endParaRPr altLang="en-US" lang="zh-CN"/>
          </a:p>
          <a:p>
            <a:r>
              <a:rPr altLang="en-US" lang="zh-CN"/>
              <a:t>师生互动的重要性：师生互动是教育教学过程中的重要环节，对于提高教学质量、促进学生学习效果、培养学生综合素质具有重要意义。同时，师生互动也是教师与学生之间建立良好关系、营造和谐课堂氛围的重要途径。  师生互动的现状</a:t>
            </a:r>
            <a:endParaRPr altLang="en-US" lang="zh-CN"/>
          </a:p>
          <a:p>
            <a:pPr lvl="1"/>
            <a:r>
              <a:rPr altLang="en-US" lang="zh-CN"/>
              <a:t>师生互动的现状</a:t>
            </a:r>
            <a:endParaRPr altLang="en-US" lang="zh-CN"/>
          </a:p>
          <a:p>
            <a:r>
              <a:rPr altLang="en-US" lang="zh-CN"/>
              <a:t>网络教学与数字化校园中的师生互动形式：主要包括在线课程、网络研讨会、在线答疑、实时反馈等。</a:t>
            </a:r>
            <a:endParaRPr altLang="en-US" lang="zh-CN"/>
          </a:p>
          <a:p>
            <a:r>
              <a:rPr altLang="en-US" lang="zh-CN"/>
              <a:t>师生互动存在的问题：如缺乏面对面的交流、学生参与度不高、反馈不及时等。</a:t>
            </a:r>
            <a:endParaRPr altLang="en-US" lang="zh-CN"/>
          </a:p>
          <a:p>
            <a:r>
              <a:rPr altLang="en-US" lang="zh-CN"/>
              <a:t>改进措施：如加强在线课程的互动设计、鼓励学生参与网络研讨会、及时给予学生反馈等。  以上内容仅供参考，具体介绍可以根据您的需求进行调整优化。</a:t>
            </a:r>
            <a:endParaRPr altLang="en-US" lang="zh-CN"/>
          </a:p>
          <a:p>
            <a:pPr lvl="1"/>
            <a:r>
              <a:rPr altLang="en-US" lang="zh-CN"/>
              <a:t>以上内容仅供参考，具体介绍可以根据您的需求进行调整优化。</a:t>
            </a:r>
            <a:endParaRPr altLang="en-US" lang="zh-CN"/>
          </a:p>
        </p:txBody>
      </p:sp>
      <p:sp>
        <p:nvSpPr>
          <p:cNvPr id="1049492" name="标题 2"/>
          <p:cNvSpPr>
            <a:spLocks noGrp="1"/>
          </p:cNvSpPr>
          <p:nvPr>
            <p:ph type="title" idx="2"/>
          </p:nvPr>
        </p:nvSpPr>
        <p:spPr/>
        <p:txBody>
          <a:bodyPr/>
          <a:p>
            <a:r>
              <a:rPr altLang="en-US" lang="zh-CN"/>
              <a:t>师生互动的定义与重要性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2" name="标题 2"/>
          <p:cNvSpPr>
            <a:spLocks noGrp="1"/>
          </p:cNvSpPr>
          <p:nvPr>
            <p:ph type="title" idx="2"/>
          </p:nvPr>
        </p:nvSpPr>
        <p:spPr/>
        <p:txBody>
          <a:bodyPr/>
          <a:p>
            <a:r>
              <a:rPr altLang="en-US" lang="zh-CN"/>
              <a:t>网络教学中师生互动的形式与特点</a:t>
            </a:r>
            <a:endParaRPr altLang="en-US" lang="zh-CN"/>
          </a:p>
        </p:txBody>
      </p:sp>
      <p:sp>
        <p:nvSpPr>
          <p:cNvPr id="104953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实时互动：网络教学中师生可以通过在线聊天、视频通话等方式实时互动，方便快捷。</a:t>
            </a:r>
            <a:endParaRPr altLang="en-US" dirty="0" sz="1200" lang="zh-CN" spc="150">
              <a:solidFill>
                <a:schemeClr val="tx1">
                  <a:lumMod val="65000"/>
                  <a:lumOff val="35000"/>
                </a:schemeClr>
              </a:solidFill>
              <a:latin typeface="+mn-ea"/>
              <a:sym typeface="+mn-ea"/>
            </a:endParaRPr>
          </a:p>
        </p:txBody>
      </p:sp>
      <p:sp>
        <p:nvSpPr>
          <p:cNvPr id="104953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异步互动：网络教学中师生可以通过电子邮件、在线论坛等方式进行异步互动，不受时间限制。</a:t>
            </a:r>
            <a:endParaRPr altLang="en-US" dirty="0" sz="1200" lang="zh-CN" spc="150">
              <a:solidFill>
                <a:schemeClr val="tx1">
                  <a:lumMod val="65000"/>
                  <a:lumOff val="35000"/>
                </a:schemeClr>
              </a:solidFill>
              <a:latin typeface="+mn-ea"/>
              <a:sym typeface="+mn-ea"/>
            </a:endParaRPr>
          </a:p>
        </p:txBody>
      </p:sp>
      <p:sp>
        <p:nvSpPr>
          <p:cNvPr id="104953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多元化互动：网络教学中师生可以通过多种形式进行互动，如文本、语音、视频等，满足不同需求。</a:t>
            </a:r>
            <a:endParaRPr altLang="en-US" dirty="0" sz="1200" lang="zh-CN" spc="150">
              <a:solidFill>
                <a:schemeClr val="tx1">
                  <a:lumMod val="65000"/>
                  <a:lumOff val="35000"/>
                </a:schemeClr>
              </a:solidFill>
              <a:latin typeface="+mn-ea"/>
              <a:sym typeface="+mn-ea"/>
            </a:endParaRPr>
          </a:p>
        </p:txBody>
      </p:sp>
      <p:sp>
        <p:nvSpPr>
          <p:cNvPr id="104954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个性化互动：网络教学中师生可以根据个人需求和兴趣进行个性化互动，提高学习效果。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0" name="标题 2"/>
          <p:cNvSpPr>
            <a:spLocks noGrp="1"/>
          </p:cNvSpPr>
          <p:nvPr>
            <p:ph type="title" idx="2"/>
          </p:nvPr>
        </p:nvSpPr>
        <p:spPr/>
        <p:txBody>
          <a:bodyPr/>
          <a:p>
            <a:r>
              <a:rPr altLang="en-US" lang="zh-CN"/>
              <a:t>数字化校园中师生互动的挑战与问题</a:t>
            </a:r>
            <a:endParaRPr altLang="en-US" lang="zh-CN"/>
          </a:p>
        </p:txBody>
      </p:sp>
      <p:sp>
        <p:nvSpPr>
          <p:cNvPr id="104958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网络教学平台使用率低</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8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师生互动形式单一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缺乏有效的反馈机制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0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技术支持不足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4"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646" name="标题 4"/>
          <p:cNvSpPr>
            <a:spLocks noGrp="1"/>
          </p:cNvSpPr>
          <p:nvPr>
            <p:ph type="title" idx="1"/>
            <p:custDataLst>
              <p:tags r:id="rId2"/>
            </p:custDataLst>
          </p:nvPr>
        </p:nvSpPr>
        <p:spPr/>
        <p:txBody>
          <a:bodyPr/>
          <a:p>
            <a:r>
              <a:rPr altLang="en-US" dirty="0" lang="zh-CN"/>
              <a:t>提高网络教学与数字化校园中师生互动的策略与方法</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16" name="标题 2"/>
          <p:cNvSpPr>
            <a:spLocks noGrp="1"/>
          </p:cNvSpPr>
          <p:nvPr>
            <p:ph type="title" idx="2"/>
          </p:nvPr>
        </p:nvSpPr>
        <p:spPr/>
        <p:txBody>
          <a:bodyPr/>
          <a:p>
            <a:r>
              <a:rPr altLang="en-US" lang="zh-CN"/>
              <a:t>转变教育观念，强化师生互动意识</a:t>
            </a:r>
            <a:endParaRPr altLang="en-US" lang="zh-CN"/>
          </a:p>
        </p:txBody>
      </p:sp>
      <p:sp>
        <p:nvSpPr>
          <p:cNvPr id="104971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重视学生的主体地位，鼓励学生积极参与</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运用多种互动方式，提高互动效果</a:t>
            </a:r>
            <a:endParaRPr dirty="0" sz="2000" err="1">
              <a:solidFill>
                <a:schemeClr val="tx1">
                  <a:lumMod val="75000"/>
                  <a:lumOff val="25000"/>
                </a:schemeClr>
              </a:solidFill>
              <a:latin typeface="+mn-ea"/>
              <a:ea typeface="+mn-ea"/>
              <a:cs typeface="+mn-ea"/>
              <a:sym typeface="+mn-lt"/>
            </a:endParaRPr>
          </a:p>
        </p:txBody>
      </p:sp>
      <p:sp>
        <p:nvSpPr>
          <p:cNvPr id="104973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4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加强教师培训，提高教师的互动能力</a:t>
            </a:r>
            <a:endParaRPr dirty="0" sz="2000" err="1">
              <a:solidFill>
                <a:schemeClr val="tx1">
                  <a:lumMod val="75000"/>
                  <a:lumOff val="25000"/>
                </a:schemeClr>
              </a:solidFill>
              <a:latin typeface="+mn-ea"/>
              <a:ea typeface="+mn-ea"/>
              <a:cs typeface="+mn-ea"/>
              <a:sym typeface="+mn-lt"/>
            </a:endParaRPr>
          </a:p>
        </p:txBody>
      </p:sp>
      <p:sp>
        <p:nvSpPr>
          <p:cNvPr id="10497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建立良好的师生关系，增强师生之间的信任感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6" name="标题 2"/>
          <p:cNvSpPr>
            <a:spLocks noGrp="1"/>
          </p:cNvSpPr>
          <p:nvPr>
            <p:ph type="title" idx="2"/>
          </p:nvPr>
        </p:nvSpPr>
        <p:spPr/>
        <p:txBody>
          <a:bodyPr/>
          <a:p>
            <a:r>
              <a:rPr altLang="en-US" lang="zh-CN"/>
              <a:t>创新教学方式，提高师生互动效果</a:t>
            </a:r>
            <a:endParaRPr altLang="en-US" lang="zh-CN"/>
          </a:p>
        </p:txBody>
      </p:sp>
      <p:sp>
        <p:nvSpPr>
          <p:cNvPr id="10497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运用多媒体技术：利用多媒体技术，如视频、音频、动画等，丰富教学内容，提高学生的学习兴趣和参与度。</a:t>
            </a:r>
            <a:endParaRPr altLang="en-US" dirty="0" sz="2000" lang="zh-CN" spc="150">
              <a:solidFill>
                <a:schemeClr val="tx1">
                  <a:lumMod val="85000"/>
                  <a:lumOff val="15000"/>
                </a:schemeClr>
              </a:solidFill>
              <a:latin typeface="+mn-ea"/>
              <a:sym typeface="+mn-ea"/>
            </a:endParaRPr>
          </a:p>
        </p:txBody>
      </p:sp>
      <p:sp>
        <p:nvSpPr>
          <p:cNvPr id="10498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互动教学平台：建立互动教学平台，如在线讨论区、实时聊天工具等，方便师生之间的交流和互动。</a:t>
            </a:r>
            <a:endParaRPr altLang="en-US" dirty="0" sz="2000" lang="zh-CN" spc="150">
              <a:solidFill>
                <a:schemeClr val="tx1">
                  <a:lumMod val="85000"/>
                  <a:lumOff val="15000"/>
                </a:schemeClr>
              </a:solidFill>
              <a:latin typeface="+mn-ea"/>
              <a:sym typeface="+mn-ea"/>
            </a:endParaRPr>
          </a:p>
        </p:txBody>
      </p:sp>
      <p:sp>
        <p:nvSpPr>
          <p:cNvPr id="10498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个性化教学：根据学生的特点和需求，采用个性化的教学方式，如分组讨论、角色扮演等，激发学生的学习兴趣和主动性。</a:t>
            </a:r>
            <a:endParaRPr altLang="en-US" dirty="0" sz="2000" lang="zh-CN" spc="150">
              <a:solidFill>
                <a:schemeClr val="tx1">
                  <a:lumMod val="85000"/>
                  <a:lumOff val="15000"/>
                </a:schemeClr>
              </a:solidFill>
              <a:latin typeface="+mn-ea"/>
              <a:sym typeface="+mn-ea"/>
            </a:endParaRPr>
          </a:p>
        </p:txBody>
      </p:sp>
      <p:sp>
        <p:nvSpPr>
          <p:cNvPr id="10498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及时反馈：及时给予学生反馈和评价，让学生了解自己的学习情况和进步情况，同时也可以促进师生之间的交流和互动。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60" name="标题 2"/>
          <p:cNvSpPr>
            <a:spLocks noGrp="1"/>
          </p:cNvSpPr>
          <p:nvPr>
            <p:ph type="title" idx="2"/>
          </p:nvPr>
        </p:nvSpPr>
        <p:spPr/>
        <p:txBody>
          <a:bodyPr/>
          <a:p>
            <a:r>
              <a:rPr altLang="en-US" lang="zh-CN"/>
              <a:t>利用技术手段，丰富师生互动形式</a:t>
            </a:r>
            <a:endParaRPr altLang="en-US" lang="zh-CN"/>
          </a:p>
        </p:txBody>
      </p:sp>
      <p:sp>
        <p:nvSpPr>
          <p:cNvPr id="104986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利用在线教学平台：提供实时互动、讨论区、作业提交等功能，方便师生交流。</a:t>
            </a:r>
            <a:endParaRPr altLang="en-US" dirty="0" sz="1200" lang="zh-CN" spc="150">
              <a:solidFill>
                <a:schemeClr val="tx1">
                  <a:lumMod val="65000"/>
                  <a:lumOff val="35000"/>
                </a:schemeClr>
              </a:solidFill>
              <a:latin typeface="+mn-ea"/>
              <a:sym typeface="+mn-ea"/>
            </a:endParaRPr>
          </a:p>
        </p:txBody>
      </p:sp>
      <p:sp>
        <p:nvSpPr>
          <p:cNvPr id="104986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利用社交媒体：通过微博、微信等社交媒体平台，建立师生互动渠道，促进沟通。</a:t>
            </a:r>
            <a:endParaRPr altLang="en-US" dirty="0" sz="1200" lang="zh-CN" spc="150">
              <a:solidFill>
                <a:schemeClr val="tx1">
                  <a:lumMod val="65000"/>
                  <a:lumOff val="35000"/>
                </a:schemeClr>
              </a:solidFill>
              <a:latin typeface="+mn-ea"/>
              <a:sym typeface="+mn-ea"/>
            </a:endParaRPr>
          </a:p>
        </p:txBody>
      </p:sp>
      <p:sp>
        <p:nvSpPr>
          <p:cNvPr id="104986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利用视频会议：定期组织在线视频会议，让学生和老师能够面对面交流，提高互动效果。</a:t>
            </a:r>
            <a:endParaRPr altLang="en-US" dirty="0" sz="1200" lang="zh-CN" spc="150">
              <a:solidFill>
                <a:schemeClr val="tx1">
                  <a:lumMod val="65000"/>
                  <a:lumOff val="35000"/>
                </a:schemeClr>
              </a:solidFill>
              <a:latin typeface="+mn-ea"/>
              <a:sym typeface="+mn-ea"/>
            </a:endParaRPr>
          </a:p>
        </p:txBody>
      </p:sp>
      <p:sp>
        <p:nvSpPr>
          <p:cNvPr id="104986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利用数字化工具：利用数字化工具如电子白板、在线测验等，丰富教学方式，提高学生学习兴趣和参与度。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8" name="标题 2"/>
          <p:cNvSpPr>
            <a:spLocks noGrp="1"/>
          </p:cNvSpPr>
          <p:nvPr>
            <p:ph type="title" idx="2"/>
          </p:nvPr>
        </p:nvSpPr>
        <p:spPr/>
        <p:txBody>
          <a:bodyPr/>
          <a:p>
            <a:r>
              <a:rPr altLang="en-US" lang="zh-CN"/>
              <a:t>建立评价机制，促进师生互动质量提升</a:t>
            </a:r>
            <a:endParaRPr altLang="en-US" lang="zh-CN"/>
          </a:p>
        </p:txBody>
      </p:sp>
      <p:sp>
        <p:nvSpPr>
          <p:cNvPr id="104991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建立完善的评价机制：包括学生评价、教师评价和系统评价等方面，确保评价的客观性和公正性。</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1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及时反馈评价结果：将评价结果及时反馈给教师和学生，帮助他们了解自己的表现和需要改进的地方。</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2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激励优秀表现：通过奖励机制激励教师和学生积极参与网络教学和数字化校园建设，提高师生互动的质量。</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2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2" name="TextBox 2"/>
          <p:cNvSpPr txBox="1"/>
          <p:nvPr>
            <p:custDataLst>
              <p:tags r:id="rId12"/>
            </p:custDataLst>
          </p:nvPr>
        </p:nvSpPr>
        <p:spPr>
          <a:xfrm>
            <a:off x="9144465" y="3137508"/>
            <a:ext cx="2278952" cy="1840235"/>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持续改进：根据评价结果和反馈意见，不断改进网络教学和数字化校园建设，提高师生互动的质量和效率。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72"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49974" name="标题 4"/>
          <p:cNvSpPr>
            <a:spLocks noGrp="1"/>
          </p:cNvSpPr>
          <p:nvPr>
            <p:ph type="title" idx="1"/>
            <p:custDataLst>
              <p:tags r:id="rId2"/>
            </p:custDataLst>
          </p:nvPr>
        </p:nvSpPr>
        <p:spPr/>
        <p:txBody>
          <a:bodyPr/>
          <a:p>
            <a:r>
              <a:rPr altLang="en-US" dirty="0" lang="zh-CN"/>
              <a:t>网络教学与数字化校园中师生互动的未来趋势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4" name="标题 2"/>
          <p:cNvSpPr>
            <a:spLocks noGrp="1"/>
          </p:cNvSpPr>
          <p:nvPr>
            <p:ph type="title" idx="2"/>
          </p:nvPr>
        </p:nvSpPr>
        <p:spPr/>
        <p:txBody>
          <a:bodyPr/>
          <a:p>
            <a:r>
              <a:rPr altLang="en-US" lang="zh-CN"/>
              <a:t>智能化教学辅助工具的应用</a:t>
            </a:r>
            <a:endParaRPr altLang="en-US" lang="zh-CN"/>
          </a:p>
        </p:txBody>
      </p:sp>
      <p:sp>
        <p:nvSpPr>
          <p:cNvPr id="105004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智能语音识别：将语音转化为文字，方便学生记录和复习</a:t>
            </a:r>
            <a:endParaRPr altLang="en-US" dirty="0" sz="2400" lang="zh-CN">
              <a:latin typeface="+mn-ea"/>
              <a:ea typeface="+mn-ea"/>
            </a:endParaRPr>
          </a:p>
        </p:txBody>
      </p:sp>
      <p:sp>
        <p:nvSpPr>
          <p:cNvPr id="105006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智能答疑系统：利用自然语言处理技术，自动回答学生问题并提供相关资料</a:t>
            </a:r>
            <a:endParaRPr altLang="en-US" dirty="0" sz="2400" lang="zh-CN">
              <a:latin typeface="+mn-ea"/>
              <a:ea typeface="+mn-ea"/>
            </a:endParaRPr>
          </a:p>
        </p:txBody>
      </p:sp>
      <p:sp>
        <p:nvSpPr>
          <p:cNvPr id="105006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智能教学系统：利用人工智能技术，实现个性化教学和智能评估</a:t>
            </a:r>
            <a:endParaRPr altLang="en-US" dirty="0" sz="2400" lang="zh-CN">
              <a:latin typeface="+mn-ea"/>
              <a:ea typeface="+mn-ea"/>
            </a:endParaRPr>
          </a:p>
        </p:txBody>
      </p:sp>
      <p:sp>
        <p:nvSpPr>
          <p:cNvPr id="105006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虚拟现实技术：通过虚拟现实技术，为学生提供沉浸式学习体验</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08" name="标题 2"/>
          <p:cNvSpPr>
            <a:spLocks noGrp="1"/>
          </p:cNvSpPr>
          <p:nvPr>
            <p:ph type="title" idx="2"/>
          </p:nvPr>
        </p:nvSpPr>
        <p:spPr/>
        <p:txBody>
          <a:bodyPr/>
          <a:p>
            <a:r>
              <a:rPr altLang="en-US" lang="zh-CN"/>
              <a:t>个性化学习体验的追求</a:t>
            </a:r>
            <a:endParaRPr altLang="en-US" lang="zh-CN"/>
          </a:p>
        </p:txBody>
      </p:sp>
      <p:sp>
        <p:nvSpPr>
          <p:cNvPr id="105011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个性化学习需求：每个学生都有独特的学习需求和兴趣，需要个性化的学习体验</a:t>
            </a:r>
            <a:endParaRPr altLang="en-US" dirty="0" sz="2000" lang="zh-CN" spc="150">
              <a:solidFill>
                <a:schemeClr val="tx1">
                  <a:lumMod val="85000"/>
                  <a:lumOff val="15000"/>
                </a:schemeClr>
              </a:solidFill>
              <a:latin typeface="+mn-ea"/>
              <a:sym typeface="+mn-ea"/>
            </a:endParaRPr>
          </a:p>
        </p:txBody>
      </p:sp>
      <p:sp>
        <p:nvSpPr>
          <p:cNvPr id="105011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个性化学习资源：利用数字化技术，提供丰富多样的学习资源，满足不同学生的需求</a:t>
            </a:r>
            <a:endParaRPr altLang="en-US" dirty="0" sz="2000" lang="zh-CN" spc="150">
              <a:solidFill>
                <a:schemeClr val="tx1">
                  <a:lumMod val="85000"/>
                  <a:lumOff val="15000"/>
                </a:schemeClr>
              </a:solidFill>
              <a:latin typeface="+mn-ea"/>
              <a:sym typeface="+mn-ea"/>
            </a:endParaRPr>
          </a:p>
        </p:txBody>
      </p:sp>
      <p:sp>
        <p:nvSpPr>
          <p:cNvPr id="105012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个性化学习路径：学生可以根据自己的学习进度和能力，选择适合自己的学习路径</a:t>
            </a:r>
            <a:endParaRPr altLang="en-US" dirty="0" sz="2000" lang="zh-CN" spc="150">
              <a:solidFill>
                <a:schemeClr val="tx1">
                  <a:lumMod val="85000"/>
                  <a:lumOff val="15000"/>
                </a:schemeClr>
              </a:solidFill>
              <a:latin typeface="+mn-ea"/>
              <a:sym typeface="+mn-ea"/>
            </a:endParaRPr>
          </a:p>
        </p:txBody>
      </p:sp>
      <p:sp>
        <p:nvSpPr>
          <p:cNvPr id="105012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个性化学习评估：通过数字化技术，对学生的学习情况进行实时评估，为个性化学习提供依据</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72" name="标题 2"/>
          <p:cNvSpPr>
            <a:spLocks noGrp="1"/>
          </p:cNvSpPr>
          <p:nvPr>
            <p:ph type="title" idx="2"/>
          </p:nvPr>
        </p:nvSpPr>
        <p:spPr/>
        <p:txBody>
          <a:bodyPr/>
          <a:p>
            <a:r>
              <a:rPr altLang="en-US" lang="zh-CN"/>
              <a:t>跨学科、跨领域的学习合作</a:t>
            </a:r>
            <a:endParaRPr altLang="en-US" lang="zh-CN"/>
          </a:p>
        </p:txBody>
      </p:sp>
      <p:sp>
        <p:nvSpPr>
          <p:cNvPr id="105017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9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团队合作与协作：网络教学与数字化校园中的师生互动，可以促进团队合作与协作，共同解决复杂问题，提高学习效果。</a:t>
            </a:r>
            <a:endParaRPr altLang="en-US" dirty="0" sz="2400" lang="zh-CN">
              <a:latin typeface="+mn-ea"/>
              <a:ea typeface="+mn-ea"/>
            </a:endParaRPr>
          </a:p>
        </p:txBody>
      </p:sp>
      <p:sp>
        <p:nvSpPr>
          <p:cNvPr id="105019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创新思维培养：跨学科、跨领域的学习合作有助于培养学生的创新思维，激发他们的创造力和想象力。</a:t>
            </a:r>
            <a:endParaRPr altLang="en-US" dirty="0" sz="2400" lang="zh-CN">
              <a:latin typeface="+mn-ea"/>
              <a:ea typeface="+mn-ea"/>
            </a:endParaRPr>
          </a:p>
        </p:txBody>
      </p:sp>
      <p:sp>
        <p:nvSpPr>
          <p:cNvPr id="105019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学科交叉融合：网络教学与数字化校园为不同学科之间的交叉融合提供了平台，促进跨学科的学习与合作。</a:t>
            </a:r>
            <a:endParaRPr altLang="en-US" dirty="0" sz="2400" lang="zh-CN">
              <a:latin typeface="+mn-ea"/>
              <a:ea typeface="+mn-ea"/>
            </a:endParaRPr>
          </a:p>
        </p:txBody>
      </p:sp>
      <p:sp>
        <p:nvSpPr>
          <p:cNvPr id="105019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领域跨界合作：师生可以跨越传统学科界限，与其他领域的专家、学者进行合作，共同开展研究、探索新的领域。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36" name="标题 2"/>
          <p:cNvSpPr>
            <a:spLocks noGrp="1"/>
          </p:cNvSpPr>
          <p:nvPr>
            <p:ph type="title" idx="2"/>
          </p:nvPr>
        </p:nvSpPr>
        <p:spPr/>
        <p:txBody>
          <a:bodyPr/>
          <a:p>
            <a:r>
              <a:rPr altLang="en-US" lang="zh-CN"/>
              <a:t>社会化学习网络的构建</a:t>
            </a:r>
            <a:endParaRPr altLang="en-US" lang="zh-CN"/>
          </a:p>
        </p:txBody>
      </p:sp>
      <p:sp>
        <p:nvSpPr>
          <p:cNvPr id="105023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42" name="文本框 31"/>
          <p:cNvSpPr txBox="1"/>
          <p:nvPr>
            <p:custDataLst>
              <p:tags r:id="rId3"/>
            </p:custDataLst>
          </p:nvPr>
        </p:nvSpPr>
        <p:spPr>
          <a:xfrm>
            <a:off x="763379" y="2290359"/>
            <a:ext cx="2282900" cy="3405176"/>
          </a:xfrm>
          <a:prstGeom prst="rect"/>
          <a:noFill/>
        </p:spPr>
        <p:txBody>
          <a:bodyPr anchor="t" anchorCtr="0" rtlCol="0" wrap="square">
            <a:normAutofit fontScale="95000" lnSpcReduction="20000"/>
          </a:bodyPr>
          <a:p>
            <a:pPr algn="just" fontAlgn="auto">
              <a:lnSpc>
                <a:spcPct val="120000"/>
              </a:lnSpc>
            </a:pPr>
            <a:r>
              <a:rPr altLang="en-US" dirty="0" sz="2000" lang="zh-CN" spc="200">
                <a:solidFill>
                  <a:schemeClr val="tx1">
                    <a:lumMod val="85000"/>
                    <a:lumOff val="15000"/>
                  </a:schemeClr>
                </a:solidFill>
                <a:latin typeface="+mn-ea"/>
                <a:sym typeface="+mn-ea"/>
              </a:rPr>
              <a:t>定义：社会化学习网络是一种基于互联网的学习环境，通过社交媒体、在线论坛、学习小组等方式将学习者、教师、专家等连接起来，实现知识的共享和交流。</a:t>
            </a:r>
            <a:endParaRPr altLang="en-US" dirty="0" sz="2000" lang="zh-CN" spc="200">
              <a:solidFill>
                <a:schemeClr val="tx1">
                  <a:lumMod val="85000"/>
                  <a:lumOff val="15000"/>
                </a:schemeClr>
              </a:solidFill>
              <a:latin typeface="+mn-ea"/>
              <a:sym typeface="+mn-ea"/>
            </a:endParaRPr>
          </a:p>
        </p:txBody>
      </p:sp>
      <p:sp>
        <p:nvSpPr>
          <p:cNvPr id="105024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4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优势：社会化学习网络能够提供更加灵活、多样化的学习方式，促进师生之间的互动和交流，提高学习效果和教学质量。</a:t>
            </a:r>
            <a:endParaRPr altLang="en-US" dirty="0" sz="2000" lang="zh-CN" spc="200">
              <a:solidFill>
                <a:schemeClr val="tx1">
                  <a:lumMod val="85000"/>
                  <a:lumOff val="15000"/>
                </a:schemeClr>
              </a:solidFill>
              <a:latin typeface="+mn-ea"/>
              <a:sym typeface="+mn-ea"/>
            </a:endParaRPr>
          </a:p>
        </p:txBody>
      </p:sp>
      <p:sp>
        <p:nvSpPr>
          <p:cNvPr id="105025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5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未来趋势：随着互联网技术的不断发展和普及，社会化学习网络的构建将成为未来网络教学和数字化校园的重要趋势之一。</a:t>
            </a:r>
            <a:endParaRPr altLang="en-US" dirty="0" sz="2000" lang="zh-CN" spc="200">
              <a:solidFill>
                <a:schemeClr val="tx1">
                  <a:lumMod val="85000"/>
                  <a:lumOff val="15000"/>
                </a:schemeClr>
              </a:solidFill>
              <a:latin typeface="+mn-ea"/>
              <a:sym typeface="+mn-ea"/>
            </a:endParaRPr>
          </a:p>
        </p:txBody>
      </p:sp>
      <p:sp>
        <p:nvSpPr>
          <p:cNvPr id="105025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60" name="文本框 10"/>
          <p:cNvSpPr txBox="1"/>
          <p:nvPr>
            <p:custDataLst>
              <p:tags r:id="rId12"/>
            </p:custDataLst>
          </p:nvPr>
        </p:nvSpPr>
        <p:spPr>
          <a:xfrm>
            <a:off x="9141764" y="2290359"/>
            <a:ext cx="2280103" cy="34065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实施建议：学校应该积极推广和应用社会化学习网络，提供更加丰富、多样化的学习资源和课程，鼓励学生参与网络学习和交流，提高学习效果和综合素质。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00" name="文本占位符 3"/>
          <p:cNvSpPr>
            <a:spLocks noGrp="1"/>
          </p:cNvSpPr>
          <p:nvPr>
            <p:ph type="body" idx="2"/>
            <p:custDataLst>
              <p:tags r:id="rId1"/>
            </p:custDataLst>
          </p:nvPr>
        </p:nvSpPr>
        <p:spPr/>
        <p:txBody>
          <a:bodyPr/>
          <a:p>
            <a:r>
              <a:rPr altLang="en-US" dirty="0" lang="zh-CN"/>
              <a:t>07</a:t>
            </a:r>
            <a:endParaRPr altLang="en-US" dirty="0" lang="zh-CN"/>
          </a:p>
        </p:txBody>
      </p:sp>
      <p:sp>
        <p:nvSpPr>
          <p:cNvPr id="1050302" name="标题 4"/>
          <p:cNvSpPr>
            <a:spLocks noGrp="1"/>
          </p:cNvSpPr>
          <p:nvPr>
            <p:ph type="title" idx="1"/>
            <p:custDataLst>
              <p:tags r:id="rId2"/>
            </p:custDataLst>
          </p:nvPr>
        </p:nvSpPr>
        <p:spPr/>
        <p:txBody>
          <a:bodyPr/>
          <a:p>
            <a:r>
              <a:rPr altLang="en-US" dirty="0" lang="zh-CN"/>
              <a:t>总结与展望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72" name="标题 2"/>
          <p:cNvSpPr>
            <a:spLocks noGrp="1"/>
          </p:cNvSpPr>
          <p:nvPr>
            <p:ph type="title" idx="2"/>
          </p:nvPr>
        </p:nvSpPr>
        <p:spPr/>
        <p:txBody>
          <a:bodyPr/>
          <a:p>
            <a:r>
              <a:rPr altLang="en-US" lang="zh-CN"/>
              <a:t>网络教学与数字化校园中师生互动的重要性和意义</a:t>
            </a:r>
            <a:endParaRPr altLang="en-US" lang="zh-CN"/>
          </a:p>
        </p:txBody>
      </p:sp>
      <p:sp>
        <p:nvSpPr>
          <p:cNvPr id="1050374" name="矩形: 圆角 1"/>
          <p:cNvSpPr/>
          <p:nvPr>
            <p:custDataLst>
              <p:tags r:id="rId1"/>
            </p:custDataLst>
          </p:nvPr>
        </p:nvSpPr>
        <p:spPr>
          <a:xfrm>
            <a:off x="608400"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376" name="Freeform 7"/>
          <p:cNvSpPr/>
          <p:nvPr>
            <p:custDataLst>
              <p:tags r:id="rId2"/>
            </p:custDataLst>
          </p:nvPr>
        </p:nvSpPr>
        <p:spPr bwMode="auto">
          <a:xfrm flipV="1">
            <a:off x="733425" y="248869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378" name="标题"/>
          <p:cNvSpPr txBox="1"/>
          <p:nvPr>
            <p:custDataLst>
              <p:tags r:id="rId3"/>
            </p:custDataLst>
          </p:nvPr>
        </p:nvSpPr>
        <p:spPr>
          <a:xfrm>
            <a:off x="733425" y="2446809"/>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380" name="正文"/>
          <p:cNvSpPr txBox="1"/>
          <p:nvPr>
            <p:custDataLst>
              <p:tags r:id="rId4"/>
            </p:custDataLst>
          </p:nvPr>
        </p:nvSpPr>
        <p:spPr>
          <a:xfrm>
            <a:off x="2169626" y="235161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促进知识传递和技能提升：网络教学和数字化校园为师生提供了更加便捷、高效的知识传递和技能提升途径，有助于提高教学质量和效果。</a:t>
            </a:r>
            <a:endParaRPr altLang="en-US" dirty="0" sz="1400" lang="zh-CN" spc="150">
              <a:solidFill>
                <a:schemeClr val="dk1">
                  <a:lumMod val="80000"/>
                  <a:lumOff val="20000"/>
                </a:schemeClr>
              </a:solidFill>
              <a:latin typeface="+mn-ea"/>
            </a:endParaRPr>
          </a:p>
        </p:txBody>
      </p:sp>
      <p:sp>
        <p:nvSpPr>
          <p:cNvPr id="1050382" name="矩形: 圆角 19"/>
          <p:cNvSpPr/>
          <p:nvPr>
            <p:custDataLst>
              <p:tags r:id="rId5"/>
            </p:custDataLst>
          </p:nvPr>
        </p:nvSpPr>
        <p:spPr>
          <a:xfrm>
            <a:off x="6159003"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384" name="Freeform 7"/>
          <p:cNvSpPr/>
          <p:nvPr>
            <p:custDataLst>
              <p:tags r:id="rId6"/>
            </p:custDataLst>
          </p:nvPr>
        </p:nvSpPr>
        <p:spPr bwMode="auto">
          <a:xfrm flipV="1">
            <a:off x="6277682" y="248742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386" name="标题"/>
          <p:cNvSpPr txBox="1"/>
          <p:nvPr>
            <p:custDataLst>
              <p:tags r:id="rId7"/>
            </p:custDataLst>
          </p:nvPr>
        </p:nvSpPr>
        <p:spPr>
          <a:xfrm>
            <a:off x="6277682" y="2446174"/>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388" name="正文"/>
          <p:cNvSpPr txBox="1"/>
          <p:nvPr>
            <p:custDataLst>
              <p:tags r:id="rId8"/>
            </p:custDataLst>
          </p:nvPr>
        </p:nvSpPr>
        <p:spPr>
          <a:xfrm>
            <a:off x="7714517" y="235288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增强师生互动和参与度：网络教学和数字化校园通过在线讨论、实时反馈等功能，增强了师生之间的互动和参与度，有助于提高学生的学习积极性和兴趣。</a:t>
            </a:r>
            <a:endParaRPr altLang="en-US" dirty="0" sz="1400" lang="zh-CN" spc="150">
              <a:solidFill>
                <a:schemeClr val="dk1">
                  <a:lumMod val="80000"/>
                  <a:lumOff val="20000"/>
                </a:schemeClr>
              </a:solidFill>
              <a:latin typeface="+mn-ea"/>
            </a:endParaRPr>
          </a:p>
        </p:txBody>
      </p:sp>
      <p:sp>
        <p:nvSpPr>
          <p:cNvPr id="1050390" name="矩形: 圆角 28"/>
          <p:cNvSpPr/>
          <p:nvPr>
            <p:custDataLst>
              <p:tags r:id="rId9"/>
            </p:custDataLst>
          </p:nvPr>
        </p:nvSpPr>
        <p:spPr>
          <a:xfrm>
            <a:off x="608400"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392" name="Freeform 7"/>
          <p:cNvSpPr/>
          <p:nvPr>
            <p:custDataLst>
              <p:tags r:id="rId10"/>
            </p:custDataLst>
          </p:nvPr>
        </p:nvSpPr>
        <p:spPr bwMode="auto">
          <a:xfrm flipV="1">
            <a:off x="733425" y="413115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394" name="标题"/>
          <p:cNvSpPr txBox="1"/>
          <p:nvPr>
            <p:custDataLst>
              <p:tags r:id="rId11"/>
            </p:custDataLst>
          </p:nvPr>
        </p:nvSpPr>
        <p:spPr>
          <a:xfrm>
            <a:off x="733425" y="408927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396" name="正文"/>
          <p:cNvSpPr txBox="1"/>
          <p:nvPr>
            <p:custDataLst>
              <p:tags r:id="rId12"/>
            </p:custDataLst>
          </p:nvPr>
        </p:nvSpPr>
        <p:spPr>
          <a:xfrm>
            <a:off x="2169626" y="3994073"/>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促进个性化教学和个性化学习：网络教学和数字化校园可以根据学生的特点和需求，提供个性化的教学和学习方案，有助于提高学生的学习效果和兴趣。</a:t>
            </a:r>
            <a:endParaRPr altLang="en-US" dirty="0" sz="1400" lang="zh-CN" spc="150">
              <a:solidFill>
                <a:schemeClr val="dk1">
                  <a:lumMod val="80000"/>
                  <a:lumOff val="20000"/>
                </a:schemeClr>
              </a:solidFill>
              <a:latin typeface="+mn-ea"/>
            </a:endParaRPr>
          </a:p>
        </p:txBody>
      </p:sp>
      <p:sp>
        <p:nvSpPr>
          <p:cNvPr id="1050398" name="矩形: 圆角 24"/>
          <p:cNvSpPr/>
          <p:nvPr>
            <p:custDataLst>
              <p:tags r:id="rId13"/>
            </p:custDataLst>
          </p:nvPr>
        </p:nvSpPr>
        <p:spPr>
          <a:xfrm>
            <a:off x="6159003"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400" name="Freeform 7"/>
          <p:cNvSpPr/>
          <p:nvPr>
            <p:custDataLst>
              <p:tags r:id="rId14"/>
            </p:custDataLst>
          </p:nvPr>
        </p:nvSpPr>
        <p:spPr bwMode="auto">
          <a:xfrm flipV="1">
            <a:off x="6277682" y="4129887"/>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402" name="标题"/>
          <p:cNvSpPr txBox="1"/>
          <p:nvPr>
            <p:custDataLst>
              <p:tags r:id="rId15"/>
            </p:custDataLst>
          </p:nvPr>
        </p:nvSpPr>
        <p:spPr>
          <a:xfrm>
            <a:off x="6277682" y="408800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404" name="正文"/>
          <p:cNvSpPr txBox="1"/>
          <p:nvPr>
            <p:custDataLst>
              <p:tags r:id="rId16"/>
            </p:custDataLst>
          </p:nvPr>
        </p:nvSpPr>
        <p:spPr>
          <a:xfrm>
            <a:off x="7714517" y="3994708"/>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推动教育信息化和教育现代化：网络教学和数字化校园是教育信息化和教育现代化的重要组成部分，有助于推动教育信息化和教育现代化的进程。</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44" name="标题 2"/>
          <p:cNvSpPr>
            <a:spLocks noGrp="1"/>
          </p:cNvSpPr>
          <p:nvPr>
            <p:ph type="title" idx="2"/>
          </p:nvPr>
        </p:nvSpPr>
        <p:spPr/>
        <p:txBody>
          <a:bodyPr/>
          <a:p>
            <a:r>
              <a:rPr altLang="en-US" lang="zh-CN"/>
              <a:t>当前存在的问题与挑战</a:t>
            </a:r>
            <a:endParaRPr altLang="en-US" lang="zh-CN"/>
          </a:p>
        </p:txBody>
      </p:sp>
      <p:sp>
        <p:nvSpPr>
          <p:cNvPr id="105044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5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5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5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数字化校园建设缺乏统一标准，信息孤岛问题突出</a:t>
            </a:r>
            <a:endParaRPr altLang="en-US" sz="1400" lang="zh-CN" spc="150">
              <a:solidFill>
                <a:schemeClr val="tx1"/>
              </a:solidFill>
              <a:effectLst/>
              <a:latin typeface="+mn-ea"/>
              <a:sym typeface="+mn-ea"/>
            </a:endParaRPr>
          </a:p>
        </p:txBody>
      </p:sp>
      <p:sp>
        <p:nvSpPr>
          <p:cNvPr id="105045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网络教学平台功能不完善，影响教学效果</a:t>
            </a:r>
            <a:endParaRPr altLang="en-US" dirty="0" sz="1400" lang="zh-CN" spc="150">
              <a:solidFill>
                <a:schemeClr val="tx1"/>
              </a:solidFill>
              <a:effectLst/>
              <a:latin typeface="+mn-ea"/>
              <a:sym typeface="+mn-ea"/>
            </a:endParaRPr>
          </a:p>
        </p:txBody>
      </p:sp>
      <p:sp>
        <p:nvSpPr>
          <p:cNvPr id="105045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师生互动方式单一，缺乏多元化沟通渠道</a:t>
            </a:r>
            <a:endParaRPr altLang="en-US" sz="1400" lang="zh-CN" spc="150">
              <a:solidFill>
                <a:schemeClr val="tx1"/>
              </a:solidFill>
              <a:effectLst/>
              <a:latin typeface="+mn-ea"/>
              <a:sym typeface="+mn-ea"/>
            </a:endParaRPr>
          </a:p>
        </p:txBody>
      </p:sp>
      <p:sp>
        <p:nvSpPr>
          <p:cNvPr id="105046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网络教学与数字化校园中的安全问题亟待解决</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500" name="标题 2"/>
          <p:cNvSpPr>
            <a:spLocks noGrp="1"/>
          </p:cNvSpPr>
          <p:nvPr>
            <p:ph type="title" idx="2"/>
          </p:nvPr>
        </p:nvSpPr>
        <p:spPr/>
        <p:txBody>
          <a:bodyPr/>
          <a:p>
            <a:r>
              <a:rPr altLang="en-US" lang="zh-CN"/>
              <a:t>未来发展趋势与展望</a:t>
            </a:r>
            <a:endParaRPr altLang="en-US" lang="zh-CN"/>
          </a:p>
        </p:txBody>
      </p:sp>
      <p:sp>
        <p:nvSpPr>
          <p:cNvPr id="105050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未来网络教学的发展趋势：更加智能化、个性化、互动化</a:t>
            </a:r>
            <a:endParaRPr altLang="en-US" dirty="0" sz="1200" lang="zh-CN" spc="150">
              <a:solidFill>
                <a:schemeClr val="tx1">
                  <a:lumMod val="65000"/>
                  <a:lumOff val="35000"/>
                </a:schemeClr>
              </a:solidFill>
              <a:latin typeface="+mn-ea"/>
              <a:sym typeface="+mn-ea"/>
            </a:endParaRPr>
          </a:p>
        </p:txBody>
      </p:sp>
      <p:sp>
        <p:nvSpPr>
          <p:cNvPr id="105050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数字化校园的建设方向：更加全面、高效、便捷</a:t>
            </a:r>
            <a:endParaRPr altLang="en-US" dirty="0" sz="1200" lang="zh-CN" spc="150">
              <a:solidFill>
                <a:schemeClr val="tx1">
                  <a:lumMod val="65000"/>
                  <a:lumOff val="35000"/>
                </a:schemeClr>
              </a:solidFill>
              <a:latin typeface="+mn-ea"/>
              <a:sym typeface="+mn-ea"/>
            </a:endParaRPr>
          </a:p>
        </p:txBody>
      </p:sp>
      <p:sp>
        <p:nvSpPr>
          <p:cNvPr id="105050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师生互动的未来展望：更加多元化、实时化、社交化</a:t>
            </a:r>
            <a:endParaRPr altLang="en-US" dirty="0" sz="1200" lang="zh-CN" spc="150">
              <a:solidFill>
                <a:schemeClr val="tx1">
                  <a:lumMod val="65000"/>
                  <a:lumOff val="35000"/>
                </a:schemeClr>
              </a:solidFill>
              <a:latin typeface="+mn-ea"/>
              <a:sym typeface="+mn-ea"/>
            </a:endParaRPr>
          </a:p>
        </p:txBody>
      </p:sp>
      <p:sp>
        <p:nvSpPr>
          <p:cNvPr id="105050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未来教育模式的创新与挑战：结合新技术、新理念，推动教育变革</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48"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550"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5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8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3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7"/>
</p:tagLst>
</file>

<file path=ppt/tags/tag2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8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19.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2023-12-15T23:10:50Z</dcterms:created>
  <dcterms:modified xsi:type="dcterms:W3CDTF">2023-12-15T23:10:50Z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a9a0d4088f26494f967f0c664b8b682c_21</vt:lpwstr>
  </property>
</Properties>
</file>