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emf" ContentType="image/x-emf"/>
  <Default Extension="png" ContentType="image/png"/>
  <Default Extension="wav" ContentType="audio/x-wav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72" r:id="rId4"/>
    <p:sldId id="275" r:id="rId5"/>
    <p:sldId id="278" r:id="rId6"/>
    <p:sldId id="281" r:id="rId7"/>
    <p:sldId id="284" r:id="rId8"/>
    <p:sldId id="287" r:id="rId9"/>
    <p:sldId id="290" r:id="rId10"/>
    <p:sldId id="293" r:id="rId11"/>
    <p:sldId id="296" r:id="rId12"/>
    <p:sldId id="299" r:id="rId13"/>
    <p:sldId id="302" r:id="rId14"/>
    <p:sldId id="305" r:id="rId15"/>
    <p:sldId id="308" r:id="rId16"/>
    <p:sldId id="311" r:id="rId17"/>
    <p:sldId id="314" r:id="rId18"/>
    <p:sldId id="317" r:id="rId19"/>
    <p:sldId id="320" r:id="rId20"/>
  </p:sldIdLst>
  <p:sldSz cx="9144000" cy="5143500" type="screen16x9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117F50"/>
    <a:srgbClr val="4FA068"/>
    <a:srgbClr val="92D050"/>
    <a:srgbClr val="7CB349"/>
    <a:srgbClr val="6E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35" autoAdjust="0"/>
    <p:restoredTop sz="94660"/>
  </p:normalViewPr>
  <p:slideViewPr>
    <p:cSldViewPr snapToGrid="0">
      <p:cViewPr>
        <p:scale>
          <a:sx n="73" d="100"/>
          <a:sy n="73" d="100"/>
        </p:scale>
        <p:origin x="133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wmf" /><Relationship Id="rId2" Type="http://schemas.openxmlformats.org/officeDocument/2006/relationships/image" Target="../media/image11.e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4B0F-7CD4-492F-895E-BDD52D4CDAA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5F7C-7244-4FBF-B05E-595A0372F0B4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900">
                <a:latin typeface="字魂59号-创粗黑"/>
              </a:rPr>
              <a:t>1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-32089"/>
            <a:chExt cx="12192000" cy="6890089"/>
          </a:xfrm>
        </p:grpSpPr>
        <p:sp>
          <p:nvSpPr>
            <p:cNvPr id="8" name="矩形 7"/>
            <p:cNvSpPr/>
            <p:nvPr/>
          </p:nvSpPr>
          <p:spPr>
            <a:xfrm>
              <a:off x="0" y="-32089"/>
              <a:ext cx="12192000" cy="6890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229" y="219402"/>
              <a:ext cx="11797145" cy="6401365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audio" Target="../media/media1.wav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audio" Target="../media/media1.wav" /><Relationship Id="rId3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audio" Target="../media/media1.wav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audio" Target="../media/media1.wav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audio" Target="../media/media1.wav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wmf" /><Relationship Id="rId3" Type="http://schemas.openxmlformats.org/officeDocument/2006/relationships/image" Target="../media/image7.w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10.wmf" /><Relationship Id="rId5" Type="http://schemas.openxmlformats.org/officeDocument/2006/relationships/oleObject" Target="../embeddings/oleObject2.bin" TargetMode="Internal" /><Relationship Id="rId6" Type="http://schemas.openxmlformats.org/officeDocument/2006/relationships/image" Target="../media/image11.emf" /><Relationship Id="rId7" Type="http://schemas.openxmlformats.org/officeDocument/2006/relationships/vmlDrawing" Target="../drawings/vmlDrawing1.v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Relationship Id="rId3" Type="http://schemas.openxmlformats.org/officeDocument/2006/relationships/image" Target="../media/image1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文本框 5"/>
          <p:cNvSpPr txBox="1"/>
          <p:nvPr/>
        </p:nvSpPr>
        <p:spPr>
          <a:xfrm>
            <a:off x="0" y="58341"/>
            <a:ext cx="1899047" cy="300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1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字魂59号-创粗黑"/>
              </a:rPr>
              <a:t>北师版</a:t>
            </a:r>
            <a:r>
              <a:rPr lang="en-US" altLang="zh-CN" sz="1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字魂59号-创粗黑"/>
              </a:rPr>
              <a:t>·</a:t>
            </a:r>
            <a:r>
              <a:rPr lang="zh-CN" altLang="en-US" sz="1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字魂59号-创粗黑"/>
              </a:rPr>
              <a:t>九年级下册</a:t>
            </a:r>
          </a:p>
        </p:txBody>
      </p:sp>
      <p:sp>
        <p:nvSpPr>
          <p:cNvPr id="9219" name="文本框 6"/>
          <p:cNvSpPr txBox="1"/>
          <p:nvPr/>
        </p:nvSpPr>
        <p:spPr>
          <a:xfrm>
            <a:off x="1028700" y="1897856"/>
            <a:ext cx="5518548" cy="57745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33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第三章  圆</a:t>
            </a:r>
          </a:p>
        </p:txBody>
      </p:sp>
      <p:sp>
        <p:nvSpPr>
          <p:cNvPr id="9220" name="文本框 7"/>
          <p:cNvSpPr txBox="1"/>
          <p:nvPr/>
        </p:nvSpPr>
        <p:spPr>
          <a:xfrm>
            <a:off x="2377678" y="2836069"/>
            <a:ext cx="3027759" cy="57745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en-US" altLang="zh-CN" sz="33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1 </a:t>
            </a:r>
            <a:r>
              <a:rPr lang="zh-CN" altLang="en-US" sz="33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圆</a:t>
            </a:r>
          </a:p>
        </p:txBody>
      </p:sp>
    </p:spTree>
  </p:cSld>
  <p:clrMapOvr>
    <a:masterClrMapping/>
  </p:clrMapOvr>
  <p:transition spd="slow" advTm="3000"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文本框 1"/>
          <p:cNvSpPr txBox="1"/>
          <p:nvPr/>
        </p:nvSpPr>
        <p:spPr>
          <a:xfrm>
            <a:off x="759619" y="303610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新课导入</a:t>
            </a:r>
          </a:p>
        </p:txBody>
      </p:sp>
      <p:pic>
        <p:nvPicPr>
          <p:cNvPr id="1028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38738" y="900112"/>
            <a:ext cx="3601641" cy="36016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45"/>
          <p:cNvSpPr>
            <a:spLocks noGrp="1"/>
          </p:cNvSpPr>
          <p:nvPr/>
        </p:nvSpPr>
        <p:spPr>
          <a:xfrm>
            <a:off x="1641872" y="2216944"/>
            <a:ext cx="3496865" cy="688181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</a:lstStyle>
          <a:p>
            <a:pPr marL="737235" indent="-737235" eaLnBrk="1" hangingPunct="1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>
                <a:latin typeface="Times New Roman" pitchFamily="18" charset="0"/>
                <a:ea typeface="黑体"/>
              </a:rPr>
              <a:t>为什么车轮要做成圆形？</a:t>
            </a:r>
            <a:endParaRPr lang="en-US" altLang="zh-CN" sz="2250" b="1">
              <a:latin typeface="Times New Roman" pitchFamily="18" charset="0"/>
              <a:ea typeface="黑体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文本框 1"/>
          <p:cNvSpPr txBox="1"/>
          <p:nvPr/>
        </p:nvSpPr>
        <p:spPr>
          <a:xfrm>
            <a:off x="759619" y="303610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新课导入</a:t>
            </a:r>
          </a:p>
        </p:txBody>
      </p:sp>
      <p:pic>
        <p:nvPicPr>
          <p:cNvPr id="12291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24562" y="759619"/>
            <a:ext cx="2459831" cy="20931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空心弧 2"/>
          <p:cNvSpPr/>
          <p:nvPr/>
        </p:nvSpPr>
        <p:spPr>
          <a:xfrm rot="10059546">
            <a:off x="6313016" y="2784859"/>
            <a:ext cx="1482213" cy="1482213"/>
          </a:xfrm>
          <a:prstGeom prst="blockArc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45"/>
          <p:cNvSpPr>
            <a:spLocks noGrp="1"/>
          </p:cNvSpPr>
          <p:nvPr/>
        </p:nvSpPr>
        <p:spPr>
          <a:xfrm>
            <a:off x="1410891" y="2063354"/>
            <a:ext cx="4212431" cy="1160859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>
                <a:latin typeface="Times New Roman" pitchFamily="18" charset="0"/>
                <a:ea typeface="黑体"/>
              </a:rPr>
              <a:t>你知道怎样利用直角尺检查某些工件恰好为半圆形吗？</a:t>
            </a:r>
            <a:endParaRPr lang="en-US" altLang="zh-CN" sz="2250" b="1">
              <a:latin typeface="Times New Roman" pitchFamily="18" charset="0"/>
              <a:ea typeface="黑体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等腰三角形 1"/>
          <p:cNvSpPr/>
          <p:nvPr/>
        </p:nvSpPr>
        <p:spPr>
          <a:xfrm>
            <a:off x="1348979" y="2208610"/>
            <a:ext cx="3892154" cy="2141935"/>
          </a:xfrm>
          <a:prstGeom prst="triangle">
            <a:avLst>
              <a:gd name="adj" fmla="val 61239"/>
            </a:avLst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733675" y="2639616"/>
            <a:ext cx="1718072" cy="171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316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12948633">
            <a:off x="4026694" y="2832497"/>
            <a:ext cx="851297" cy="638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7" name="文本框 5"/>
          <p:cNvSpPr txBox="1"/>
          <p:nvPr/>
        </p:nvSpPr>
        <p:spPr>
          <a:xfrm>
            <a:off x="759619" y="303610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新课导入</a:t>
            </a:r>
          </a:p>
        </p:txBody>
      </p:sp>
      <p:sp>
        <p:nvSpPr>
          <p:cNvPr id="7" name="椭圆 6"/>
          <p:cNvSpPr/>
          <p:nvPr/>
        </p:nvSpPr>
        <p:spPr>
          <a:xfrm>
            <a:off x="5836444" y="2639616"/>
            <a:ext cx="1718072" cy="171807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45"/>
          <p:cNvSpPr>
            <a:spLocks noGrp="1"/>
          </p:cNvSpPr>
          <p:nvPr/>
        </p:nvSpPr>
        <p:spPr>
          <a:xfrm>
            <a:off x="1218010" y="1333500"/>
            <a:ext cx="7277100" cy="484585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250" b="1">
                <a:latin typeface="Times New Roman" pitchFamily="18" charset="0"/>
                <a:ea typeface="黑体"/>
              </a:rPr>
              <a:t>用一张三角形纸片，你能裁出一个尽可能大的圆吗？</a:t>
            </a:r>
            <a:endParaRPr lang="en-US" altLang="zh-CN" sz="2250" b="1">
              <a:latin typeface="Times New Roman" pitchFamily="18" charset="0"/>
              <a:ea typeface="黑体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文本框 1"/>
          <p:cNvSpPr txBox="1"/>
          <p:nvPr/>
        </p:nvSpPr>
        <p:spPr>
          <a:xfrm>
            <a:off x="759619" y="303610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探究新知</a:t>
            </a:r>
          </a:p>
        </p:txBody>
      </p:sp>
      <p:sp>
        <p:nvSpPr>
          <p:cNvPr id="5" name="Text Box 2"/>
          <p:cNvSpPr txBox="1"/>
          <p:nvPr/>
        </p:nvSpPr>
        <p:spPr>
          <a:xfrm>
            <a:off x="914400" y="1022747"/>
            <a:ext cx="7566423" cy="1104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zh-CN" sz="2400" b="1">
                <a:solidFill>
                  <a:srgbClr val="FF3300"/>
                </a:solidFill>
                <a:latin typeface="Arial" panose="020b0604020202020204" pitchFamily="34" charset="0"/>
                <a:ea typeface="黑体"/>
              </a:rPr>
              <a:t>      </a:t>
            </a:r>
            <a:r>
              <a:rPr lang="zh-CN" altLang="en-US" sz="2400" b="1">
                <a:latin typeface="Arial" panose="020b0604020202020204" pitchFamily="34" charset="0"/>
                <a:ea typeface="黑体"/>
              </a:rPr>
              <a:t>如图所示，一些学生正在做投圈游戏，他们的投圈目标都是图中的花瓶</a:t>
            </a:r>
            <a:r>
              <a:rPr lang="en-US" altLang="zh-CN" sz="2400" b="1">
                <a:latin typeface="Arial" panose="020b0604020202020204" pitchFamily="34" charset="0"/>
                <a:ea typeface="黑体"/>
              </a:rPr>
              <a:t>.</a:t>
            </a:r>
            <a:endParaRPr lang="zh-CN" altLang="en-US" sz="2400" b="1">
              <a:latin typeface="Arial" panose="020b0604020202020204" pitchFamily="34" charset="0"/>
              <a:ea typeface="黑体"/>
            </a:endParaRPr>
          </a:p>
        </p:txBody>
      </p:sp>
      <p:pic>
        <p:nvPicPr>
          <p:cNvPr id="1434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5" y="2311003"/>
            <a:ext cx="4160044" cy="244435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文本框 1"/>
          <p:cNvSpPr txBox="1"/>
          <p:nvPr/>
        </p:nvSpPr>
        <p:spPr>
          <a:xfrm>
            <a:off x="759619" y="303610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探究新知</a:t>
            </a:r>
          </a:p>
        </p:txBody>
      </p:sp>
      <p:sp>
        <p:nvSpPr>
          <p:cNvPr id="5" name="Text Box 2"/>
          <p:cNvSpPr txBox="1"/>
          <p:nvPr/>
        </p:nvSpPr>
        <p:spPr>
          <a:xfrm>
            <a:off x="914400" y="1022747"/>
            <a:ext cx="7566423" cy="1104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>
                <a:latin typeface="Arial" panose="020b0604020202020204" pitchFamily="34" charset="0"/>
                <a:ea typeface="黑体"/>
              </a:rPr>
              <a:t>       如果他们呈“一”字排开，这样的队形对每个人都公平吗？你认为他们应当排成什么样的队形才公平？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579394" y="2563416"/>
            <a:ext cx="1023938" cy="55125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圆形</a:t>
            </a:r>
          </a:p>
        </p:txBody>
      </p:sp>
      <p:pic>
        <p:nvPicPr>
          <p:cNvPr id="15365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5" y="2311003"/>
            <a:ext cx="4160044" cy="244435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椭圆 14"/>
          <p:cNvSpPr/>
          <p:nvPr/>
        </p:nvSpPr>
        <p:spPr>
          <a:xfrm>
            <a:off x="3420666" y="2197894"/>
            <a:ext cx="1600200" cy="16002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ext Box 2"/>
          <p:cNvSpPr txBox="1"/>
          <p:nvPr/>
        </p:nvSpPr>
        <p:spPr>
          <a:xfrm>
            <a:off x="400050" y="433387"/>
            <a:ext cx="1543050" cy="6441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黑体"/>
                <a:ea typeface="黑体"/>
              </a:rPr>
              <a:t>圆的定义：</a:t>
            </a:r>
          </a:p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zh-CN" sz="750" b="1">
              <a:solidFill>
                <a:srgbClr val="FF0000"/>
              </a:solidFill>
              <a:latin typeface="黑体"/>
              <a:ea typeface="黑体"/>
            </a:endParaRPr>
          </a:p>
        </p:txBody>
      </p:sp>
      <p:sp>
        <p:nvSpPr>
          <p:cNvPr id="3" name="Rectangle 11"/>
          <p:cNvSpPr/>
          <p:nvPr/>
        </p:nvSpPr>
        <p:spPr>
          <a:xfrm>
            <a:off x="5020866" y="1226344"/>
            <a:ext cx="2964656" cy="4679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Arial" panose="020b0604020202020204" pitchFamily="34" charset="0"/>
                <a:ea typeface="黑体"/>
              </a:rPr>
              <a:t>所有点组成的图形</a:t>
            </a:r>
          </a:p>
        </p:txBody>
      </p:sp>
      <p:sp>
        <p:nvSpPr>
          <p:cNvPr id="4" name="Rectangle 12"/>
          <p:cNvSpPr/>
          <p:nvPr/>
        </p:nvSpPr>
        <p:spPr>
          <a:xfrm>
            <a:off x="685800" y="1231106"/>
            <a:ext cx="1257300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平面上</a:t>
            </a:r>
          </a:p>
        </p:txBody>
      </p:sp>
      <p:sp>
        <p:nvSpPr>
          <p:cNvPr id="5" name="Rectangle 13"/>
          <p:cNvSpPr/>
          <p:nvPr/>
        </p:nvSpPr>
        <p:spPr>
          <a:xfrm>
            <a:off x="7474744" y="1231106"/>
            <a:ext cx="1232297" cy="4393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黑体"/>
                <a:ea typeface="黑体"/>
              </a:rPr>
              <a:t>叫做</a:t>
            </a:r>
            <a:r>
              <a:rPr lang="zh-CN" altLang="en-US" sz="2400" b="1">
                <a:solidFill>
                  <a:srgbClr val="FF0000"/>
                </a:solidFill>
                <a:latin typeface="黑体"/>
                <a:ea typeface="黑体"/>
              </a:rPr>
              <a:t>圆</a:t>
            </a:r>
            <a:r>
              <a:rPr lang="en-US" altLang="zh-CN" sz="2400" b="1">
                <a:latin typeface="黑体"/>
                <a:ea typeface="黑体"/>
              </a:rPr>
              <a:t>.</a:t>
            </a:r>
            <a:endParaRPr lang="zh-CN" altLang="en-US" sz="2400" b="1">
              <a:latin typeface="黑体"/>
              <a:ea typeface="黑体"/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1635919" y="1240631"/>
            <a:ext cx="3993356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Arial" panose="020b0604020202020204" pitchFamily="34" charset="0"/>
                <a:ea typeface="黑体"/>
              </a:rPr>
              <a:t>到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定点</a:t>
            </a:r>
            <a:r>
              <a:rPr lang="zh-CN" altLang="en-US" sz="2400" b="1">
                <a:latin typeface="Arial" panose="020b0604020202020204" pitchFamily="34" charset="0"/>
                <a:ea typeface="黑体"/>
              </a:rPr>
              <a:t>的距离等于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定长</a:t>
            </a:r>
            <a:r>
              <a:rPr lang="zh-CN" altLang="en-US" sz="2400" b="1">
                <a:latin typeface="Arial" panose="020b0604020202020204" pitchFamily="34" charset="0"/>
                <a:ea typeface="黑体"/>
              </a:rPr>
              <a:t>的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158853" y="2971800"/>
            <a:ext cx="364332" cy="392906"/>
            <a:chOff x="3967109" y="3388620"/>
            <a:chExt cx="364686" cy="392415"/>
          </a:xfrm>
        </p:grpSpPr>
        <p:sp>
          <p:nvSpPr>
            <p:cNvPr id="16400" name="Oval 19"/>
            <p:cNvSpPr/>
            <p:nvPr/>
          </p:nvSpPr>
          <p:spPr>
            <a:xfrm>
              <a:off x="3967109" y="3391962"/>
              <a:ext cx="62843" cy="6422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Arial" panose="020b0604020202020204" pitchFamily="34" charset="0"/>
              </a:endParaRPr>
            </a:p>
          </p:txBody>
        </p:sp>
        <p:sp>
          <p:nvSpPr>
            <p:cNvPr id="16401" name="Text Box 6"/>
            <p:cNvSpPr txBox="1"/>
            <p:nvPr/>
          </p:nvSpPr>
          <p:spPr>
            <a:xfrm>
              <a:off x="3998531" y="3388620"/>
              <a:ext cx="333264" cy="3924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latin typeface="Times New Roman" pitchFamily="18" charset="0"/>
                  <a:cs typeface="Times New Roman" panose="02020603050405020304" pitchFamily="18" charset="0"/>
                </a:rPr>
                <a:t>O</a:t>
              </a:r>
              <a:endParaRPr lang="en-US" altLang="zh-CN" sz="2100" b="1" i="1">
                <a:latin typeface="Times New Roman" pitchFamily="18" charset="0"/>
                <a:ea typeface="Times New Roman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20666" y="2165746"/>
            <a:ext cx="1600200" cy="1632347"/>
            <a:chOff x="3236425" y="2593736"/>
            <a:chExt cx="1600200" cy="1632314"/>
          </a:xfrm>
        </p:grpSpPr>
        <p:sp>
          <p:nvSpPr>
            <p:cNvPr id="12" name="椭圆 11"/>
            <p:cNvSpPr/>
            <p:nvPr/>
          </p:nvSpPr>
          <p:spPr>
            <a:xfrm>
              <a:off x="3236425" y="2625850"/>
              <a:ext cx="1600200" cy="1600200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399" name="Oval 19"/>
            <p:cNvSpPr/>
            <p:nvPr/>
          </p:nvSpPr>
          <p:spPr>
            <a:xfrm>
              <a:off x="3966308" y="2593736"/>
              <a:ext cx="62843" cy="64228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350">
                <a:latin typeface="Arial" panose="020b0604020202020204" pitchFamily="34" charset="0"/>
              </a:endParaRPr>
            </a:p>
          </p:txBody>
        </p:sp>
      </p:grpSp>
      <p:sp>
        <p:nvSpPr>
          <p:cNvPr id="17" name="AutoShape 16"/>
          <p:cNvSpPr/>
          <p:nvPr/>
        </p:nvSpPr>
        <p:spPr>
          <a:xfrm>
            <a:off x="2171700" y="582216"/>
            <a:ext cx="1026319" cy="563165"/>
          </a:xfrm>
          <a:prstGeom prst="wedgeEllipseCallout">
            <a:avLst>
              <a:gd name="adj1" fmla="val -29852"/>
              <a:gd name="adj2" fmla="val 80481"/>
            </a:avLst>
          </a:prstGeom>
          <a:solidFill>
            <a:schemeClr val="bg1"/>
          </a:solidFill>
          <a:ln w="9525" cap="flat" cmpd="sng">
            <a:solidFill>
              <a:srgbClr val="00B0F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00" b="1">
                <a:solidFill>
                  <a:srgbClr val="0000FF"/>
                </a:solidFill>
                <a:latin typeface="Arial" panose="020b0604020202020204" pitchFamily="34" charset="0"/>
                <a:ea typeface="黑体"/>
              </a:rPr>
              <a:t>圆心</a:t>
            </a:r>
          </a:p>
        </p:txBody>
      </p:sp>
      <p:sp>
        <p:nvSpPr>
          <p:cNvPr id="18" name="AutoShape 16"/>
          <p:cNvSpPr/>
          <p:nvPr/>
        </p:nvSpPr>
        <p:spPr>
          <a:xfrm>
            <a:off x="4213622" y="557212"/>
            <a:ext cx="1026319" cy="563166"/>
          </a:xfrm>
          <a:prstGeom prst="wedgeEllipseCallout">
            <a:avLst>
              <a:gd name="adj1" fmla="val -29852"/>
              <a:gd name="adj2" fmla="val 80481"/>
            </a:avLst>
          </a:prstGeom>
          <a:solidFill>
            <a:schemeClr val="bg1"/>
          </a:solidFill>
          <a:ln w="9525" cap="flat" cmpd="sng">
            <a:solidFill>
              <a:srgbClr val="00B0F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00" b="1">
                <a:solidFill>
                  <a:srgbClr val="0000FF"/>
                </a:solidFill>
                <a:latin typeface="Arial" panose="020b0604020202020204" pitchFamily="34" charset="0"/>
                <a:ea typeface="黑体"/>
              </a:rPr>
              <a:t>半径</a:t>
            </a:r>
          </a:p>
        </p:txBody>
      </p:sp>
      <p:sp>
        <p:nvSpPr>
          <p:cNvPr id="19" name="Rectangle 10"/>
          <p:cNvSpPr/>
          <p:nvPr/>
        </p:nvSpPr>
        <p:spPr>
          <a:xfrm>
            <a:off x="781050" y="4293394"/>
            <a:ext cx="6307931" cy="4393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以点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zh-CN" altLang="en-US" sz="2400" b="1">
                <a:latin typeface="Times New Roman" pitchFamily="18" charset="0"/>
                <a:ea typeface="黑体"/>
              </a:rPr>
              <a:t>为圆心的圆，读作“圆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zh-CN" altLang="en-US" sz="2400" b="1">
                <a:latin typeface="Times New Roman" pitchFamily="18" charset="0"/>
                <a:ea typeface="黑体"/>
              </a:rPr>
              <a:t>”，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</a:p>
        </p:txBody>
      </p:sp>
      <p:sp>
        <p:nvSpPr>
          <p:cNvPr id="20" name="Rectangle 20"/>
          <p:cNvSpPr/>
          <p:nvPr/>
        </p:nvSpPr>
        <p:spPr>
          <a:xfrm>
            <a:off x="5629275" y="4293394"/>
            <a:ext cx="1901429" cy="4393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记作⊙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O.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childTnLst>
                                    <p:animRot by="21600000">
                                      <p:cBhvr>
                                        <p:cTn id="14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3" nodeType="after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5" nodeType="afterEffect"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2" nodeType="afterEffect"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4" nodeType="afterEffect"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  <p:cond evt="onBegin" delay="0">
                          <p:tn val="54"/>
                        </p:cond>
                      </p:stCondLst>
                      <p:childTnLst>
                        <p:par>
                          <p:cTn id="5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  <p:cond evt="onBegin" delay="0">
                          <p:tn val="60"/>
                        </p:cond>
                      </p:stCondLst>
                      <p:childTnLst>
                        <p:par>
                          <p:cTn id="6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1"/>
      <p:bldP spid="3" grpId="2"/>
      <p:bldP spid="4" grpId="3"/>
      <p:bldP spid="5" grpId="4"/>
      <p:bldP spid="6" grpId="5"/>
      <p:bldP spid="17" grpId="6"/>
      <p:bldP spid="18" grpId="7"/>
      <p:bldP spid="19" grpId="8"/>
      <p:bldP spid="20" grpId="9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5" name="Group 49"/>
          <p:cNvGrpSpPr/>
          <p:nvPr/>
        </p:nvGrpSpPr>
        <p:grpSpPr>
          <a:xfrm>
            <a:off x="448866" y="956072"/>
            <a:ext cx="7780734" cy="553640"/>
            <a:chOff x="102" y="598"/>
            <a:chExt cx="4901" cy="349"/>
          </a:xfrm>
        </p:grpSpPr>
        <p:sp>
          <p:nvSpPr>
            <p:cNvPr id="17432" name="Text Box 12"/>
            <p:cNvSpPr txBox="1"/>
            <p:nvPr/>
          </p:nvSpPr>
          <p:spPr>
            <a:xfrm>
              <a:off x="102" y="687"/>
              <a:ext cx="4901" cy="2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400" b="1">
                  <a:latin typeface="Times New Roman" pitchFamily="18" charset="0"/>
                  <a:ea typeface="黑体"/>
                </a:rPr>
                <a:t>以</a:t>
              </a:r>
              <a:r>
                <a:rPr lang="en-US" altLang="zh-CN" sz="2400" b="1" i="1">
                  <a:latin typeface="Times New Roman" pitchFamily="18" charset="0"/>
                  <a:ea typeface="黑体"/>
                </a:rPr>
                <a:t>A</a:t>
              </a:r>
              <a:r>
                <a:rPr lang="zh-CN" altLang="en-US" sz="2400" b="1">
                  <a:latin typeface="Times New Roman" pitchFamily="18" charset="0"/>
                  <a:ea typeface="黑体"/>
                </a:rPr>
                <a:t>，</a:t>
              </a:r>
              <a:r>
                <a:rPr lang="en-US" altLang="zh-CN" sz="2400" b="1" i="1">
                  <a:latin typeface="Times New Roman" pitchFamily="18" charset="0"/>
                  <a:ea typeface="黑体"/>
                </a:rPr>
                <a:t>B</a:t>
              </a:r>
              <a:r>
                <a:rPr lang="zh-CN" altLang="en-US" sz="2400" b="1">
                  <a:latin typeface="Times New Roman" pitchFamily="18" charset="0"/>
                  <a:ea typeface="黑体"/>
                </a:rPr>
                <a:t>两点为端点的弧</a:t>
              </a:r>
              <a:r>
                <a:rPr lang="en-US" altLang="zh-CN" sz="2400" b="1">
                  <a:latin typeface="Times New Roman" pitchFamily="18" charset="0"/>
                  <a:ea typeface="黑体"/>
                </a:rPr>
                <a:t>.   </a:t>
              </a:r>
              <a:r>
                <a:rPr lang="zh-CN" altLang="en-US" sz="2400" b="1">
                  <a:latin typeface="Times New Roman" pitchFamily="18" charset="0"/>
                  <a:ea typeface="黑体"/>
                </a:rPr>
                <a:t>记作       ，读作“弧</a:t>
              </a:r>
              <a:r>
                <a:rPr lang="en-US" altLang="zh-CN" sz="2400" b="1" i="1">
                  <a:latin typeface="Times New Roman" pitchFamily="18" charset="0"/>
                  <a:ea typeface="黑体"/>
                </a:rPr>
                <a:t>AB</a:t>
              </a:r>
              <a:r>
                <a:rPr lang="zh-CN" altLang="en-US" sz="2400" b="1">
                  <a:latin typeface="Times New Roman" pitchFamily="18" charset="0"/>
                  <a:ea typeface="黑体"/>
                </a:rPr>
                <a:t>”</a:t>
              </a:r>
              <a:r>
                <a:rPr lang="en-US" altLang="zh-CN" sz="2400" b="1">
                  <a:latin typeface="Times New Roman" pitchFamily="18" charset="0"/>
                  <a:ea typeface="黑体"/>
                </a:rPr>
                <a:t>.</a:t>
              </a:r>
            </a:p>
          </p:txBody>
        </p:sp>
        <p:grpSp>
          <p:nvGrpSpPr>
            <p:cNvPr id="17433" name="Group 48"/>
            <p:cNvGrpSpPr/>
            <p:nvPr/>
          </p:nvGrpSpPr>
          <p:grpSpPr>
            <a:xfrm>
              <a:off x="2701" y="598"/>
              <a:ext cx="440" cy="349"/>
              <a:chOff x="2644" y="763"/>
              <a:chExt cx="440" cy="349"/>
            </a:xfrm>
          </p:grpSpPr>
          <p:sp>
            <p:nvSpPr>
              <p:cNvPr id="17434" name="Text Box 10"/>
              <p:cNvSpPr txBox="1"/>
              <p:nvPr/>
            </p:nvSpPr>
            <p:spPr>
              <a:xfrm>
                <a:off x="2644" y="838"/>
                <a:ext cx="440" cy="27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 i="1">
                    <a:solidFill>
                      <a:srgbClr val="FF0000"/>
                    </a:solidFill>
                    <a:latin typeface="Times New Roman" pitchFamily="18" charset="0"/>
                    <a:cs typeface="Times New Roman" panose="02020603050405020304" pitchFamily="18" charset="0"/>
                  </a:rPr>
                  <a:t>AB</a:t>
                </a:r>
                <a:endParaRPr lang="en-US" altLang="zh-CN" sz="2400" b="1" i="1">
                  <a:solidFill>
                    <a:srgbClr val="FF0000"/>
                  </a:solidFill>
                  <a:latin typeface="Times New Roman" pitchFamily="18" charset="0"/>
                  <a:ea typeface="Times New Roman" pitchFamily="18" charset="0"/>
                </a:endParaRPr>
              </a:p>
            </p:txBody>
          </p:sp>
          <p:sp>
            <p:nvSpPr>
              <p:cNvPr id="17435" name="Text Box 11"/>
              <p:cNvSpPr txBox="1"/>
              <p:nvPr/>
            </p:nvSpPr>
            <p:spPr>
              <a:xfrm>
                <a:off x="2703" y="763"/>
                <a:ext cx="380" cy="2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1800" b="1">
                    <a:solidFill>
                      <a:srgbClr val="FF0000"/>
                    </a:solidFill>
                    <a:latin typeface="Times New Roman" pitchFamily="18" charset="0"/>
                    <a:cs typeface="Times New Roman" panose="02020603050405020304" pitchFamily="18" charset="0"/>
                  </a:rPr>
                  <a:t>⌒</a:t>
                </a:r>
                <a:endParaRPr lang="en-US" altLang="zh-CN" sz="1800" b="1">
                  <a:solidFill>
                    <a:srgbClr val="FF0000"/>
                  </a:solidFill>
                  <a:latin typeface="Times New Roman" pitchFamily="18" charset="0"/>
                  <a:ea typeface="Times New Roman" pitchFamily="18" charset="0"/>
                </a:endParaRPr>
              </a:p>
            </p:txBody>
          </p:sp>
        </p:grpSp>
      </p:grpSp>
      <p:grpSp>
        <p:nvGrpSpPr>
          <p:cNvPr id="17411" name="组合 5"/>
          <p:cNvGrpSpPr/>
          <p:nvPr/>
        </p:nvGrpSpPr>
        <p:grpSpPr>
          <a:xfrm>
            <a:off x="3420666" y="2197894"/>
            <a:ext cx="1600200" cy="1600200"/>
            <a:chOff x="3421280" y="2197307"/>
            <a:chExt cx="1600200" cy="1600200"/>
          </a:xfrm>
        </p:grpSpPr>
        <p:sp>
          <p:nvSpPr>
            <p:cNvPr id="2" name="椭圆 1"/>
            <p:cNvSpPr/>
            <p:nvPr/>
          </p:nvSpPr>
          <p:spPr>
            <a:xfrm>
              <a:off x="3421280" y="2197307"/>
              <a:ext cx="1600200" cy="16002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7429" name="组合 2"/>
            <p:cNvGrpSpPr/>
            <p:nvPr/>
          </p:nvGrpSpPr>
          <p:grpSpPr>
            <a:xfrm>
              <a:off x="4158537" y="2971704"/>
              <a:ext cx="364685" cy="392415"/>
              <a:chOff x="3968767" y="3387218"/>
              <a:chExt cx="364685" cy="392415"/>
            </a:xfrm>
          </p:grpSpPr>
          <p:sp>
            <p:nvSpPr>
              <p:cNvPr id="17430" name="Oval 19"/>
              <p:cNvSpPr/>
              <p:nvPr/>
            </p:nvSpPr>
            <p:spPr>
              <a:xfrm>
                <a:off x="3968767" y="3390560"/>
                <a:ext cx="62843" cy="64228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latin typeface="Arial" panose="020b0604020202020204" pitchFamily="34" charset="0"/>
                </a:endParaRPr>
              </a:p>
            </p:txBody>
          </p:sp>
          <p:sp>
            <p:nvSpPr>
              <p:cNvPr id="17431" name="Text Box 6"/>
              <p:cNvSpPr txBox="1"/>
              <p:nvPr/>
            </p:nvSpPr>
            <p:spPr>
              <a:xfrm>
                <a:off x="4000188" y="3387218"/>
                <a:ext cx="333264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100" b="1" i="1">
                    <a:latin typeface="Times New Roman" pitchFamily="18" charset="0"/>
                    <a:cs typeface="Times New Roman" panose="02020603050405020304" pitchFamily="18" charset="0"/>
                  </a:rPr>
                  <a:t>O</a:t>
                </a:r>
                <a:endParaRPr lang="en-US" altLang="zh-CN" sz="21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</p:grpSp>
      </p:grpSp>
      <p:cxnSp>
        <p:nvCxnSpPr>
          <p:cNvPr id="8" name="直接连接符 7"/>
          <p:cNvCxnSpPr>
            <a:endCxn id="2" idx="7"/>
          </p:cNvCxnSpPr>
          <p:nvPr/>
        </p:nvCxnSpPr>
        <p:spPr>
          <a:xfrm flipV="1">
            <a:off x="2254992" y="1823197"/>
            <a:ext cx="1335881" cy="3238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0"/>
          <p:cNvSpPr/>
          <p:nvPr/>
        </p:nvSpPr>
        <p:spPr>
          <a:xfrm>
            <a:off x="3157538" y="2524125"/>
            <a:ext cx="472679" cy="3917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A</a:t>
            </a:r>
          </a:p>
        </p:txBody>
      </p:sp>
      <p:sp>
        <p:nvSpPr>
          <p:cNvPr id="10" name="Rectangle 10"/>
          <p:cNvSpPr/>
          <p:nvPr/>
        </p:nvSpPr>
        <p:spPr>
          <a:xfrm>
            <a:off x="4801791" y="2178844"/>
            <a:ext cx="472678" cy="3929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B</a:t>
            </a:r>
          </a:p>
        </p:txBody>
      </p:sp>
      <p:sp>
        <p:nvSpPr>
          <p:cNvPr id="14" name="Rectangle 2"/>
          <p:cNvSpPr txBox="1"/>
          <p:nvPr/>
        </p:nvSpPr>
        <p:spPr>
          <a:xfrm>
            <a:off x="448866" y="440531"/>
            <a:ext cx="5943600" cy="4000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171450" lvl="0" indent="-171450">
              <a:buFont typeface="Wingdings" pitchFamily="2" charset="2"/>
              <a:buNone/>
            </a:pPr>
            <a:r>
              <a:rPr lang="zh-CN" altLang="en-US" sz="2400" b="1">
                <a:latin typeface="黑体"/>
                <a:ea typeface="黑体"/>
              </a:rPr>
              <a:t>圆上任意两点间的部分叫做圆弧，简称</a:t>
            </a:r>
            <a:r>
              <a:rPr lang="zh-CN" altLang="en-US" sz="2400" b="1">
                <a:solidFill>
                  <a:srgbClr val="FF0000"/>
                </a:solidFill>
                <a:latin typeface="黑体"/>
                <a:ea typeface="黑体"/>
              </a:rPr>
              <a:t>弧</a:t>
            </a:r>
            <a:r>
              <a:rPr lang="en-US" altLang="zh-CN" sz="2400" b="1">
                <a:latin typeface="黑体"/>
                <a:ea typeface="黑体"/>
              </a:rPr>
              <a:t>.</a:t>
            </a:r>
          </a:p>
        </p:txBody>
      </p:sp>
      <p:grpSp>
        <p:nvGrpSpPr>
          <p:cNvPr id="23" name="Group 51"/>
          <p:cNvGrpSpPr/>
          <p:nvPr/>
        </p:nvGrpSpPr>
        <p:grpSpPr>
          <a:xfrm>
            <a:off x="506016" y="1893093"/>
            <a:ext cx="2744390" cy="1644254"/>
            <a:chOff x="251" y="1479"/>
            <a:chExt cx="1729" cy="1036"/>
          </a:xfrm>
        </p:grpSpPr>
        <p:sp>
          <p:nvSpPr>
            <p:cNvPr id="17424" name="Text Box 17"/>
            <p:cNvSpPr txBox="1"/>
            <p:nvPr/>
          </p:nvSpPr>
          <p:spPr>
            <a:xfrm>
              <a:off x="251" y="1479"/>
              <a:ext cx="1729" cy="10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50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400" b="1">
                  <a:solidFill>
                    <a:srgbClr val="0066FF"/>
                  </a:solidFill>
                  <a:latin typeface="黑体"/>
                  <a:ea typeface="黑体"/>
                </a:rPr>
                <a:t>小于半圆</a:t>
              </a:r>
              <a:r>
                <a:rPr lang="zh-CN" altLang="en-US" sz="2400" b="1">
                  <a:latin typeface="黑体"/>
                  <a:ea typeface="黑体"/>
                </a:rPr>
                <a:t>的弧叫</a:t>
              </a:r>
              <a:r>
                <a:rPr lang="zh-CN" altLang="en-US" sz="2400" b="1">
                  <a:solidFill>
                    <a:srgbClr val="FF0000"/>
                  </a:solidFill>
                  <a:latin typeface="黑体"/>
                  <a:ea typeface="黑体"/>
                </a:rPr>
                <a:t>劣弧</a:t>
              </a:r>
              <a:r>
                <a:rPr lang="zh-CN" altLang="en-US" sz="2400" b="1">
                  <a:latin typeface="黑体"/>
                  <a:ea typeface="黑体"/>
                </a:rPr>
                <a:t>，如记作：     </a:t>
              </a:r>
              <a:r>
                <a:rPr lang="en-US" altLang="zh-CN" sz="2400" b="1">
                  <a:latin typeface="黑体"/>
                  <a:ea typeface="黑体"/>
                </a:rPr>
                <a:t>(</a:t>
              </a:r>
              <a:r>
                <a:rPr lang="zh-CN" altLang="en-US" sz="2400" b="1">
                  <a:latin typeface="黑体"/>
                  <a:ea typeface="黑体"/>
                </a:rPr>
                <a:t>用两个字母</a:t>
              </a:r>
              <a:r>
                <a:rPr lang="en-US" altLang="zh-CN" sz="2400" b="1">
                  <a:latin typeface="黑体"/>
                  <a:ea typeface="黑体"/>
                </a:rPr>
                <a:t>).</a:t>
              </a:r>
            </a:p>
          </p:txBody>
        </p:sp>
        <p:grpSp>
          <p:nvGrpSpPr>
            <p:cNvPr id="17425" name="Group 50"/>
            <p:cNvGrpSpPr/>
            <p:nvPr/>
          </p:nvGrpSpPr>
          <p:grpSpPr>
            <a:xfrm>
              <a:off x="1388" y="1825"/>
              <a:ext cx="406" cy="370"/>
              <a:chOff x="513" y="1934"/>
              <a:chExt cx="406" cy="370"/>
            </a:xfrm>
          </p:grpSpPr>
          <p:sp>
            <p:nvSpPr>
              <p:cNvPr id="17426" name="Text Box 15"/>
              <p:cNvSpPr txBox="1"/>
              <p:nvPr/>
            </p:nvSpPr>
            <p:spPr>
              <a:xfrm>
                <a:off x="513" y="2030"/>
                <a:ext cx="406" cy="27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 i="1">
                    <a:latin typeface="Times New Roman" pitchFamily="18" charset="0"/>
                  </a:rPr>
                  <a:t>AB</a:t>
                </a:r>
              </a:p>
            </p:txBody>
          </p:sp>
          <p:sp>
            <p:nvSpPr>
              <p:cNvPr id="17427" name="Text Box 16"/>
              <p:cNvSpPr txBox="1"/>
              <p:nvPr/>
            </p:nvSpPr>
            <p:spPr>
              <a:xfrm>
                <a:off x="590" y="1934"/>
                <a:ext cx="284" cy="2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1800" b="1">
                    <a:latin typeface="Times New Roman" pitchFamily="18" charset="0"/>
                  </a:rPr>
                  <a:t>⌒</a:t>
                </a:r>
              </a:p>
            </p:txBody>
          </p:sp>
        </p:grpSp>
      </p:grpSp>
      <p:grpSp>
        <p:nvGrpSpPr>
          <p:cNvPr id="28" name="Group 53"/>
          <p:cNvGrpSpPr/>
          <p:nvPr/>
        </p:nvGrpSpPr>
        <p:grpSpPr>
          <a:xfrm>
            <a:off x="5474494" y="1962149"/>
            <a:ext cx="3163491" cy="1644253"/>
            <a:chOff x="-1047" y="2428"/>
            <a:chExt cx="1993" cy="1036"/>
          </a:xfrm>
        </p:grpSpPr>
        <p:sp>
          <p:nvSpPr>
            <p:cNvPr id="17420" name="Text Box 22"/>
            <p:cNvSpPr txBox="1"/>
            <p:nvPr/>
          </p:nvSpPr>
          <p:spPr>
            <a:xfrm>
              <a:off x="-1047" y="2428"/>
              <a:ext cx="1993" cy="10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50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400" b="1">
                  <a:solidFill>
                    <a:srgbClr val="0066FF"/>
                  </a:solidFill>
                  <a:latin typeface="黑体"/>
                  <a:ea typeface="黑体"/>
                </a:rPr>
                <a:t>大于半圆</a:t>
              </a:r>
              <a:r>
                <a:rPr lang="zh-CN" altLang="en-US" sz="2400" b="1">
                  <a:latin typeface="黑体"/>
                  <a:ea typeface="黑体"/>
                </a:rPr>
                <a:t>的弧叫做</a:t>
              </a:r>
              <a:r>
                <a:rPr lang="zh-CN" altLang="en-US" sz="2400" b="1">
                  <a:solidFill>
                    <a:srgbClr val="FF0000"/>
                  </a:solidFill>
                  <a:latin typeface="黑体"/>
                  <a:ea typeface="黑体"/>
                </a:rPr>
                <a:t>优弧</a:t>
              </a:r>
              <a:r>
                <a:rPr lang="zh-CN" altLang="en-US" sz="2400" b="1">
                  <a:latin typeface="黑体"/>
                  <a:ea typeface="黑体"/>
                </a:rPr>
                <a:t>，如记作：          </a:t>
              </a:r>
              <a:r>
                <a:rPr lang="en-US" altLang="zh-CN" sz="2400" b="1">
                  <a:latin typeface="黑体"/>
                  <a:ea typeface="黑体"/>
                </a:rPr>
                <a:t>(</a:t>
              </a:r>
              <a:r>
                <a:rPr lang="zh-CN" altLang="en-US" sz="2400" b="1">
                  <a:latin typeface="黑体"/>
                  <a:ea typeface="黑体"/>
                </a:rPr>
                <a:t>用三个字母</a:t>
              </a:r>
              <a:r>
                <a:rPr lang="en-US" altLang="zh-CN" sz="2400" b="1">
                  <a:latin typeface="黑体"/>
                  <a:ea typeface="黑体"/>
                </a:rPr>
                <a:t>).</a:t>
              </a:r>
            </a:p>
          </p:txBody>
        </p:sp>
        <p:grpSp>
          <p:nvGrpSpPr>
            <p:cNvPr id="17421" name="Group 52"/>
            <p:cNvGrpSpPr/>
            <p:nvPr/>
          </p:nvGrpSpPr>
          <p:grpSpPr>
            <a:xfrm>
              <a:off x="138" y="2592"/>
              <a:ext cx="570" cy="562"/>
              <a:chOff x="-628" y="2701"/>
              <a:chExt cx="570" cy="562"/>
            </a:xfrm>
          </p:grpSpPr>
          <p:sp>
            <p:nvSpPr>
              <p:cNvPr id="17422" name="Text Box 20"/>
              <p:cNvSpPr txBox="1"/>
              <p:nvPr/>
            </p:nvSpPr>
            <p:spPr>
              <a:xfrm>
                <a:off x="-538" y="2701"/>
                <a:ext cx="428" cy="50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600" b="1">
                    <a:latin typeface="Times New Roman" pitchFamily="18" charset="0"/>
                  </a:rPr>
                  <a:t>⌒</a:t>
                </a:r>
              </a:p>
            </p:txBody>
          </p:sp>
          <p:sp>
            <p:nvSpPr>
              <p:cNvPr id="17423" name="Text Box 21"/>
              <p:cNvSpPr txBox="1"/>
              <p:nvPr/>
            </p:nvSpPr>
            <p:spPr>
              <a:xfrm>
                <a:off x="-628" y="2911"/>
                <a:ext cx="570" cy="3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 i="1">
                    <a:latin typeface="Times New Roman" pitchFamily="18" charset="0"/>
                  </a:rPr>
                  <a:t>AMB</a:t>
                </a:r>
              </a:p>
            </p:txBody>
          </p:sp>
        </p:grpSp>
      </p:grpSp>
      <p:sp>
        <p:nvSpPr>
          <p:cNvPr id="33" name="Rectangle 10"/>
          <p:cNvSpPr/>
          <p:nvPr/>
        </p:nvSpPr>
        <p:spPr>
          <a:xfrm>
            <a:off x="4482704" y="3652838"/>
            <a:ext cx="473869" cy="3929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M</a:t>
            </a:r>
          </a:p>
        </p:txBody>
      </p:sp>
      <p:sp>
        <p:nvSpPr>
          <p:cNvPr id="38" name="弧形 37"/>
          <p:cNvSpPr/>
          <p:nvPr/>
        </p:nvSpPr>
        <p:spPr>
          <a:xfrm rot="17273928">
            <a:off x="3408760" y="2197894"/>
            <a:ext cx="1639491" cy="1639491"/>
          </a:xfrm>
          <a:prstGeom prst="arc">
            <a:avLst>
              <a:gd name="adj1" fmla="val 16200000"/>
              <a:gd name="adj2" fmla="val 1529693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grpId="1" nodeType="after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35" presetClass="emph" presetSubtype="0" repeatCount="2000" fill="hold" nodeType="afterEffect"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  <p:cond evt="onBegin" delay="0">
                          <p:tn val="37"/>
                        </p:cond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1"/>
      <p:bldP spid="14" grpId="2" build="p"/>
      <p:bldP spid="33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2" name="直接连接符 11"/>
          <p:cNvCxnSpPr>
            <a:stCxn id="3" idx="2"/>
            <a:endCxn id="3" idx="6"/>
          </p:cNvCxnSpPr>
          <p:nvPr/>
        </p:nvCxnSpPr>
        <p:spPr>
          <a:xfrm>
            <a:off x="3420666" y="2997994"/>
            <a:ext cx="1600200" cy="12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35" name="组合 1"/>
          <p:cNvGrpSpPr/>
          <p:nvPr/>
        </p:nvGrpSpPr>
        <p:grpSpPr>
          <a:xfrm>
            <a:off x="3420666" y="2197894"/>
            <a:ext cx="1600200" cy="1600200"/>
            <a:chOff x="3421280" y="2197307"/>
            <a:chExt cx="1600200" cy="1600200"/>
          </a:xfrm>
        </p:grpSpPr>
        <p:sp>
          <p:nvSpPr>
            <p:cNvPr id="3" name="椭圆 2"/>
            <p:cNvSpPr/>
            <p:nvPr/>
          </p:nvSpPr>
          <p:spPr>
            <a:xfrm>
              <a:off x="3421280" y="2197307"/>
              <a:ext cx="1600200" cy="16002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8445" name="组合 3"/>
            <p:cNvGrpSpPr/>
            <p:nvPr/>
          </p:nvGrpSpPr>
          <p:grpSpPr>
            <a:xfrm>
              <a:off x="4158537" y="2971704"/>
              <a:ext cx="364685" cy="392415"/>
              <a:chOff x="3968767" y="3387218"/>
              <a:chExt cx="364685" cy="392415"/>
            </a:xfrm>
          </p:grpSpPr>
          <p:sp>
            <p:nvSpPr>
              <p:cNvPr id="18446" name="Oval 19"/>
              <p:cNvSpPr/>
              <p:nvPr/>
            </p:nvSpPr>
            <p:spPr>
              <a:xfrm>
                <a:off x="3968767" y="3390560"/>
                <a:ext cx="62843" cy="64228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latin typeface="Arial" panose="020b0604020202020204" pitchFamily="34" charset="0"/>
                </a:endParaRPr>
              </a:p>
            </p:txBody>
          </p:sp>
          <p:sp>
            <p:nvSpPr>
              <p:cNvPr id="18447" name="Text Box 6"/>
              <p:cNvSpPr txBox="1"/>
              <p:nvPr/>
            </p:nvSpPr>
            <p:spPr>
              <a:xfrm>
                <a:off x="4000188" y="3387218"/>
                <a:ext cx="333264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100" b="1" i="1">
                    <a:latin typeface="Times New Roman" pitchFamily="18" charset="0"/>
                    <a:cs typeface="Times New Roman" panose="02020603050405020304" pitchFamily="18" charset="0"/>
                  </a:rPr>
                  <a:t>O</a:t>
                </a:r>
                <a:endParaRPr lang="en-US" altLang="zh-CN" sz="21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</p:grpSp>
      </p:grpSp>
      <p:sp>
        <p:nvSpPr>
          <p:cNvPr id="18436" name="Rectangle 10"/>
          <p:cNvSpPr/>
          <p:nvPr/>
        </p:nvSpPr>
        <p:spPr>
          <a:xfrm>
            <a:off x="4801791" y="2178844"/>
            <a:ext cx="472678" cy="3929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B</a:t>
            </a:r>
          </a:p>
        </p:txBody>
      </p:sp>
      <p:sp>
        <p:nvSpPr>
          <p:cNvPr id="10" name="Rectangle 4"/>
          <p:cNvSpPr/>
          <p:nvPr/>
        </p:nvSpPr>
        <p:spPr>
          <a:xfrm>
            <a:off x="523875" y="666750"/>
            <a:ext cx="7394973" cy="45481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257175" lvl="0" indent="-2571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连接圆上任意两点间的线段叫做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弦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（如弦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AB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）</a:t>
            </a:r>
            <a:endParaRPr lang="en-US" altLang="zh-CN" sz="2400" b="1">
              <a:latin typeface="Times New Roman" pitchFamily="18" charset="0"/>
              <a:ea typeface="黑体"/>
            </a:endParaRPr>
          </a:p>
        </p:txBody>
      </p:sp>
      <p:sp>
        <p:nvSpPr>
          <p:cNvPr id="13" name="Rectangle 7"/>
          <p:cNvSpPr/>
          <p:nvPr/>
        </p:nvSpPr>
        <p:spPr>
          <a:xfrm>
            <a:off x="523875" y="1281112"/>
            <a:ext cx="6346031" cy="45362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</a:lstStyle>
          <a:p>
            <a:pPr marL="257175" indent="-257175"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经过圆心的弦叫做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直径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（如直径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CD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）</a:t>
            </a:r>
            <a:endParaRPr lang="en-US" altLang="zh-CN" sz="2400" b="1">
              <a:latin typeface="Times New Roman" pitchFamily="18" charset="0"/>
              <a:ea typeface="黑体"/>
            </a:endParaRPr>
          </a:p>
        </p:txBody>
      </p:sp>
      <p:sp>
        <p:nvSpPr>
          <p:cNvPr id="14" name="Rectangle 10"/>
          <p:cNvSpPr/>
          <p:nvPr/>
        </p:nvSpPr>
        <p:spPr>
          <a:xfrm>
            <a:off x="5037535" y="2801541"/>
            <a:ext cx="472678" cy="391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D</a:t>
            </a: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3451622" y="2431256"/>
            <a:ext cx="1335881" cy="3238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0"/>
          <p:cNvSpPr/>
          <p:nvPr/>
        </p:nvSpPr>
        <p:spPr>
          <a:xfrm>
            <a:off x="3095625" y="2811066"/>
            <a:ext cx="473869" cy="3929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C</a:t>
            </a:r>
          </a:p>
        </p:txBody>
      </p:sp>
      <p:sp>
        <p:nvSpPr>
          <p:cNvPr id="18442" name="Rectangle 10"/>
          <p:cNvSpPr/>
          <p:nvPr/>
        </p:nvSpPr>
        <p:spPr>
          <a:xfrm>
            <a:off x="3157538" y="2524125"/>
            <a:ext cx="472679" cy="3917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A</a:t>
            </a:r>
          </a:p>
        </p:txBody>
      </p:sp>
      <p:sp>
        <p:nvSpPr>
          <p:cNvPr id="20" name="Rectangle 3"/>
          <p:cNvSpPr/>
          <p:nvPr/>
        </p:nvSpPr>
        <p:spPr>
          <a:xfrm>
            <a:off x="669131" y="4108847"/>
            <a:ext cx="8015288" cy="62745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1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zh-CN" altLang="en-US" sz="2400" b="1">
                <a:latin typeface="黑体"/>
                <a:ea typeface="黑体"/>
              </a:rPr>
              <a:t>圆的任意一条直径将圆分成两条弧，每一条弧都叫</a:t>
            </a:r>
            <a:r>
              <a:rPr lang="zh-CN" altLang="en-US" sz="2400" b="1">
                <a:solidFill>
                  <a:srgbClr val="FF0000"/>
                </a:solidFill>
                <a:latin typeface="黑体"/>
                <a:ea typeface="黑体"/>
              </a:rPr>
              <a:t>半圆</a:t>
            </a:r>
            <a:r>
              <a:rPr lang="en-US" altLang="zh-CN" sz="2400" b="1">
                <a:latin typeface="黑体"/>
                <a:ea typeface="黑体"/>
              </a:rPr>
              <a:t>.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3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2" nodeType="after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3" grpId="1" build="p"/>
      <p:bldP spid="14" grpId="2"/>
      <p:bldP spid="18" grpId="3"/>
      <p:bldP spid="20" grpId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1"/>
          <p:cNvCxnSpPr>
            <a:stCxn id="4" idx="2"/>
            <a:endCxn id="4" idx="6"/>
          </p:cNvCxnSpPr>
          <p:nvPr/>
        </p:nvCxnSpPr>
        <p:spPr>
          <a:xfrm>
            <a:off x="3420666" y="2997994"/>
            <a:ext cx="1600200" cy="12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459" name="组合 2"/>
          <p:cNvGrpSpPr/>
          <p:nvPr/>
        </p:nvGrpSpPr>
        <p:grpSpPr>
          <a:xfrm>
            <a:off x="3420666" y="2197894"/>
            <a:ext cx="1600200" cy="1600200"/>
            <a:chOff x="3421280" y="2197307"/>
            <a:chExt cx="1600200" cy="1600200"/>
          </a:xfrm>
        </p:grpSpPr>
        <p:sp>
          <p:nvSpPr>
            <p:cNvPr id="4" name="椭圆 3"/>
            <p:cNvSpPr/>
            <p:nvPr/>
          </p:nvSpPr>
          <p:spPr>
            <a:xfrm>
              <a:off x="3421280" y="2197307"/>
              <a:ext cx="1600200" cy="16002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9471" name="组合 4"/>
            <p:cNvGrpSpPr/>
            <p:nvPr/>
          </p:nvGrpSpPr>
          <p:grpSpPr>
            <a:xfrm>
              <a:off x="4158537" y="2971704"/>
              <a:ext cx="364685" cy="392415"/>
              <a:chOff x="3968767" y="3387218"/>
              <a:chExt cx="364685" cy="392415"/>
            </a:xfrm>
          </p:grpSpPr>
          <p:sp>
            <p:nvSpPr>
              <p:cNvPr id="19472" name="Oval 19"/>
              <p:cNvSpPr/>
              <p:nvPr/>
            </p:nvSpPr>
            <p:spPr>
              <a:xfrm>
                <a:off x="3968767" y="3390560"/>
                <a:ext cx="62843" cy="64228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latin typeface="Arial" panose="020b0604020202020204" pitchFamily="34" charset="0"/>
                </a:endParaRPr>
              </a:p>
            </p:txBody>
          </p:sp>
          <p:sp>
            <p:nvSpPr>
              <p:cNvPr id="19473" name="Text Box 6"/>
              <p:cNvSpPr txBox="1"/>
              <p:nvPr/>
            </p:nvSpPr>
            <p:spPr>
              <a:xfrm>
                <a:off x="4000188" y="3387218"/>
                <a:ext cx="333264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100" b="1" i="1">
                    <a:latin typeface="Times New Roman" pitchFamily="18" charset="0"/>
                    <a:cs typeface="Times New Roman" panose="02020603050405020304" pitchFamily="18" charset="0"/>
                  </a:rPr>
                  <a:t>O</a:t>
                </a:r>
                <a:endParaRPr lang="en-US" altLang="zh-CN" sz="21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</p:grpSp>
      </p:grpSp>
      <p:sp>
        <p:nvSpPr>
          <p:cNvPr id="19460" name="Rectangle 10"/>
          <p:cNvSpPr/>
          <p:nvPr/>
        </p:nvSpPr>
        <p:spPr>
          <a:xfrm>
            <a:off x="4801791" y="2178844"/>
            <a:ext cx="472678" cy="3929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B</a:t>
            </a:r>
          </a:p>
        </p:txBody>
      </p:sp>
      <p:sp>
        <p:nvSpPr>
          <p:cNvPr id="19461" name="Rectangle 10"/>
          <p:cNvSpPr/>
          <p:nvPr/>
        </p:nvSpPr>
        <p:spPr>
          <a:xfrm>
            <a:off x="5037535" y="2801541"/>
            <a:ext cx="472678" cy="391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D</a:t>
            </a: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3451622" y="2431256"/>
            <a:ext cx="1335881" cy="3238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3" name="Rectangle 10"/>
          <p:cNvSpPr/>
          <p:nvPr/>
        </p:nvSpPr>
        <p:spPr>
          <a:xfrm>
            <a:off x="3095625" y="2811066"/>
            <a:ext cx="473869" cy="3929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C</a:t>
            </a:r>
          </a:p>
        </p:txBody>
      </p:sp>
      <p:sp>
        <p:nvSpPr>
          <p:cNvPr id="19464" name="Rectangle 10"/>
          <p:cNvSpPr/>
          <p:nvPr/>
        </p:nvSpPr>
        <p:spPr>
          <a:xfrm>
            <a:off x="3157538" y="2524125"/>
            <a:ext cx="472679" cy="3917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 b="1" i="1">
                <a:latin typeface="Times New Roman" pitchFamily="18" charset="0"/>
                <a:ea typeface="黑体"/>
              </a:rPr>
              <a:t>A</a:t>
            </a:r>
          </a:p>
        </p:txBody>
      </p:sp>
      <p:sp>
        <p:nvSpPr>
          <p:cNvPr id="13" name="Text Box 35"/>
          <p:cNvSpPr txBox="1"/>
          <p:nvPr/>
        </p:nvSpPr>
        <p:spPr>
          <a:xfrm>
            <a:off x="695325" y="594122"/>
            <a:ext cx="4457700" cy="43457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>
                <a:latin typeface="Arial" panose="020b0604020202020204" pitchFamily="34" charset="0"/>
                <a:ea typeface="黑体"/>
              </a:rPr>
              <a:t>能够重合的两个圆叫做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等圆</a:t>
            </a:r>
            <a:r>
              <a:rPr lang="en-US" altLang="zh-CN" sz="2400" b="1">
                <a:latin typeface="Arial" panose="020b0604020202020204" pitchFamily="34" charset="0"/>
                <a:ea typeface="黑体"/>
              </a:rPr>
              <a:t>.</a:t>
            </a:r>
            <a:endParaRPr lang="zh-CN" altLang="en-US" sz="2400" b="1">
              <a:latin typeface="Arial" panose="020b0604020202020204" pitchFamily="34" charset="0"/>
              <a:ea typeface="黑体"/>
            </a:endParaRPr>
          </a:p>
        </p:txBody>
      </p:sp>
      <p:sp>
        <p:nvSpPr>
          <p:cNvPr id="14" name="Text Box 36"/>
          <p:cNvSpPr txBox="1"/>
          <p:nvPr/>
        </p:nvSpPr>
        <p:spPr>
          <a:xfrm>
            <a:off x="832247" y="4085035"/>
            <a:ext cx="6771084" cy="43457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>
                <a:latin typeface="Arial" panose="020b0604020202020204" pitchFamily="34" charset="0"/>
                <a:ea typeface="黑体"/>
              </a:rPr>
              <a:t>在同圆或等圆中，能够互相重合的弧叫做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等弧</a:t>
            </a:r>
            <a:r>
              <a:rPr lang="en-US" altLang="zh-CN" sz="2400" b="1">
                <a:latin typeface="Arial" panose="020b0604020202020204" pitchFamily="34" charset="0"/>
                <a:ea typeface="黑体"/>
              </a:rPr>
              <a:t>.</a:t>
            </a:r>
            <a:endParaRPr lang="zh-CN" altLang="en-US" sz="2400" b="1">
              <a:latin typeface="Arial" panose="020b0604020202020204" pitchFamily="34" charset="0"/>
              <a:ea typeface="黑体"/>
            </a:endParaRPr>
          </a:p>
        </p:txBody>
      </p:sp>
      <p:sp>
        <p:nvSpPr>
          <p:cNvPr id="15" name="Text Box 6"/>
          <p:cNvSpPr txBox="1"/>
          <p:nvPr/>
        </p:nvSpPr>
        <p:spPr>
          <a:xfrm>
            <a:off x="166688" y="1210866"/>
            <a:ext cx="4986338" cy="42505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66FF"/>
                </a:solidFill>
                <a:latin typeface="黑体"/>
                <a:ea typeface="黑体"/>
              </a:rPr>
              <a:t>半径相等的两个圆是等圆；</a:t>
            </a:r>
          </a:p>
        </p:txBody>
      </p:sp>
      <p:sp>
        <p:nvSpPr>
          <p:cNvPr id="16" name="Rectangle 8"/>
          <p:cNvSpPr/>
          <p:nvPr/>
        </p:nvSpPr>
        <p:spPr>
          <a:xfrm>
            <a:off x="3817143" y="1226344"/>
            <a:ext cx="5058966" cy="42624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0066FF"/>
                </a:solidFill>
                <a:latin typeface="黑体"/>
                <a:ea typeface="黑体"/>
              </a:rPr>
              <a:t>反过来，同圆或等圆的半径相等</a:t>
            </a:r>
            <a:r>
              <a:rPr lang="en-US" altLang="zh-CN" sz="2400" b="1">
                <a:solidFill>
                  <a:srgbClr val="0066FF"/>
                </a:solidFill>
                <a:latin typeface="黑体"/>
                <a:ea typeface="黑体"/>
              </a:rPr>
              <a:t>.</a:t>
            </a:r>
            <a:endParaRPr lang="zh-CN" altLang="en-US" sz="2400" b="1">
              <a:solidFill>
                <a:srgbClr val="0066FF"/>
              </a:solidFill>
              <a:latin typeface="黑体"/>
              <a:ea typeface="黑体"/>
            </a:endParaRPr>
          </a:p>
        </p:txBody>
      </p:sp>
      <p:sp>
        <p:nvSpPr>
          <p:cNvPr id="18" name="对话气泡: 圆角矩形 17"/>
          <p:cNvSpPr/>
          <p:nvPr/>
        </p:nvSpPr>
        <p:spPr>
          <a:xfrm>
            <a:off x="6347223" y="2840831"/>
            <a:ext cx="2145506" cy="975122"/>
          </a:xfrm>
          <a:prstGeom prst="wedgeRoundRectCallout">
            <a:avLst>
              <a:gd name="adj1" fmla="val -33204"/>
              <a:gd name="adj2" fmla="val 76870"/>
              <a:gd name="adj3" fmla="val 16667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注意：等弧不是指弧长相等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.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  <p:bldP spid="15" grpId="2"/>
      <p:bldP spid="16" grpId="3"/>
      <p:bldP spid="18" grpId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" name="Line 22"/>
          <p:cNvSpPr/>
          <p:nvPr/>
        </p:nvSpPr>
        <p:spPr>
          <a:xfrm flipV="1">
            <a:off x="6946106" y="3332560"/>
            <a:ext cx="554831" cy="85844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33" name="Line 22"/>
          <p:cNvSpPr/>
          <p:nvPr/>
        </p:nvSpPr>
        <p:spPr>
          <a:xfrm flipV="1">
            <a:off x="6732985" y="3332560"/>
            <a:ext cx="767953" cy="132159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32" name="Line 22"/>
          <p:cNvSpPr/>
          <p:nvPr/>
        </p:nvSpPr>
        <p:spPr>
          <a:xfrm>
            <a:off x="7160419" y="3161110"/>
            <a:ext cx="340519" cy="17145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pic>
        <p:nvPicPr>
          <p:cNvPr id="20485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l="15289" t="16010" r="0" b="12067"/>
          <a:stretch>
            <a:fillRect/>
          </a:stretch>
        </p:blipFill>
        <p:spPr>
          <a:xfrm>
            <a:off x="177404" y="177404"/>
            <a:ext cx="2083594" cy="176926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6" name="文本框 2"/>
          <p:cNvSpPr txBox="1"/>
          <p:nvPr/>
        </p:nvSpPr>
        <p:spPr>
          <a:xfrm>
            <a:off x="103585" y="770335"/>
            <a:ext cx="2002631" cy="485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1B8BCB"/>
                </a:solidFill>
                <a:latin typeface="黑体"/>
                <a:ea typeface="黑体"/>
                <a:sym typeface="字魂59号-创粗黑"/>
              </a:rPr>
              <a:t>想一想</a:t>
            </a:r>
          </a:p>
        </p:txBody>
      </p:sp>
      <p:grpSp>
        <p:nvGrpSpPr>
          <p:cNvPr id="20487" name="组合 3"/>
          <p:cNvGrpSpPr/>
          <p:nvPr/>
        </p:nvGrpSpPr>
        <p:grpSpPr>
          <a:xfrm>
            <a:off x="6732985" y="2519362"/>
            <a:ext cx="1600200" cy="1600200"/>
            <a:chOff x="2317174" y="2090151"/>
            <a:chExt cx="1600200" cy="1600200"/>
          </a:xfrm>
        </p:grpSpPr>
        <p:sp>
          <p:nvSpPr>
            <p:cNvPr id="5" name="椭圆 4"/>
            <p:cNvSpPr/>
            <p:nvPr/>
          </p:nvSpPr>
          <p:spPr>
            <a:xfrm>
              <a:off x="2317174" y="2090151"/>
              <a:ext cx="1600200" cy="16002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0506" name="组合 5"/>
            <p:cNvGrpSpPr/>
            <p:nvPr/>
          </p:nvGrpSpPr>
          <p:grpSpPr>
            <a:xfrm>
              <a:off x="3054430" y="2416353"/>
              <a:ext cx="520628" cy="840610"/>
              <a:chOff x="2864661" y="2831866"/>
              <a:chExt cx="520628" cy="840610"/>
            </a:xfrm>
          </p:grpSpPr>
          <p:sp>
            <p:nvSpPr>
              <p:cNvPr id="20507" name="Oval 19"/>
              <p:cNvSpPr/>
              <p:nvPr/>
            </p:nvSpPr>
            <p:spPr>
              <a:xfrm>
                <a:off x="2864661" y="3283403"/>
                <a:ext cx="62843" cy="64228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latin typeface="Arial" panose="020b0604020202020204" pitchFamily="34" charset="0"/>
                </a:endParaRPr>
              </a:p>
            </p:txBody>
          </p:sp>
          <p:sp>
            <p:nvSpPr>
              <p:cNvPr id="20508" name="Text Box 6"/>
              <p:cNvSpPr txBox="1"/>
              <p:nvPr/>
            </p:nvSpPr>
            <p:spPr>
              <a:xfrm>
                <a:off x="2896083" y="3280062"/>
                <a:ext cx="333264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100" b="1" i="1">
                    <a:latin typeface="Times New Roman" pitchFamily="18" charset="0"/>
                    <a:cs typeface="Times New Roman" panose="02020603050405020304" pitchFamily="18" charset="0"/>
                  </a:rPr>
                  <a:t>O</a:t>
                </a:r>
                <a:endParaRPr lang="en-US" altLang="zh-CN" sz="21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  <p:sp>
            <p:nvSpPr>
              <p:cNvPr id="20509" name="Text Box 6"/>
              <p:cNvSpPr txBox="1"/>
              <p:nvPr/>
            </p:nvSpPr>
            <p:spPr>
              <a:xfrm>
                <a:off x="3142194" y="2831866"/>
                <a:ext cx="243096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100" b="1" i="1">
                    <a:latin typeface="Times New Roman" pitchFamily="18" charset="0"/>
                    <a:cs typeface="Times New Roman" panose="02020603050405020304" pitchFamily="18" charset="0"/>
                  </a:rPr>
                  <a:t>r</a:t>
                </a:r>
                <a:endParaRPr lang="en-US" altLang="zh-CN" sz="21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</p:grpSp>
      </p:grpSp>
      <p:sp>
        <p:nvSpPr>
          <p:cNvPr id="9" name="Rectangle 33"/>
          <p:cNvSpPr>
            <a:spLocks noChangeArrowheads="1"/>
          </p:cNvSpPr>
          <p:nvPr/>
        </p:nvSpPr>
        <p:spPr bwMode="auto">
          <a:xfrm>
            <a:off x="1935956" y="548879"/>
            <a:ext cx="6397229" cy="166092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如图，⊙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O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是一个半径为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r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的圆 ，在圆内、圆上、圆外分别取一点，点到圆心的距离为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d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，你能用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r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与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d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的大小关系刻画它们的位置特征吗？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75871" y="2736056"/>
            <a:ext cx="369093" cy="436960"/>
            <a:chOff x="7155563" y="2987609"/>
            <a:chExt cx="370101" cy="437194"/>
          </a:xfrm>
        </p:grpSpPr>
        <p:sp>
          <p:nvSpPr>
            <p:cNvPr id="10" name="Oval 29"/>
            <p:cNvSpPr>
              <a:spLocks noChangeArrowheads="1"/>
            </p:cNvSpPr>
            <p:nvPr/>
          </p:nvSpPr>
          <p:spPr bwMode="auto">
            <a:xfrm>
              <a:off x="7251057" y="3335246"/>
              <a:ext cx="89560" cy="8955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1pPr>
              <a:lvl2pPr marL="557212" lvl="1" indent="-214312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2pPr>
              <a:lvl3pPr marL="857250" lvl="2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3pPr>
              <a:lvl4pPr marL="1200150" lvl="3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4pPr>
              <a:lvl5pPr marL="1543050" lvl="4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5pPr>
              <a:lvl6pPr marL="1885950" lvl="5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6pPr>
              <a:lvl7pPr marL="2228850" lvl="6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7pPr>
              <a:lvl8pPr marL="2571750" lvl="7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8pPr>
              <a:lvl9pPr marL="2914650" indent="-171450" defTabSz="514350" fontAlgn="base">
                <a:spcBef>
                  <a:spcPct val="0"/>
                </a:spcBef>
                <a:spcAft>
                  <a:spcPct val="0"/>
                </a:spcAft>
                <a:defRPr sz="975">
                  <a:solidFill>
                    <a:schemeClr val="tx1"/>
                  </a:solidFill>
                  <a:latin typeface="Times New Roman" pitchFamily="18" charset="0"/>
                  <a:ea typeface="黑体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  <a:cs typeface="+mn-cs"/>
              </a:endParaRPr>
            </a:p>
          </p:txBody>
        </p:sp>
        <p:sp>
          <p:nvSpPr>
            <p:cNvPr id="20504" name="Text Box 6"/>
            <p:cNvSpPr txBox="1"/>
            <p:nvPr/>
          </p:nvSpPr>
          <p:spPr>
            <a:xfrm>
              <a:off x="7155563" y="2987609"/>
              <a:ext cx="370101" cy="3924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 </a:t>
              </a:r>
              <a:endParaRPr lang="en-US" altLang="zh-CN" sz="2100" b="1" i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endParaRPr>
            </a:p>
          </p:txBody>
        </p:sp>
      </p:grpSp>
      <p:sp>
        <p:nvSpPr>
          <p:cNvPr id="20490" name="Line 22"/>
          <p:cNvSpPr/>
          <p:nvPr/>
        </p:nvSpPr>
        <p:spPr>
          <a:xfrm flipV="1">
            <a:off x="7525941" y="3042047"/>
            <a:ext cx="744140" cy="29051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16" name="文本框 15"/>
          <p:cNvSpPr txBox="1"/>
          <p:nvPr/>
        </p:nvSpPr>
        <p:spPr>
          <a:xfrm>
            <a:off x="2197894" y="2644379"/>
            <a:ext cx="1739504" cy="4393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点在圆内 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93356" y="2644379"/>
            <a:ext cx="822722" cy="4393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d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＜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</a:t>
            </a:r>
            <a:endParaRPr lang="zh-CN" altLang="en-US" sz="2400" b="1" i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373416" y="3230166"/>
            <a:ext cx="413145" cy="392906"/>
            <a:chOff x="7054846" y="3060859"/>
            <a:chExt cx="413725" cy="392415"/>
          </a:xfrm>
        </p:grpSpPr>
        <p:sp>
          <p:nvSpPr>
            <p:cNvPr id="20" name="Oval 29"/>
            <p:cNvSpPr>
              <a:spLocks noChangeArrowheads="1"/>
            </p:cNvSpPr>
            <p:nvPr/>
          </p:nvSpPr>
          <p:spPr bwMode="auto">
            <a:xfrm>
              <a:off x="7379012" y="3231408"/>
              <a:ext cx="89560" cy="8955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1pPr>
              <a:lvl2pPr marL="557212" lvl="1" indent="-214312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2pPr>
              <a:lvl3pPr marL="857250" lvl="2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3pPr>
              <a:lvl4pPr marL="1200150" lvl="3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4pPr>
              <a:lvl5pPr marL="1543050" lvl="4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5pPr>
              <a:lvl6pPr marL="1885950" lvl="5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6pPr>
              <a:lvl7pPr marL="2228850" lvl="6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7pPr>
              <a:lvl8pPr marL="2571750" lvl="7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8pPr>
              <a:lvl9pPr marL="2914650" indent="-171450" defTabSz="514350" fontAlgn="base">
                <a:spcBef>
                  <a:spcPct val="0"/>
                </a:spcBef>
                <a:spcAft>
                  <a:spcPct val="0"/>
                </a:spcAft>
                <a:defRPr sz="975">
                  <a:solidFill>
                    <a:schemeClr val="tx1"/>
                  </a:solidFill>
                  <a:latin typeface="Times New Roman" pitchFamily="18" charset="0"/>
                  <a:ea typeface="黑体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  <a:cs typeface="+mn-cs"/>
              </a:endParaRPr>
            </a:p>
          </p:txBody>
        </p:sp>
        <p:sp>
          <p:nvSpPr>
            <p:cNvPr id="20502" name="Text Box 6"/>
            <p:cNvSpPr txBox="1"/>
            <p:nvPr/>
          </p:nvSpPr>
          <p:spPr>
            <a:xfrm>
              <a:off x="7054846" y="3060859"/>
              <a:ext cx="384962" cy="3924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B </a:t>
              </a:r>
              <a:endParaRPr lang="en-US" altLang="zh-CN" sz="2100" b="1" i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197894" y="3227785"/>
            <a:ext cx="1739504" cy="4393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点在圆上 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962400" y="3202781"/>
            <a:ext cx="822722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d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</a:t>
            </a:r>
            <a:endParaRPr lang="zh-CN" altLang="en-US" sz="2400" b="1" i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561537" y="3994548"/>
            <a:ext cx="414337" cy="392906"/>
            <a:chOff x="6998348" y="2806385"/>
            <a:chExt cx="413726" cy="392415"/>
          </a:xfrm>
        </p:grpSpPr>
        <p:sp>
          <p:nvSpPr>
            <p:cNvPr id="25" name="Oval 29"/>
            <p:cNvSpPr>
              <a:spLocks noChangeArrowheads="1"/>
            </p:cNvSpPr>
            <p:nvPr/>
          </p:nvSpPr>
          <p:spPr bwMode="auto">
            <a:xfrm>
              <a:off x="7322514" y="2976933"/>
              <a:ext cx="89560" cy="8955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1pPr>
              <a:lvl2pPr marL="557212" lvl="1" indent="-214312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2pPr>
              <a:lvl3pPr marL="857250" lvl="2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3pPr>
              <a:lvl4pPr marL="1200150" lvl="3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4pPr>
              <a:lvl5pPr marL="1543050" lvl="4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5pPr>
              <a:lvl6pPr marL="1885950" lvl="5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6pPr>
              <a:lvl7pPr marL="2228850" lvl="6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7pPr>
              <a:lvl8pPr marL="2571750" lvl="7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8pPr>
              <a:lvl9pPr marL="2914650" indent="-171450" defTabSz="514350" fontAlgn="base">
                <a:spcBef>
                  <a:spcPct val="0"/>
                </a:spcBef>
                <a:spcAft>
                  <a:spcPct val="0"/>
                </a:spcAft>
                <a:defRPr sz="975">
                  <a:solidFill>
                    <a:schemeClr val="tx1"/>
                  </a:solidFill>
                  <a:latin typeface="Times New Roman" pitchFamily="18" charset="0"/>
                  <a:ea typeface="黑体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  <a:cs typeface="+mn-cs"/>
              </a:endParaRPr>
            </a:p>
          </p:txBody>
        </p:sp>
        <p:sp>
          <p:nvSpPr>
            <p:cNvPr id="20500" name="Text Box 6"/>
            <p:cNvSpPr txBox="1"/>
            <p:nvPr/>
          </p:nvSpPr>
          <p:spPr>
            <a:xfrm>
              <a:off x="6998348" y="2806385"/>
              <a:ext cx="384961" cy="3924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 </a:t>
              </a:r>
              <a:endParaRPr lang="en-US" altLang="zh-CN" sz="2100" b="1" i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2197894" y="3820716"/>
            <a:ext cx="1739504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点在圆外 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962400" y="3835004"/>
            <a:ext cx="822722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d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＞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</a:t>
            </a:r>
            <a:endParaRPr lang="zh-CN" altLang="en-US" sz="2400" b="1" i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  <p:cond evt="onBegin" delay="0">
                          <p:tn val="40"/>
                        </p:cond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  <p:cond evt="onBegin" delay="0">
                          <p:tn val="62"/>
                        </p:cond>
                      </p:stCondLst>
                      <p:childTnLst>
                        <p:par>
                          <p:cTn id="6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1"/>
      <p:bldP spid="17" grpId="2"/>
      <p:bldP spid="22" grpId="3"/>
      <p:bldP spid="23" grpId="4"/>
      <p:bldP spid="27" grpId="5"/>
      <p:bldP spid="28" grpId="6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文本框 1"/>
          <p:cNvSpPr txBox="1"/>
          <p:nvPr/>
        </p:nvSpPr>
        <p:spPr>
          <a:xfrm>
            <a:off x="759619" y="303610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随堂练习</a:t>
            </a:r>
          </a:p>
        </p:txBody>
      </p:sp>
      <p:sp>
        <p:nvSpPr>
          <p:cNvPr id="21507" name="Text Box 6"/>
          <p:cNvSpPr txBox="1"/>
          <p:nvPr/>
        </p:nvSpPr>
        <p:spPr>
          <a:xfrm>
            <a:off x="545306" y="788194"/>
            <a:ext cx="7861698" cy="3876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3959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ea typeface="黑体"/>
              </a:rPr>
              <a:t>1. </a:t>
            </a:r>
            <a:r>
              <a:rPr lang="zh-CN" altLang="en-US" sz="2400" b="1">
                <a:latin typeface="Times New Roman" pitchFamily="18" charset="0"/>
                <a:ea typeface="黑体"/>
              </a:rPr>
              <a:t>判断下列说法的正误：</a:t>
            </a:r>
            <a:endParaRPr lang="en-US" altLang="zh-CN" sz="2400" b="1">
              <a:latin typeface="Times New Roman" pitchFamily="18" charset="0"/>
              <a:ea typeface="黑体"/>
            </a:endParaRPr>
          </a:p>
          <a:p>
            <a:pPr marL="0" lvl="0" indent="53959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  （</a:t>
            </a:r>
            <a:r>
              <a:rPr lang="en-US" altLang="zh-CN" sz="2400" b="1">
                <a:latin typeface="Times New Roman" pitchFamily="18" charset="0"/>
                <a:ea typeface="黑体"/>
              </a:rPr>
              <a:t>1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）弦是直径；</a:t>
            </a:r>
            <a:r>
              <a:rPr lang="en-US" altLang="zh-CN" sz="2400" b="1">
                <a:latin typeface="Times New Roman" pitchFamily="18" charset="0"/>
                <a:ea typeface="黑体"/>
              </a:rPr>
              <a:t>						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（     ）</a:t>
            </a:r>
            <a:endParaRPr lang="en-US" altLang="zh-CN" sz="2400" b="1">
              <a:latin typeface="Times New Roman" pitchFamily="18" charset="0"/>
              <a:ea typeface="黑体"/>
            </a:endParaRPr>
          </a:p>
          <a:p>
            <a:pPr marL="0" lvl="0" indent="53959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  （</a:t>
            </a:r>
            <a:r>
              <a:rPr lang="en-US" altLang="zh-CN" sz="2400" b="1">
                <a:latin typeface="Times New Roman" pitchFamily="18" charset="0"/>
                <a:ea typeface="黑体"/>
              </a:rPr>
              <a:t>2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）半圆是弧； </a:t>
            </a:r>
            <a:r>
              <a:rPr lang="en-US" altLang="zh-CN" sz="2400" b="1">
                <a:latin typeface="Times New Roman" pitchFamily="18" charset="0"/>
                <a:ea typeface="黑体"/>
              </a:rPr>
              <a:t>						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（     ）</a:t>
            </a:r>
            <a:endParaRPr lang="en-US" altLang="zh-CN" sz="2400" b="1">
              <a:latin typeface="Times New Roman" pitchFamily="18" charset="0"/>
              <a:ea typeface="黑体"/>
            </a:endParaRPr>
          </a:p>
          <a:p>
            <a:pPr marL="0" lvl="0" indent="53959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  （</a:t>
            </a:r>
            <a:r>
              <a:rPr lang="en-US" altLang="zh-CN" sz="2400" b="1">
                <a:latin typeface="Times New Roman" pitchFamily="18" charset="0"/>
                <a:ea typeface="黑体"/>
              </a:rPr>
              <a:t>3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）过圆心的线段是直径； </a:t>
            </a:r>
            <a:r>
              <a:rPr lang="en-US" altLang="zh-CN" sz="2400" b="1">
                <a:latin typeface="Times New Roman" pitchFamily="18" charset="0"/>
                <a:ea typeface="黑体"/>
              </a:rPr>
              <a:t>				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（     ）</a:t>
            </a:r>
            <a:endParaRPr lang="en-US" altLang="zh-CN" sz="2400" b="1">
              <a:latin typeface="Times New Roman" pitchFamily="18" charset="0"/>
              <a:ea typeface="黑体"/>
            </a:endParaRPr>
          </a:p>
          <a:p>
            <a:pPr marL="0" lvl="0" indent="53959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  （</a:t>
            </a:r>
            <a:r>
              <a:rPr lang="en-US" altLang="zh-CN" sz="2400" b="1">
                <a:latin typeface="Times New Roman" pitchFamily="18" charset="0"/>
                <a:ea typeface="黑体"/>
              </a:rPr>
              <a:t>4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）半圆是最长的弧； </a:t>
            </a:r>
            <a:r>
              <a:rPr lang="en-US" altLang="zh-CN" sz="2400" b="1">
                <a:latin typeface="Times New Roman" pitchFamily="18" charset="0"/>
                <a:ea typeface="黑体"/>
              </a:rPr>
              <a:t>					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（     ）</a:t>
            </a:r>
            <a:endParaRPr lang="en-US" altLang="zh-CN" sz="2400" b="1">
              <a:latin typeface="Times New Roman" pitchFamily="18" charset="0"/>
              <a:ea typeface="黑体"/>
            </a:endParaRPr>
          </a:p>
          <a:p>
            <a:pPr marL="0" lvl="0" indent="53959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  （</a:t>
            </a:r>
            <a:r>
              <a:rPr lang="en-US" altLang="zh-CN" sz="2400" b="1">
                <a:latin typeface="Times New Roman" pitchFamily="18" charset="0"/>
                <a:ea typeface="黑体"/>
              </a:rPr>
              <a:t>5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）半径相等的两个圆是等圆；</a:t>
            </a:r>
            <a:r>
              <a:rPr lang="en-US" altLang="zh-CN" sz="2400" b="1">
                <a:latin typeface="Times New Roman" pitchFamily="18" charset="0"/>
                <a:ea typeface="黑体"/>
              </a:rPr>
              <a:t>			</a:t>
            </a:r>
            <a:r>
              <a:rPr lang="zh-CN" altLang="en-US" sz="2400" b="1">
                <a:latin typeface="Times New Roman" pitchFamily="18" charset="0"/>
                <a:ea typeface="黑体"/>
              </a:rPr>
              <a:t> （     ）</a:t>
            </a:r>
            <a:endParaRPr lang="en-US" altLang="zh-CN" sz="2400" b="1">
              <a:latin typeface="Times New Roman" pitchFamily="18" charset="0"/>
              <a:ea typeface="黑体"/>
            </a:endParaRPr>
          </a:p>
          <a:p>
            <a:pPr marL="0" lvl="0" indent="53959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  （</a:t>
            </a:r>
            <a:r>
              <a:rPr lang="en-US" altLang="zh-CN" sz="2400" b="1">
                <a:latin typeface="Times New Roman" pitchFamily="18" charset="0"/>
                <a:ea typeface="黑体"/>
              </a:rPr>
              <a:t>6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）弧长相等的两条弧是等弧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  <a:r>
              <a:rPr lang="zh-CN" altLang="en-US" sz="2400" b="1">
                <a:latin typeface="Times New Roman" pitchFamily="18" charset="0"/>
                <a:ea typeface="黑体"/>
              </a:rPr>
              <a:t> </a:t>
            </a:r>
            <a:r>
              <a:rPr lang="en-US" altLang="zh-CN" sz="2400" b="1">
                <a:latin typeface="Times New Roman" pitchFamily="18" charset="0"/>
                <a:ea typeface="黑体"/>
              </a:rPr>
              <a:t>			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（     ）</a:t>
            </a:r>
          </a:p>
        </p:txBody>
      </p:sp>
      <p:pic>
        <p:nvPicPr>
          <p:cNvPr id="4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766" y="2564606"/>
            <a:ext cx="378619" cy="37861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766" y="3130154"/>
            <a:ext cx="378619" cy="37861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956" y="1487091"/>
            <a:ext cx="378619" cy="37861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285" y="3694510"/>
            <a:ext cx="492919" cy="37861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806" y="2044304"/>
            <a:ext cx="492919" cy="37861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766" y="4214812"/>
            <a:ext cx="378619" cy="37861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Text Box 5"/>
          <p:cNvSpPr txBox="1"/>
          <p:nvPr/>
        </p:nvSpPr>
        <p:spPr>
          <a:xfrm>
            <a:off x="659606" y="746522"/>
            <a:ext cx="7824788" cy="111085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ea typeface="黑体"/>
              </a:rPr>
              <a:t>2.</a:t>
            </a:r>
            <a:r>
              <a:rPr lang="zh-CN" altLang="en-US" sz="2400" b="1">
                <a:latin typeface="Times New Roman" pitchFamily="18" charset="0"/>
                <a:ea typeface="黑体"/>
              </a:rPr>
              <a:t>体育老师想利用一根</a:t>
            </a:r>
            <a:r>
              <a:rPr lang="en-US" altLang="zh-CN" sz="2400" b="1">
                <a:latin typeface="Times New Roman" pitchFamily="18" charset="0"/>
                <a:ea typeface="黑体"/>
              </a:rPr>
              <a:t>3m</a:t>
            </a:r>
            <a:r>
              <a:rPr lang="zh-CN" altLang="en-US" sz="2400" b="1">
                <a:latin typeface="Times New Roman" pitchFamily="18" charset="0"/>
                <a:ea typeface="黑体"/>
              </a:rPr>
              <a:t>长的绳子在操场上画一个半径为</a:t>
            </a:r>
            <a:r>
              <a:rPr lang="en-US" altLang="zh-CN" sz="2400" b="1">
                <a:latin typeface="Times New Roman" pitchFamily="18" charset="0"/>
                <a:ea typeface="黑体"/>
              </a:rPr>
              <a:t>3m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的圆，你能帮他想想办法吗？</a:t>
            </a:r>
          </a:p>
        </p:txBody>
      </p:sp>
      <p:sp>
        <p:nvSpPr>
          <p:cNvPr id="3" name="Text Box 10"/>
          <p:cNvSpPr txBox="1"/>
          <p:nvPr/>
        </p:nvSpPr>
        <p:spPr>
          <a:xfrm>
            <a:off x="659606" y="1978819"/>
            <a:ext cx="7824788" cy="16609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39591"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解：先确定适当的一点作为圆心，将绳子的一端固定在圆心上，拉紧绳子，绳子的另一端绕圆心旋转一周所经过的路径就是符合条件的圆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Text Box 5"/>
          <p:cNvSpPr txBox="1"/>
          <p:nvPr/>
        </p:nvSpPr>
        <p:spPr>
          <a:xfrm>
            <a:off x="659606" y="673894"/>
            <a:ext cx="7824788" cy="1662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ea typeface="黑体"/>
              </a:rPr>
              <a:t>3.</a:t>
            </a:r>
            <a:r>
              <a:rPr lang="zh-CN" altLang="en-US" sz="2400" b="1">
                <a:latin typeface="Times New Roman" pitchFamily="18" charset="0"/>
                <a:ea typeface="黑体"/>
              </a:rPr>
              <a:t>小明和小华正在练习投铅球，铅球场地分为五个区域：</a:t>
            </a:r>
            <a:r>
              <a:rPr lang="en-US" altLang="zh-CN" sz="2400" b="1">
                <a:latin typeface="Times New Roman" pitchFamily="18" charset="0"/>
                <a:ea typeface="黑体"/>
              </a:rPr>
              <a:t>4m</a:t>
            </a:r>
            <a:r>
              <a:rPr lang="zh-CN" altLang="en-US" sz="2400" b="1">
                <a:latin typeface="Times New Roman" pitchFamily="18" charset="0"/>
                <a:ea typeface="黑体"/>
              </a:rPr>
              <a:t>以内，</a:t>
            </a:r>
            <a:r>
              <a:rPr lang="en-US" altLang="zh-CN" sz="2400" b="1">
                <a:latin typeface="Times New Roman" pitchFamily="18" charset="0"/>
                <a:ea typeface="黑体"/>
              </a:rPr>
              <a:t>4~5m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>
                <a:latin typeface="Times New Roman" pitchFamily="18" charset="0"/>
                <a:ea typeface="黑体"/>
              </a:rPr>
              <a:t>5~6m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>
                <a:latin typeface="Times New Roman" pitchFamily="18" charset="0"/>
                <a:ea typeface="黑体"/>
              </a:rPr>
              <a:t>6~7m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>
                <a:latin typeface="Times New Roman" pitchFamily="18" charset="0"/>
                <a:ea typeface="黑体"/>
              </a:rPr>
              <a:t>7m</a:t>
            </a:r>
            <a:r>
              <a:rPr lang="zh-CN" altLang="en-US" sz="2400" b="1">
                <a:latin typeface="Times New Roman" pitchFamily="18" charset="0"/>
                <a:ea typeface="黑体"/>
              </a:rPr>
              <a:t>以外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  <a:r>
              <a:rPr lang="zh-CN" altLang="en-US" sz="2400" b="1">
                <a:latin typeface="Times New Roman" pitchFamily="18" charset="0"/>
                <a:ea typeface="黑体"/>
              </a:rPr>
              <a:t>小明投了</a:t>
            </a:r>
            <a:r>
              <a:rPr lang="en-US" altLang="zh-CN" sz="2400" b="1">
                <a:latin typeface="Times New Roman" pitchFamily="18" charset="0"/>
                <a:ea typeface="黑体"/>
              </a:rPr>
              <a:t>5.2m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，小华投了</a:t>
            </a:r>
            <a:r>
              <a:rPr lang="en-US" altLang="zh-CN" sz="2400" b="1">
                <a:latin typeface="Times New Roman" pitchFamily="18" charset="0"/>
                <a:ea typeface="黑体"/>
              </a:rPr>
              <a:t>6.7m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，他们投的球分别落在哪个区域内？</a:t>
            </a:r>
          </a:p>
        </p:txBody>
      </p:sp>
      <p:pic>
        <p:nvPicPr>
          <p:cNvPr id="23555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175" y="2561035"/>
            <a:ext cx="2893219" cy="16430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 Box 10"/>
          <p:cNvSpPr txBox="1"/>
          <p:nvPr/>
        </p:nvSpPr>
        <p:spPr>
          <a:xfrm>
            <a:off x="659606" y="2426494"/>
            <a:ext cx="4793456" cy="16609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39591"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解：小明投的球落在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5~6m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这个区域内，小华投的球落在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6~7m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这个区域内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Rectangle 4"/>
          <p:cNvSpPr/>
          <p:nvPr/>
        </p:nvSpPr>
        <p:spPr>
          <a:xfrm>
            <a:off x="222647" y="927497"/>
            <a:ext cx="8336756" cy="553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3959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ea typeface="黑体"/>
              </a:rPr>
              <a:t>4. </a:t>
            </a:r>
            <a:r>
              <a:rPr lang="zh-CN" altLang="en-US" sz="2400" b="1">
                <a:latin typeface="Times New Roman" pitchFamily="18" charset="0"/>
                <a:ea typeface="黑体"/>
              </a:rPr>
              <a:t>如图，请正确的方式表示出以点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400" b="1">
                <a:latin typeface="Times New Roman" pitchFamily="18" charset="0"/>
                <a:ea typeface="黑体"/>
              </a:rPr>
              <a:t>为端点的优弧及劣弧</a:t>
            </a:r>
            <a:r>
              <a:rPr lang="en-US" altLang="zh-CN" sz="2400" b="1">
                <a:latin typeface="Times New Roman" pitchFamily="18" charset="0"/>
                <a:ea typeface="黑体"/>
              </a:rPr>
              <a:t>. </a:t>
            </a:r>
          </a:p>
        </p:txBody>
      </p:sp>
      <p:pic>
        <p:nvPicPr>
          <p:cNvPr id="24579" name="图片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806" y="2018110"/>
            <a:ext cx="3053954" cy="2322909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1" name="对象 60"/>
          <p:cNvGraphicFramePr>
            <a:graphicFrameLocks noChangeAspect="1"/>
          </p:cNvGraphicFramePr>
          <p:nvPr/>
        </p:nvGraphicFramePr>
        <p:xfrm>
          <a:off x="4572000" y="2389585"/>
          <a:ext cx="3267075" cy="548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3" progId="Equation.DSMT4">
                  <p:embed/>
                </p:oleObj>
              </mc:Choice>
              <mc:Fallback>
                <p:oleObj r:id="rId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389585"/>
                        <a:ext cx="3267075" cy="54887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对象 61"/>
          <p:cNvGraphicFramePr>
            <a:graphicFrameLocks noChangeAspect="1"/>
          </p:cNvGraphicFramePr>
          <p:nvPr/>
        </p:nvGraphicFramePr>
        <p:xfrm>
          <a:off x="4572000" y="3165872"/>
          <a:ext cx="2380060" cy="548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5" progId="Equation.DSMT4">
                  <p:embed/>
                </p:oleObj>
              </mc:Choice>
              <mc:Fallback>
                <p:oleObj r:id="rId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0" y="3165872"/>
                        <a:ext cx="2380060" cy="54887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文本框 1"/>
          <p:cNvSpPr txBox="1"/>
          <p:nvPr/>
        </p:nvSpPr>
        <p:spPr>
          <a:xfrm>
            <a:off x="759619" y="303610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课堂小结</a:t>
            </a:r>
          </a:p>
        </p:txBody>
      </p:sp>
      <p:sp>
        <p:nvSpPr>
          <p:cNvPr id="5" name="Line 22"/>
          <p:cNvSpPr/>
          <p:nvPr/>
        </p:nvSpPr>
        <p:spPr>
          <a:xfrm flipV="1">
            <a:off x="5838825" y="3338512"/>
            <a:ext cx="554831" cy="859631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6" name="Line 22"/>
          <p:cNvSpPr/>
          <p:nvPr/>
        </p:nvSpPr>
        <p:spPr>
          <a:xfrm flipV="1">
            <a:off x="5624512" y="3338512"/>
            <a:ext cx="769144" cy="13216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7" name="Line 22"/>
          <p:cNvSpPr/>
          <p:nvPr/>
        </p:nvSpPr>
        <p:spPr>
          <a:xfrm>
            <a:off x="6051948" y="3168253"/>
            <a:ext cx="341709" cy="170259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grpSp>
        <p:nvGrpSpPr>
          <p:cNvPr id="25606" name="组合 7"/>
          <p:cNvGrpSpPr/>
          <p:nvPr/>
        </p:nvGrpSpPr>
        <p:grpSpPr>
          <a:xfrm>
            <a:off x="5624512" y="2526506"/>
            <a:ext cx="1600200" cy="1600200"/>
            <a:chOff x="2686665" y="2087769"/>
            <a:chExt cx="1600200" cy="1600200"/>
          </a:xfrm>
        </p:grpSpPr>
        <p:sp>
          <p:nvSpPr>
            <p:cNvPr id="9" name="椭圆 8"/>
            <p:cNvSpPr/>
            <p:nvPr/>
          </p:nvSpPr>
          <p:spPr>
            <a:xfrm>
              <a:off x="2686665" y="2087769"/>
              <a:ext cx="1600200" cy="16002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5629" name="组合 9"/>
            <p:cNvGrpSpPr/>
            <p:nvPr/>
          </p:nvGrpSpPr>
          <p:grpSpPr>
            <a:xfrm>
              <a:off x="3423921" y="2413972"/>
              <a:ext cx="520628" cy="840610"/>
              <a:chOff x="3234152" y="2829485"/>
              <a:chExt cx="520628" cy="840610"/>
            </a:xfrm>
          </p:grpSpPr>
          <p:sp>
            <p:nvSpPr>
              <p:cNvPr id="25630" name="Oval 19"/>
              <p:cNvSpPr/>
              <p:nvPr/>
            </p:nvSpPr>
            <p:spPr>
              <a:xfrm>
                <a:off x="3234152" y="3281022"/>
                <a:ext cx="62843" cy="64228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latin typeface="Arial" panose="020b0604020202020204" pitchFamily="34" charset="0"/>
                </a:endParaRPr>
              </a:p>
            </p:txBody>
          </p:sp>
          <p:sp>
            <p:nvSpPr>
              <p:cNvPr id="25631" name="Text Box 6"/>
              <p:cNvSpPr txBox="1"/>
              <p:nvPr/>
            </p:nvSpPr>
            <p:spPr>
              <a:xfrm>
                <a:off x="3265573" y="3277681"/>
                <a:ext cx="333264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100" b="1" i="1">
                    <a:latin typeface="Times New Roman" pitchFamily="18" charset="0"/>
                    <a:cs typeface="Times New Roman" panose="02020603050405020304" pitchFamily="18" charset="0"/>
                  </a:rPr>
                  <a:t>O</a:t>
                </a:r>
                <a:endParaRPr lang="en-US" altLang="zh-CN" sz="21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  <p:sp>
            <p:nvSpPr>
              <p:cNvPr id="25632" name="Text Box 6"/>
              <p:cNvSpPr txBox="1"/>
              <p:nvPr/>
            </p:nvSpPr>
            <p:spPr>
              <a:xfrm>
                <a:off x="3511684" y="2829485"/>
                <a:ext cx="243096" cy="3924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100" b="1" i="1">
                    <a:latin typeface="Times New Roman" pitchFamily="18" charset="0"/>
                    <a:cs typeface="Times New Roman" panose="02020603050405020304" pitchFamily="18" charset="0"/>
                  </a:rPr>
                  <a:t>r</a:t>
                </a:r>
                <a:endParaRPr lang="en-US" altLang="zh-CN" sz="21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5867402" y="2742010"/>
            <a:ext cx="370284" cy="436958"/>
            <a:chOff x="7532372" y="2985623"/>
            <a:chExt cx="370101" cy="437194"/>
          </a:xfrm>
        </p:grpSpPr>
        <p:sp>
          <p:nvSpPr>
            <p:cNvPr id="15" name="Oval 29"/>
            <p:cNvSpPr>
              <a:spLocks noChangeArrowheads="1"/>
            </p:cNvSpPr>
            <p:nvPr/>
          </p:nvSpPr>
          <p:spPr bwMode="auto">
            <a:xfrm>
              <a:off x="7627863" y="3333259"/>
              <a:ext cx="89560" cy="8955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1pPr>
              <a:lvl2pPr marL="557212" lvl="1" indent="-214312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2pPr>
              <a:lvl3pPr marL="857250" lvl="2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3pPr>
              <a:lvl4pPr marL="1200150" lvl="3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4pPr>
              <a:lvl5pPr marL="1543050" lvl="4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5pPr>
              <a:lvl6pPr marL="1885950" lvl="5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6pPr>
              <a:lvl7pPr marL="2228850" lvl="6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7pPr>
              <a:lvl8pPr marL="2571750" lvl="7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8pPr>
              <a:lvl9pPr marL="2914650" indent="-171450" defTabSz="514350" fontAlgn="base">
                <a:spcBef>
                  <a:spcPct val="0"/>
                </a:spcBef>
                <a:spcAft>
                  <a:spcPct val="0"/>
                </a:spcAft>
                <a:defRPr sz="975">
                  <a:solidFill>
                    <a:schemeClr val="tx1"/>
                  </a:solidFill>
                  <a:latin typeface="Times New Roman" pitchFamily="18" charset="0"/>
                  <a:ea typeface="黑体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  <a:cs typeface="+mn-cs"/>
              </a:endParaRPr>
            </a:p>
          </p:txBody>
        </p:sp>
        <p:sp>
          <p:nvSpPr>
            <p:cNvPr id="25627" name="Text Box 6"/>
            <p:cNvSpPr txBox="1"/>
            <p:nvPr/>
          </p:nvSpPr>
          <p:spPr>
            <a:xfrm>
              <a:off x="7532372" y="2985623"/>
              <a:ext cx="370101" cy="3924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A </a:t>
              </a:r>
              <a:endParaRPr lang="en-US" altLang="zh-CN" sz="2100" b="1" i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endParaRPr>
            </a:p>
          </p:txBody>
        </p:sp>
      </p:grpSp>
      <p:sp>
        <p:nvSpPr>
          <p:cNvPr id="25608" name="Line 22"/>
          <p:cNvSpPr/>
          <p:nvPr/>
        </p:nvSpPr>
        <p:spPr>
          <a:xfrm flipV="1">
            <a:off x="6417469" y="3048000"/>
            <a:ext cx="744141" cy="29051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18" name="文本框 17"/>
          <p:cNvSpPr txBox="1"/>
          <p:nvPr/>
        </p:nvSpPr>
        <p:spPr>
          <a:xfrm>
            <a:off x="1610916" y="2606279"/>
            <a:ext cx="1740694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点在圆内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406378" y="2606279"/>
            <a:ext cx="822721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d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＜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</a:t>
            </a:r>
            <a:endParaRPr lang="zh-CN" altLang="en-US" sz="2400" b="1" i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64942" y="3236119"/>
            <a:ext cx="414337" cy="392906"/>
            <a:chOff x="7429907" y="3058877"/>
            <a:chExt cx="413726" cy="392415"/>
          </a:xfrm>
        </p:grpSpPr>
        <p:sp>
          <p:nvSpPr>
            <p:cNvPr id="21" name="Oval 29"/>
            <p:cNvSpPr>
              <a:spLocks noChangeArrowheads="1"/>
            </p:cNvSpPr>
            <p:nvPr/>
          </p:nvSpPr>
          <p:spPr bwMode="auto">
            <a:xfrm>
              <a:off x="7754073" y="3229427"/>
              <a:ext cx="89560" cy="8955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1pPr>
              <a:lvl2pPr marL="557212" lvl="1" indent="-214312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2pPr>
              <a:lvl3pPr marL="857250" lvl="2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3pPr>
              <a:lvl4pPr marL="1200150" lvl="3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4pPr>
              <a:lvl5pPr marL="1543050" lvl="4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5pPr>
              <a:lvl6pPr marL="1885950" lvl="5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6pPr>
              <a:lvl7pPr marL="2228850" lvl="6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7pPr>
              <a:lvl8pPr marL="2571750" lvl="7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8pPr>
              <a:lvl9pPr marL="2914650" indent="-171450" defTabSz="514350" fontAlgn="base">
                <a:spcBef>
                  <a:spcPct val="0"/>
                </a:spcBef>
                <a:spcAft>
                  <a:spcPct val="0"/>
                </a:spcAft>
                <a:defRPr sz="975">
                  <a:solidFill>
                    <a:schemeClr val="tx1"/>
                  </a:solidFill>
                  <a:latin typeface="Times New Roman" pitchFamily="18" charset="0"/>
                  <a:ea typeface="黑体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  <a:cs typeface="+mn-cs"/>
              </a:endParaRPr>
            </a:p>
          </p:txBody>
        </p:sp>
        <p:sp>
          <p:nvSpPr>
            <p:cNvPr id="25625" name="Text Box 6"/>
            <p:cNvSpPr txBox="1"/>
            <p:nvPr/>
          </p:nvSpPr>
          <p:spPr>
            <a:xfrm>
              <a:off x="7429907" y="3058877"/>
              <a:ext cx="384961" cy="3924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B </a:t>
              </a:r>
              <a:endParaRPr lang="en-US" altLang="zh-CN" sz="2100" b="1" i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610916" y="3189685"/>
            <a:ext cx="1740694" cy="4393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点在圆上 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375422" y="3164681"/>
            <a:ext cx="822721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d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</a:t>
            </a:r>
            <a:endParaRPr lang="zh-CN" altLang="en-US" sz="2400" b="1" i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454252" y="4001691"/>
            <a:ext cx="413146" cy="391715"/>
            <a:chOff x="7361663" y="2799956"/>
            <a:chExt cx="413726" cy="392415"/>
          </a:xfrm>
        </p:grpSpPr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7685829" y="2970504"/>
              <a:ext cx="89560" cy="8955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wrap="none" anchor="ctr"/>
            <a:lstStyle>
              <a:defPPr>
                <a:defRPr lang="zh-CN"/>
              </a:defPPr>
              <a:lvl1pPr marL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1pPr>
              <a:lvl2pPr marL="557212" lvl="1" indent="-214312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2pPr>
              <a:lvl3pPr marL="857250" lvl="2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3pPr>
              <a:lvl4pPr marL="1200150" lvl="3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4pPr>
              <a:lvl5pPr marL="1543050" lvl="4" indent="-17145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5pPr>
              <a:lvl6pPr marL="1885950" lvl="5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6pPr>
              <a:lvl7pPr marL="2228850" lvl="6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7pPr>
              <a:lvl8pPr marL="2571750" lvl="7" indent="-171450" algn="l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975" b="0" i="0" u="none" kern="1200" baseline="0">
                  <a:solidFill>
                    <a:schemeClr val="tx1"/>
                  </a:solidFill>
                  <a:latin typeface="Times New Roman" pitchFamily="18" charset="0"/>
                  <a:ea typeface="黑体"/>
                  <a:cs typeface="+mn-cs"/>
                </a:defRPr>
              </a:lvl8pPr>
              <a:lvl9pPr marL="2914650" indent="-171450" defTabSz="514350" fontAlgn="base">
                <a:spcBef>
                  <a:spcPct val="0"/>
                </a:spcBef>
                <a:spcAft>
                  <a:spcPct val="0"/>
                </a:spcAft>
                <a:defRPr sz="975">
                  <a:solidFill>
                    <a:schemeClr val="tx1"/>
                  </a:solidFill>
                  <a:latin typeface="Times New Roman" pitchFamily="18" charset="0"/>
                  <a:ea typeface="黑体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  <a:cs typeface="+mn-cs"/>
              </a:endParaRPr>
            </a:p>
          </p:txBody>
        </p:sp>
        <p:sp>
          <p:nvSpPr>
            <p:cNvPr id="25623" name="Text Box 6"/>
            <p:cNvSpPr txBox="1"/>
            <p:nvPr/>
          </p:nvSpPr>
          <p:spPr>
            <a:xfrm>
              <a:off x="7361663" y="2799956"/>
              <a:ext cx="384962" cy="3924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100" b="1" i="1">
                  <a:solidFill>
                    <a:srgbClr val="FF0000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C </a:t>
              </a:r>
              <a:endParaRPr lang="en-US" altLang="zh-CN" sz="2100" b="1" i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610916" y="3782616"/>
            <a:ext cx="1740694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点在圆外 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375422" y="3796904"/>
            <a:ext cx="822721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d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＞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</a:t>
            </a:r>
            <a:endParaRPr lang="zh-CN" altLang="en-US" sz="2400" b="1" i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45319" y="1495426"/>
            <a:ext cx="8021241" cy="467915"/>
            <a:chOff x="646095" y="1495180"/>
            <a:chExt cx="8021126" cy="467915"/>
          </a:xfrm>
        </p:grpSpPr>
        <p:sp>
          <p:nvSpPr>
            <p:cNvPr id="25618" name="Rectangle 11"/>
            <p:cNvSpPr/>
            <p:nvPr/>
          </p:nvSpPr>
          <p:spPr>
            <a:xfrm>
              <a:off x="4981045" y="1495180"/>
              <a:ext cx="2964656" cy="46791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latin typeface="Arial" panose="020b0604020202020204" pitchFamily="34" charset="0"/>
                  <a:ea typeface="黑体"/>
                </a:rPr>
                <a:t>所有点组成的图形</a:t>
              </a:r>
            </a:p>
          </p:txBody>
        </p:sp>
        <p:sp>
          <p:nvSpPr>
            <p:cNvPr id="25619" name="Rectangle 12"/>
            <p:cNvSpPr/>
            <p:nvPr/>
          </p:nvSpPr>
          <p:spPr>
            <a:xfrm>
              <a:off x="646095" y="1499981"/>
              <a:ext cx="1257300" cy="4381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Arial" panose="020b0604020202020204" pitchFamily="34" charset="0"/>
                  <a:ea typeface="黑体"/>
                </a:rPr>
                <a:t>平面上</a:t>
              </a:r>
            </a:p>
          </p:txBody>
        </p:sp>
        <p:sp>
          <p:nvSpPr>
            <p:cNvPr id="25620" name="Rectangle 13"/>
            <p:cNvSpPr/>
            <p:nvPr/>
          </p:nvSpPr>
          <p:spPr>
            <a:xfrm>
              <a:off x="7434924" y="1499981"/>
              <a:ext cx="1232296" cy="43934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latin typeface="黑体"/>
                  <a:ea typeface="黑体"/>
                </a:rPr>
                <a:t>叫做</a:t>
              </a:r>
              <a:r>
                <a:rPr lang="zh-CN" altLang="en-US" sz="2400" b="1">
                  <a:solidFill>
                    <a:srgbClr val="FF0000"/>
                  </a:solidFill>
                  <a:latin typeface="黑体"/>
                  <a:ea typeface="黑体"/>
                </a:rPr>
                <a:t>圆</a:t>
              </a:r>
              <a:r>
                <a:rPr lang="en-US" altLang="zh-CN" sz="2400" b="1">
                  <a:latin typeface="黑体"/>
                  <a:ea typeface="黑体"/>
                </a:rPr>
                <a:t>.</a:t>
              </a:r>
              <a:endParaRPr lang="zh-CN" altLang="en-US" sz="2400" b="1">
                <a:latin typeface="黑体"/>
                <a:ea typeface="黑体"/>
              </a:endParaRPr>
            </a:p>
          </p:txBody>
        </p:sp>
        <p:sp>
          <p:nvSpPr>
            <p:cNvPr id="25621" name="Rectangle 14"/>
            <p:cNvSpPr/>
            <p:nvPr/>
          </p:nvSpPr>
          <p:spPr>
            <a:xfrm>
              <a:off x="1596213" y="1510063"/>
              <a:ext cx="3993356" cy="4381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latin typeface="Arial" panose="020b0604020202020204" pitchFamily="34" charset="0"/>
                  <a:ea typeface="黑体"/>
                </a:rPr>
                <a:t>到</a:t>
              </a:r>
              <a:r>
                <a:rPr lang="zh-CN" altLang="en-US" sz="2400" b="1">
                  <a:solidFill>
                    <a:srgbClr val="FF0000"/>
                  </a:solidFill>
                  <a:latin typeface="Arial" panose="020b0604020202020204" pitchFamily="34" charset="0"/>
                  <a:ea typeface="黑体"/>
                </a:rPr>
                <a:t>定点</a:t>
              </a:r>
              <a:r>
                <a:rPr lang="zh-CN" altLang="en-US" sz="2400" b="1">
                  <a:latin typeface="Arial" panose="020b0604020202020204" pitchFamily="34" charset="0"/>
                  <a:ea typeface="黑体"/>
                </a:rPr>
                <a:t>的距离等于</a:t>
              </a:r>
              <a:r>
                <a:rPr lang="zh-CN" altLang="en-US" sz="2400" b="1">
                  <a:solidFill>
                    <a:srgbClr val="FF0000"/>
                  </a:solidFill>
                  <a:latin typeface="Arial" panose="020b0604020202020204" pitchFamily="34" charset="0"/>
                  <a:ea typeface="黑体"/>
                </a:rPr>
                <a:t>定长</a:t>
              </a:r>
              <a:r>
                <a:rPr lang="zh-CN" altLang="en-US" sz="2400" b="1">
                  <a:latin typeface="Arial" panose="020b0604020202020204" pitchFamily="34" charset="0"/>
                  <a:ea typeface="黑体"/>
                </a:rPr>
                <a:t>的</a:t>
              </a:r>
            </a:p>
          </p:txBody>
        </p:sp>
      </p:grp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  <p:cond evt="onBegin" delay="0">
                          <p:tn val="40"/>
                        </p:cond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  <p:cond evt="onBegin" delay="0">
                          <p:tn val="62"/>
                        </p:cond>
                      </p:stCondLst>
                      <p:childTnLst>
                        <p:par>
                          <p:cTn id="6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1"/>
      <p:bldP spid="23" grpId="2"/>
      <p:bldP spid="24" grpId="3"/>
      <p:bldP spid="28" grpId="4"/>
      <p:bldP spid="29" grpId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1075" y="745331"/>
            <a:ext cx="2105025" cy="21038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7" name="图片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385" y="2407444"/>
            <a:ext cx="5555456" cy="9167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8" name="WordArt 88"/>
          <p:cNvSpPr>
            <a:spLocks noTextEdit="1"/>
          </p:cNvSpPr>
          <p:nvPr/>
        </p:nvSpPr>
        <p:spPr>
          <a:xfrm>
            <a:off x="3086100" y="526256"/>
            <a:ext cx="2570560" cy="2928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</a:lstStyle>
          <a:p>
            <a:pPr algn="ctr" eaLnBrk="1" hangingPunct="1"/>
            <a:r>
              <a:rPr lang="zh-CN" altLang="en-US" sz="2700">
                <a:ln w="19050" cap="flat" cmpd="sng">
                  <a:solidFill>
                    <a:sysClr val="background" lastClr="000000">
                      <a:gamma/>
                      <a:invGamma/>
                    </a:sysClr>
                  </a:solidFill>
                  <a:prstDash val="solid"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为什么车轮是圆的？</a:t>
            </a:r>
            <a:endParaRPr lang="zh-CN" altLang="en-US" sz="2700">
              <a:ln w="19050" cap="flat" cmpd="sng">
                <a:solidFill>
                  <a:sysClr val="background" lastClr="000000">
                    <a:gamma/>
                    <a:invGamma/>
                  </a:sysClr>
                </a:solidFill>
                <a:prstDash val="solid"/>
                <a:headEnd type="none" w="med" len="med"/>
                <a:tailEnd type="none" w="med" len="med"/>
              </a:ln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Rectangle 4"/>
          <p:cNvSpPr/>
          <p:nvPr/>
        </p:nvSpPr>
        <p:spPr>
          <a:xfrm>
            <a:off x="1035844" y="2867025"/>
            <a:ext cx="6669881" cy="1668066"/>
          </a:xfrm>
          <a:prstGeom prst="rect">
            <a:avLst/>
          </a:prstGeom>
          <a:solidFill>
            <a:schemeClr val="accent1">
              <a:alpha val="25098"/>
            </a:schemeClr>
          </a:solidFill>
          <a:ln w="12700">
            <a:noFill/>
          </a:ln>
        </p:spPr>
        <p:txBody>
          <a:bodyPr lIns="67627" tIns="35243" rIns="67627" bIns="35243"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</a:rPr>
              <a:t>    把车轮做成圆形，车轮上各点到车轮中心（圆心）的距离都等于车轮的半径，当车轮在平面上滚动时，车轮中心与平面的距离保持不变，因此，当车辆在平坦的路上行驶时，坐车的人会感觉到非常平稳，这也是车轮都做成圆形的数学道理．</a:t>
            </a:r>
          </a:p>
        </p:txBody>
      </p:sp>
      <p:cxnSp>
        <p:nvCxnSpPr>
          <p:cNvPr id="86" name="直接连接符 85"/>
          <p:cNvCxnSpPr/>
          <p:nvPr/>
        </p:nvCxnSpPr>
        <p:spPr>
          <a:xfrm>
            <a:off x="2045494" y="1796654"/>
            <a:ext cx="476131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06 4.44444E-06 L 0.52369 4.44444E-06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8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100</Paragraphs>
  <Slides>17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18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66</cp:revision>
  <dcterms:created xsi:type="dcterms:W3CDTF">2015-05-05T08:02:00Z</dcterms:created>
  <dcterms:modified xsi:type="dcterms:W3CDTF">2023-02-01T09:49:06Z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48BAC3177A104FF29E88E5428EBB0CBC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v1.0_mb_1xcC3Mw+Jzrh3RdFUoadLA==</vt:lpwstr>
  </property>
</Properties>
</file>