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handoutMasterIdLst>
    <p:handoutMasterId r:id="rId24"/>
  </p:handoutMasterIdLst>
  <p:sldIdLst>
    <p:sldId id="438" r:id="rId2"/>
    <p:sldId id="518" r:id="rId3"/>
    <p:sldId id="519" r:id="rId4"/>
    <p:sldId id="520" r:id="rId5"/>
    <p:sldId id="522" r:id="rId6"/>
    <p:sldId id="521" r:id="rId7"/>
    <p:sldId id="385" r:id="rId8"/>
    <p:sldId id="447" r:id="rId9"/>
    <p:sldId id="547" r:id="rId10"/>
    <p:sldId id="495" r:id="rId11"/>
    <p:sldId id="523" r:id="rId12"/>
    <p:sldId id="524" r:id="rId13"/>
    <p:sldId id="525" r:id="rId14"/>
    <p:sldId id="526" r:id="rId15"/>
    <p:sldId id="530" r:id="rId16"/>
    <p:sldId id="545" r:id="rId17"/>
    <p:sldId id="533" r:id="rId18"/>
    <p:sldId id="534" r:id="rId19"/>
    <p:sldId id="535" r:id="rId20"/>
    <p:sldId id="652" r:id="rId21"/>
    <p:sldId id="538" r:id="rId22"/>
  </p:sldIdLst>
  <p:sldSz cx="9144000" cy="5143500" type="screen16x9"/>
  <p:notesSz cx="6858000" cy="9144000"/>
  <p:embeddedFontLst>
    <p:embeddedFont>
      <p:font typeface="Impact" panose="020B0806030902050204" pitchFamily="34" charset="0"/>
      <p:regular r:id="rId25"/>
    </p:embeddedFont>
    <p:embeddedFont>
      <p:font typeface="黑体" panose="02010609060101010101" pitchFamily="49" charset="-122"/>
      <p:regular r:id="rId26"/>
    </p:embeddedFont>
    <p:embeddedFont>
      <p:font typeface="楷体" panose="02010609060101010101" pitchFamily="49" charset="-122"/>
      <p:regular r:id="rId27"/>
    </p:embeddedFont>
    <p:embeddedFont>
      <p:font typeface="新宋体" panose="02010609030101010101" pitchFamily="49" charset="-122"/>
      <p:regular r:id="rId28"/>
    </p:embeddedFont>
  </p:embeddedFontLst>
  <p:custDataLst>
    <p:tags r:id="rId29"/>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40" userDrawn="1">
          <p15:clr>
            <a:srgbClr val="A4A3A4"/>
          </p15:clr>
        </p15:guide>
        <p15:guide id="2" pos="2878" userDrawn="1">
          <p15:clr>
            <a:srgbClr val="A4A3A4"/>
          </p15:clr>
        </p15:guide>
      </p15:sldGuideLst>
    </p:ext>
    <p:ext uri="{2D200454-40CA-4A62-9FC3-DE9A4176ACB9}">
      <p15:notesGuideLst xmlns:p15="http://schemas.microsoft.com/office/powerpoint/2012/main">
        <p15:guide id="1" orient="horz" pos="2915">
          <p15:clr>
            <a:srgbClr val="A4A3A4"/>
          </p15:clr>
        </p15:guide>
        <p15:guide id="2" pos="215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a:srgbClr val="FF0000"/>
    <a:srgbClr val="3333FF"/>
    <a:srgbClr val="FFFF00"/>
    <a:srgbClr val="FB2413"/>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8" autoAdjust="0"/>
    <p:restoredTop sz="94991" autoAdjust="0"/>
  </p:normalViewPr>
  <p:slideViewPr>
    <p:cSldViewPr>
      <p:cViewPr varScale="1">
        <p:scale>
          <a:sx n="114" d="100"/>
          <a:sy n="114" d="100"/>
        </p:scale>
        <p:origin x="538" y="86"/>
      </p:cViewPr>
      <p:guideLst>
        <p:guide orient="horz" pos="1640"/>
        <p:guide pos="2878"/>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952" y="-102"/>
      </p:cViewPr>
      <p:guideLst>
        <p:guide orient="horz" pos="2915"/>
        <p:guide pos="215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3D61F118-0FDD-4727-8FC6-FCE43A2EE29D}" type="datetimeFigureOut">
              <a:rPr lang="zh-CN" altLang="en-US"/>
              <a:t>2024/11/7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vl1pPr>
          </a:lstStyle>
          <a:p>
            <a:pPr>
              <a:defRPr/>
            </a:pPr>
            <a:fld id="{745E28F5-E1F9-4A3B-B2AA-340A91B6796C}" type="slidenum">
              <a:rPr lang="zh-CN" altLang="en-US"/>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16EEE264-5732-46C9-8F5B-27380EA7E2AF}" type="datetimeFigureOut">
              <a:rPr lang="zh-CN" altLang="en-US"/>
              <a:t>2024/11/7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dirty="0"/>
              <a:t>单击此处编辑母版文本样式</a:t>
            </a:r>
          </a:p>
          <a:p>
            <a:pPr lvl="1"/>
            <a:r>
              <a:rPr lang="zh-CN" altLang="en-US" noProof="0" dirty="0"/>
              <a:t>第二级</a:t>
            </a:r>
          </a:p>
          <a:p>
            <a:pPr lvl="2"/>
            <a:r>
              <a:rPr lang="zh-CN" altLang="en-US" noProof="0" dirty="0"/>
              <a:t>第三级</a:t>
            </a:r>
          </a:p>
          <a:p>
            <a:pPr lvl="3"/>
            <a:r>
              <a:rPr lang="zh-CN" altLang="en-US" noProof="0" dirty="0"/>
              <a:t>第四级</a:t>
            </a:r>
          </a:p>
          <a:p>
            <a:pPr lvl="4"/>
            <a:r>
              <a:rPr lang="zh-CN" altLang="en-US" noProof="0"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vl1pPr>
          </a:lstStyle>
          <a:p>
            <a:pPr>
              <a:defRPr/>
            </a:pPr>
            <a:fld id="{5B06F620-83BB-4232-A74A-967CDF99844E}"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内页">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2024/11/7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a:spLocks noChangeArrowheads="1"/>
          </p:cNvSpPr>
          <p:nvPr userDrawn="1"/>
        </p:nvSpPr>
        <p:spPr bwMode="auto">
          <a:xfrm>
            <a:off x="6228398" y="69850"/>
            <a:ext cx="1900555" cy="49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kumimoji="1" lang="en-US" altLang="zh-CN" sz="2800" b="1" dirty="0">
                <a:solidFill>
                  <a:srgbClr val="A11111"/>
                </a:solidFill>
                <a:latin typeface="宋体" panose="02010600030101010101" pitchFamily="2" charset="-122"/>
              </a:rPr>
              <a:t>13 </a:t>
            </a:r>
            <a:r>
              <a:rPr kumimoji="1" lang="zh-CN" altLang="en-US" sz="2400" b="1" dirty="0">
                <a:solidFill>
                  <a:srgbClr val="A11111"/>
                </a:solidFill>
                <a:latin typeface="宋体" panose="02010600030101010101" pitchFamily="2" charset="-122"/>
              </a:rPr>
              <a:t>诗词三首</a:t>
            </a:r>
            <a:endParaRPr kumimoji="1" lang="en-US" altLang="zh-CN" sz="2400" b="1" dirty="0">
              <a:solidFill>
                <a:srgbClr val="A11111"/>
              </a:solidFill>
              <a:latin typeface="宋体" panose="02010600030101010101" pitchFamily="2" charset="-122"/>
            </a:endParaRPr>
          </a:p>
        </p:txBody>
      </p:sp>
      <p:pic>
        <p:nvPicPr>
          <p:cNvPr id="1027" name="图片 5"/>
          <p:cNvPicPr>
            <a:picLocks noChangeAspect="1" noChangeArrowheads="1"/>
          </p:cNvPicPr>
          <p:nvPr userDrawn="1"/>
        </p:nvPicPr>
        <p:blipFill>
          <a:blip r:embed="rId37">
            <a:extLst>
              <a:ext uri="{28A0092B-C50C-407E-A947-70E740481C1C}">
                <a14:useLocalDpi xmlns:a14="http://schemas.microsoft.com/office/drawing/2010/main" val="0"/>
              </a:ext>
            </a:extLst>
          </a:blip>
          <a:srcRect/>
          <a:stretch>
            <a:fillRect/>
          </a:stretch>
        </p:blipFill>
        <p:spPr bwMode="auto">
          <a:xfrm>
            <a:off x="0" y="4443413"/>
            <a:ext cx="91440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descr="e7ffd8e319b9d5efeefb81a79296bd5"/>
          <p:cNvPicPr>
            <a:picLocks noChangeAspect="1"/>
          </p:cNvPicPr>
          <p:nvPr userDrawn="1"/>
        </p:nvPicPr>
        <p:blipFill>
          <a:blip r:embed="rId38"/>
          <a:stretch>
            <a:fillRect/>
          </a:stretch>
        </p:blipFill>
        <p:spPr>
          <a:xfrm>
            <a:off x="8172450" y="69850"/>
            <a:ext cx="867410" cy="84899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transition spd="slow">
    <p:random/>
  </p:transition>
  <p:txStyles>
    <p:titleStyle>
      <a:lvl1pPr algn="ctr" defTabSz="685800" rtl="0" eaLnBrk="0" fontAlgn="base" hangingPunct="0">
        <a:spcBef>
          <a:spcPct val="0"/>
        </a:spcBef>
        <a:spcAft>
          <a:spcPct val="0"/>
        </a:spcAft>
        <a:defRPr sz="3300" kern="1200">
          <a:solidFill>
            <a:schemeClr val="tx1"/>
          </a:solidFill>
          <a:latin typeface="+mj-lt"/>
          <a:ea typeface="+mj-ea"/>
          <a:cs typeface="+mj-cs"/>
        </a:defRPr>
      </a:lvl1pPr>
      <a:lvl2pPr algn="ctr" defTabSz="685800" rtl="0" eaLnBrk="0" fontAlgn="base" hangingPunct="0">
        <a:spcBef>
          <a:spcPct val="0"/>
        </a:spcBef>
        <a:spcAft>
          <a:spcPct val="0"/>
        </a:spcAft>
        <a:defRPr sz="3300">
          <a:solidFill>
            <a:schemeClr val="tx1"/>
          </a:solidFill>
          <a:latin typeface="Impact" panose="020B0806030902050204" pitchFamily="34" charset="0"/>
          <a:ea typeface="微软雅黑" panose="020B0503020204020204" pitchFamily="34" charset="-122"/>
        </a:defRPr>
      </a:lvl2pPr>
      <a:lvl3pPr algn="ctr" defTabSz="685800" rtl="0" eaLnBrk="0" fontAlgn="base" hangingPunct="0">
        <a:spcBef>
          <a:spcPct val="0"/>
        </a:spcBef>
        <a:spcAft>
          <a:spcPct val="0"/>
        </a:spcAft>
        <a:defRPr sz="3300">
          <a:solidFill>
            <a:schemeClr val="tx1"/>
          </a:solidFill>
          <a:latin typeface="Impact" panose="020B0806030902050204" pitchFamily="34" charset="0"/>
          <a:ea typeface="微软雅黑" panose="020B0503020204020204" pitchFamily="34" charset="-122"/>
        </a:defRPr>
      </a:lvl3pPr>
      <a:lvl4pPr algn="ctr" defTabSz="685800" rtl="0" eaLnBrk="0" fontAlgn="base" hangingPunct="0">
        <a:spcBef>
          <a:spcPct val="0"/>
        </a:spcBef>
        <a:spcAft>
          <a:spcPct val="0"/>
        </a:spcAft>
        <a:defRPr sz="3300">
          <a:solidFill>
            <a:schemeClr val="tx1"/>
          </a:solidFill>
          <a:latin typeface="Impact" panose="020B0806030902050204" pitchFamily="34" charset="0"/>
          <a:ea typeface="微软雅黑" panose="020B0503020204020204" pitchFamily="34" charset="-122"/>
        </a:defRPr>
      </a:lvl4pPr>
      <a:lvl5pPr algn="ctr" defTabSz="685800" rtl="0" eaLnBrk="0" fontAlgn="base" hangingPunct="0">
        <a:spcBef>
          <a:spcPct val="0"/>
        </a:spcBef>
        <a:spcAft>
          <a:spcPct val="0"/>
        </a:spcAft>
        <a:defRPr sz="3300">
          <a:solidFill>
            <a:schemeClr val="tx1"/>
          </a:solidFill>
          <a:latin typeface="Impact" panose="020B0806030902050204" pitchFamily="34" charset="0"/>
          <a:ea typeface="微软雅黑" panose="020B0503020204020204" pitchFamily="34" charset="-122"/>
        </a:defRPr>
      </a:lvl5pPr>
      <a:lvl6pPr marL="457200" algn="ctr" defTabSz="685800" rtl="0" fontAlgn="base">
        <a:spcBef>
          <a:spcPct val="0"/>
        </a:spcBef>
        <a:spcAft>
          <a:spcPct val="0"/>
        </a:spcAft>
        <a:defRPr sz="3300">
          <a:solidFill>
            <a:schemeClr val="tx1"/>
          </a:solidFill>
          <a:latin typeface="Impact" panose="020B0806030902050204" pitchFamily="34" charset="0"/>
          <a:ea typeface="微软雅黑" panose="020B0503020204020204" pitchFamily="34" charset="-122"/>
        </a:defRPr>
      </a:lvl6pPr>
      <a:lvl7pPr marL="914400" algn="ctr" defTabSz="685800" rtl="0" fontAlgn="base">
        <a:spcBef>
          <a:spcPct val="0"/>
        </a:spcBef>
        <a:spcAft>
          <a:spcPct val="0"/>
        </a:spcAft>
        <a:defRPr sz="3300">
          <a:solidFill>
            <a:schemeClr val="tx1"/>
          </a:solidFill>
          <a:latin typeface="Impact" panose="020B0806030902050204" pitchFamily="34" charset="0"/>
          <a:ea typeface="微软雅黑" panose="020B0503020204020204" pitchFamily="34" charset="-122"/>
        </a:defRPr>
      </a:lvl7pPr>
      <a:lvl8pPr marL="1371600" algn="ctr" defTabSz="685800" rtl="0" fontAlgn="base">
        <a:spcBef>
          <a:spcPct val="0"/>
        </a:spcBef>
        <a:spcAft>
          <a:spcPct val="0"/>
        </a:spcAft>
        <a:defRPr sz="3300">
          <a:solidFill>
            <a:schemeClr val="tx1"/>
          </a:solidFill>
          <a:latin typeface="Impact" panose="020B0806030902050204" pitchFamily="34" charset="0"/>
          <a:ea typeface="微软雅黑" panose="020B0503020204020204" pitchFamily="34" charset="-122"/>
        </a:defRPr>
      </a:lvl8pPr>
      <a:lvl9pPr marL="1828800" algn="ctr" defTabSz="685800" rtl="0" fontAlgn="base">
        <a:spcBef>
          <a:spcPct val="0"/>
        </a:spcBef>
        <a:spcAft>
          <a:spcPct val="0"/>
        </a:spcAft>
        <a:defRPr sz="3300">
          <a:solidFill>
            <a:schemeClr val="tx1"/>
          </a:solidFill>
          <a:latin typeface="Impact" panose="020B0806030902050204" pitchFamily="34" charset="0"/>
          <a:ea typeface="微软雅黑" panose="020B0503020204020204" pitchFamily="34" charset="-122"/>
        </a:defRPr>
      </a:lvl9pPr>
    </p:titleStyle>
    <p:bodyStyle>
      <a:lvl1pPr marL="257175" indent="-257175" algn="l" defTabSz="6858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200150" indent="-171450" algn="l" defTabSz="6858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8"/>
          <p:cNvSpPr txBox="1"/>
          <p:nvPr/>
        </p:nvSpPr>
        <p:spPr>
          <a:xfrm>
            <a:off x="971600" y="1923678"/>
            <a:ext cx="7668344" cy="854080"/>
          </a:xfrm>
          <a:prstGeom prst="rect">
            <a:avLst/>
          </a:prstGeom>
          <a:noFill/>
          <a:ln w="19050">
            <a:solidFill>
              <a:schemeClr val="tx1"/>
            </a:solidFill>
          </a:ln>
          <a:effectLst>
            <a:softEdge rad="31750"/>
          </a:effec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5100" b="1" dirty="0">
                <a:solidFill>
                  <a:srgbClr val="FF0000"/>
                </a:solidFill>
                <a:effectLst>
                  <a:outerShdw blurRad="38100" dist="38100" dir="2700000" algn="tl">
                    <a:srgbClr val="C0C0C0"/>
                  </a:outerShdw>
                </a:effectLst>
                <a:latin typeface="宋体" panose="02010600030101010101" pitchFamily="2" charset="-122"/>
                <a:ea typeface="Kaiti SC"/>
                <a:cs typeface="Kaiti SC"/>
              </a:rPr>
              <a:t>酬乐天扬州初逢席上见赠</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图片 6"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1"/>
          <p:cNvSpPr>
            <a:spLocks noChangeArrowheads="1"/>
          </p:cNvSpPr>
          <p:nvPr/>
        </p:nvSpPr>
        <p:spPr bwMode="auto">
          <a:xfrm>
            <a:off x="899592" y="699541"/>
            <a:ext cx="7761734" cy="433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ts val="1200"/>
              </a:spcBef>
            </a:pPr>
            <a:r>
              <a:rPr lang="en-US" altLang="zh-CN" sz="2600" b="1" dirty="0">
                <a:latin typeface="楷体" panose="02010609060101010101" pitchFamily="49" charset="-122"/>
                <a:ea typeface="楷体" panose="02010609060101010101" pitchFamily="49" charset="-122"/>
              </a:rPr>
              <a:t>    1.</a:t>
            </a:r>
            <a:r>
              <a:rPr lang="zh-CN" altLang="en-US" sz="2600" b="1" dirty="0">
                <a:latin typeface="楷体" panose="02010609060101010101" pitchFamily="49" charset="-122"/>
                <a:ea typeface="楷体" panose="02010609060101010101" pitchFamily="49" charset="-122"/>
              </a:rPr>
              <a:t>掌握刘禹锡的文学常识，了解诗歌写作背景及“闻笛赋”和“烂柯人”两个典故。</a:t>
            </a:r>
            <a:endParaRPr lang="en-US" altLang="zh-CN" sz="2600" b="1" dirty="0">
              <a:latin typeface="楷体" panose="02010609060101010101" pitchFamily="49" charset="-122"/>
              <a:ea typeface="楷体" panose="02010609060101010101" pitchFamily="49" charset="-122"/>
            </a:endParaRPr>
          </a:p>
          <a:p>
            <a:pPr eaLnBrk="1" hangingPunct="1">
              <a:lnSpc>
                <a:spcPct val="120000"/>
              </a:lnSpc>
              <a:spcBef>
                <a:spcPts val="1200"/>
              </a:spcBef>
            </a:pPr>
            <a:r>
              <a:rPr lang="en-US" altLang="zh-CN" sz="2600" b="1" dirty="0">
                <a:latin typeface="楷体" panose="02010609060101010101" pitchFamily="49" charset="-122"/>
                <a:ea typeface="楷体" panose="02010609060101010101" pitchFamily="49" charset="-122"/>
              </a:rPr>
              <a:t>    2.</a:t>
            </a:r>
            <a:r>
              <a:rPr lang="zh-CN" altLang="en-US" sz="2600" b="1" dirty="0">
                <a:latin typeface="楷体" panose="02010609060101010101" pitchFamily="49" charset="-122"/>
                <a:ea typeface="楷体" panose="02010609060101010101" pitchFamily="49" charset="-122"/>
              </a:rPr>
              <a:t>理解诗句含义，体会诗人表达的思想感情，背诵并默写这首诗。</a:t>
            </a:r>
            <a:r>
              <a:rPr lang="en-US" altLang="zh-CN" sz="26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r>
              <a:rPr lang="zh-CN" altLang="en-US" sz="26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重点</a:t>
            </a:r>
            <a:r>
              <a:rPr lang="en-US" altLang="zh-CN" sz="26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endParaRPr lang="en-US" altLang="zh-CN" sz="2600" b="1" dirty="0">
              <a:solidFill>
                <a:srgbClr val="FF0000"/>
              </a:solidFill>
              <a:latin typeface="楷体" panose="02010609060101010101" pitchFamily="49" charset="-122"/>
              <a:ea typeface="楷体" panose="02010609060101010101" pitchFamily="49" charset="-122"/>
            </a:endParaRPr>
          </a:p>
          <a:p>
            <a:pPr eaLnBrk="1" hangingPunct="1">
              <a:lnSpc>
                <a:spcPct val="120000"/>
              </a:lnSpc>
              <a:spcBef>
                <a:spcPts val="1200"/>
              </a:spcBef>
            </a:pPr>
            <a:r>
              <a:rPr lang="en-US" altLang="zh-CN" sz="2600" b="1" dirty="0">
                <a:latin typeface="楷体" panose="02010609060101010101" pitchFamily="49" charset="-122"/>
                <a:ea typeface="楷体" panose="02010609060101010101" pitchFamily="49" charset="-122"/>
              </a:rPr>
              <a:t>    3.</a:t>
            </a:r>
            <a:r>
              <a:rPr lang="zh-CN" altLang="en-US" sz="2600" b="1" dirty="0">
                <a:latin typeface="楷体" panose="02010609060101010101" pitchFamily="49" charset="-122"/>
                <a:ea typeface="楷体" panose="02010609060101010101" pitchFamily="49" charset="-122"/>
              </a:rPr>
              <a:t>感悟诗意，品味意境，赏析名句，感受诗歌的艺术魅力。</a:t>
            </a:r>
            <a:r>
              <a:rPr lang="en-US" altLang="zh-CN" sz="26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r>
              <a:rPr lang="zh-CN" altLang="en-US" sz="26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难点</a:t>
            </a:r>
            <a:r>
              <a:rPr lang="en-US" altLang="zh-CN" sz="26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p>
          <a:p>
            <a:pPr eaLnBrk="1" hangingPunct="1">
              <a:lnSpc>
                <a:spcPct val="120000"/>
              </a:lnSpc>
              <a:spcBef>
                <a:spcPts val="1200"/>
              </a:spcBef>
            </a:pPr>
            <a:r>
              <a:rPr lang="en-US" altLang="zh-CN" sz="2600" b="1" dirty="0">
                <a:latin typeface="楷体" panose="02010609060101010101" pitchFamily="49" charset="-122"/>
                <a:ea typeface="楷体" panose="02010609060101010101" pitchFamily="49" charset="-122"/>
              </a:rPr>
              <a:t>    4.</a:t>
            </a:r>
            <a:r>
              <a:rPr lang="zh-CN" altLang="en-US" sz="2600" b="1" dirty="0">
                <a:latin typeface="楷体" panose="02010609060101010101" pitchFamily="49" charset="-122"/>
                <a:ea typeface="楷体" panose="02010609060101010101" pitchFamily="49" charset="-122"/>
              </a:rPr>
              <a:t>感悟诗人旷达的胸襟，做一个乐观、积极向上的人。</a:t>
            </a:r>
            <a:r>
              <a:rPr lang="en-US" altLang="zh-CN" sz="2600"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a:t>
            </a:r>
            <a:r>
              <a:rPr lang="zh-CN" altLang="en-US" sz="2600"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素养</a:t>
            </a:r>
            <a:r>
              <a:rPr lang="en-US" altLang="zh-CN" sz="2600"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a:t>
            </a:r>
            <a:endParaRPr lang="zh-CN" altLang="en-US" sz="2600"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endParaRPr>
          </a:p>
        </p:txBody>
      </p:sp>
      <p:grpSp>
        <p:nvGrpSpPr>
          <p:cNvPr id="39940" name="组合 11"/>
          <p:cNvGrpSpPr/>
          <p:nvPr/>
        </p:nvGrpSpPr>
        <p:grpSpPr bwMode="auto">
          <a:xfrm>
            <a:off x="0" y="31750"/>
            <a:ext cx="2051050" cy="523875"/>
            <a:chOff x="0" y="-63"/>
            <a:chExt cx="3231" cy="824"/>
          </a:xfrm>
        </p:grpSpPr>
        <p:sp>
          <p:nvSpPr>
            <p:cNvPr id="39941"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学习目标</a:t>
              </a:r>
            </a:p>
          </p:txBody>
        </p:sp>
        <p:cxnSp>
          <p:nvCxnSpPr>
            <p:cNvPr id="11"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2" name="菱形 11"/>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
          <p:cNvSpPr txBox="1">
            <a:spLocks noChangeArrowheads="1"/>
          </p:cNvSpPr>
          <p:nvPr/>
        </p:nvSpPr>
        <p:spPr bwMode="auto">
          <a:xfrm>
            <a:off x="296863" y="915988"/>
            <a:ext cx="5905500" cy="275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b="1" dirty="0">
                <a:solidFill>
                  <a:srgbClr val="FF0000"/>
                </a:solidFill>
                <a:latin typeface="楷体" panose="02010609060101010101" pitchFamily="49" charset="-122"/>
                <a:ea typeface="楷体" panose="02010609060101010101" pitchFamily="49" charset="-122"/>
              </a:rPr>
              <a:t>   </a:t>
            </a:r>
            <a:r>
              <a:rPr lang="zh-CN" altLang="en-US" sz="2400" b="1" dirty="0">
                <a:solidFill>
                  <a:srgbClr val="0000FF"/>
                </a:solidFill>
                <a:latin typeface="楷体" panose="02010609060101010101" pitchFamily="49" charset="-122"/>
                <a:ea typeface="楷体" panose="02010609060101010101" pitchFamily="49" charset="-122"/>
              </a:rPr>
              <a:t> </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刘禹锡</a:t>
            </a:r>
            <a:r>
              <a:rPr lang="en-US" altLang="zh-CN" sz="2400" b="1" dirty="0">
                <a:latin typeface="楷体" panose="02010609060101010101" pitchFamily="49" charset="-122"/>
                <a:ea typeface="楷体" panose="02010609060101010101" pitchFamily="49" charset="-122"/>
              </a:rPr>
              <a:t>(772—842)</a:t>
            </a:r>
            <a:r>
              <a:rPr lang="zh-CN" altLang="en-US" sz="2400" b="1" dirty="0">
                <a:latin typeface="楷体" panose="02010609060101010101" pitchFamily="49" charset="-122"/>
                <a:ea typeface="楷体" panose="02010609060101010101" pitchFamily="49" charset="-122"/>
              </a:rPr>
              <a:t>，字</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梦得</a:t>
            </a:r>
            <a:r>
              <a:rPr lang="zh-CN" altLang="en-US" sz="2400" b="1" dirty="0">
                <a:latin typeface="楷体" panose="02010609060101010101" pitchFamily="49" charset="-122"/>
                <a:ea typeface="楷体" panose="02010609060101010101" pitchFamily="49" charset="-122"/>
              </a:rPr>
              <a:t>，洛阳</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今河南洛阳</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人。</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唐代</a:t>
            </a:r>
            <a:r>
              <a:rPr lang="zh-CN" altLang="en-US" sz="2400" b="1" dirty="0">
                <a:latin typeface="楷体" panose="02010609060101010101" pitchFamily="49" charset="-122"/>
                <a:ea typeface="楷体" panose="02010609060101010101" pitchFamily="49" charset="-122"/>
              </a:rPr>
              <a:t>文学家，有</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“诗豪”</a:t>
            </a:r>
            <a:r>
              <a:rPr lang="zh-CN" altLang="en-US" sz="2400" b="1" dirty="0">
                <a:latin typeface="楷体" panose="02010609060101010101" pitchFamily="49" charset="-122"/>
                <a:ea typeface="楷体" panose="02010609060101010101" pitchFamily="49" charset="-122"/>
              </a:rPr>
              <a:t>之称。曾任太子宾客，世称</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刘宾客</a:t>
            </a:r>
            <a:r>
              <a:rPr lang="zh-CN" altLang="en-US" sz="2400" b="1" dirty="0">
                <a:latin typeface="楷体" panose="02010609060101010101" pitchFamily="49" charset="-122"/>
                <a:ea typeface="楷体" panose="02010609060101010101" pitchFamily="49" charset="-122"/>
              </a:rPr>
              <a:t>。刘禹锡的咏史诗十分为人称道。他的散文长于说理，著有</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刘梦得文集</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a:t>
            </a:r>
          </a:p>
        </p:txBody>
      </p:sp>
      <p:pic>
        <p:nvPicPr>
          <p:cNvPr id="12" name="图片 11" descr="lys"/>
          <p:cNvPicPr>
            <a:picLocks noChangeAspect="1" noChangeArrowheads="1"/>
          </p:cNvPicPr>
          <p:nvPr/>
        </p:nvPicPr>
        <p:blipFill>
          <a:blip r:embed="rId2" cstate="print"/>
          <a:srcRect/>
          <a:stretch>
            <a:fillRect/>
          </a:stretch>
        </p:blipFill>
        <p:spPr bwMode="auto">
          <a:xfrm>
            <a:off x="6130809" y="1059582"/>
            <a:ext cx="2689663" cy="3312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40964" name="组合 8"/>
          <p:cNvGrpSpPr/>
          <p:nvPr/>
        </p:nvGrpSpPr>
        <p:grpSpPr bwMode="auto">
          <a:xfrm>
            <a:off x="0" y="31750"/>
            <a:ext cx="2051050" cy="523875"/>
            <a:chOff x="0" y="-63"/>
            <a:chExt cx="3231" cy="824"/>
          </a:xfrm>
        </p:grpSpPr>
        <p:sp>
          <p:nvSpPr>
            <p:cNvPr id="40965"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知识备查</a:t>
              </a:r>
            </a:p>
          </p:txBody>
        </p:sp>
        <p:cxnSp>
          <p:nvCxnSpPr>
            <p:cNvPr id="14"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5" name="菱形 14"/>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398463" y="1347788"/>
            <a:ext cx="835025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r>
              <a:rPr lang="zh-CN" altLang="en-US" sz="2400" b="1">
                <a:solidFill>
                  <a:srgbClr val="0000FF"/>
                </a:solidFill>
                <a:latin typeface="楷体" panose="02010609060101010101" pitchFamily="49" charset="-122"/>
                <a:ea typeface="楷体" panose="02010609060101010101" pitchFamily="49" charset="-122"/>
              </a:rPr>
              <a:t>    </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唐顺宗永贞元年</a:t>
            </a:r>
            <a:r>
              <a:rPr lang="en-US" altLang="zh-CN"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(805)</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，刘禹锡因参与王叔文集团的政治改革，失败后被贬到外地做官二十多年。唐敬宗宝历二年</a:t>
            </a:r>
            <a:r>
              <a:rPr lang="en-US" altLang="zh-CN"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(826)</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，刘禹锡被罢免和州刺史，返回洛阳，途经扬州时与白居易相会。白居易在酒席上写了</a:t>
            </a:r>
            <a:r>
              <a:rPr lang="en-US" altLang="zh-CN"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醉赠刘二十八使君</a:t>
            </a:r>
            <a:r>
              <a:rPr lang="en-US" altLang="zh-CN"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，对刘禹锡屡遭贬谪怀才不遇的命运寄予深切的同情，刘禹锡写作此诗答谢白居易。</a:t>
            </a:r>
          </a:p>
        </p:txBody>
      </p:sp>
      <p:grpSp>
        <p:nvGrpSpPr>
          <p:cNvPr id="41987" name="组合 8"/>
          <p:cNvGrpSpPr/>
          <p:nvPr/>
        </p:nvGrpSpPr>
        <p:grpSpPr bwMode="auto">
          <a:xfrm>
            <a:off x="0" y="31750"/>
            <a:ext cx="2051050" cy="523875"/>
            <a:chOff x="0" y="-63"/>
            <a:chExt cx="3231" cy="824"/>
          </a:xfrm>
        </p:grpSpPr>
        <p:sp>
          <p:nvSpPr>
            <p:cNvPr id="41995"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知识备查</a:t>
              </a:r>
            </a:p>
          </p:txBody>
        </p:sp>
        <p:cxnSp>
          <p:nvCxnSpPr>
            <p:cNvPr id="11"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2" name="菱形 11"/>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grpSp>
        <p:nvGrpSpPr>
          <p:cNvPr id="41988" name="组合 1"/>
          <p:cNvGrpSpPr/>
          <p:nvPr/>
        </p:nvGrpSpPr>
        <p:grpSpPr bwMode="auto">
          <a:xfrm>
            <a:off x="3333750" y="636588"/>
            <a:ext cx="1743075" cy="566737"/>
            <a:chOff x="3333750" y="598488"/>
            <a:chExt cx="1743075" cy="566737"/>
          </a:xfrm>
        </p:grpSpPr>
        <p:sp>
          <p:nvSpPr>
            <p:cNvPr id="8" name="圆角矩形 7"/>
            <p:cNvSpPr/>
            <p:nvPr/>
          </p:nvSpPr>
          <p:spPr>
            <a:xfrm rot="555800">
              <a:off x="4602163" y="715963"/>
              <a:ext cx="442912" cy="419100"/>
            </a:xfrm>
            <a:prstGeom prst="round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9" name="圆角矩形 8"/>
            <p:cNvSpPr/>
            <p:nvPr/>
          </p:nvSpPr>
          <p:spPr>
            <a:xfrm rot="20470821">
              <a:off x="4197350" y="722313"/>
              <a:ext cx="442913" cy="420687"/>
            </a:xfrm>
            <a:prstGeom prst="roundRect">
              <a:avLst/>
            </a:prstGeom>
            <a:solidFill>
              <a:schemeClr val="accent3">
                <a:lumMod val="50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10" name="圆角矩形 9"/>
            <p:cNvSpPr/>
            <p:nvPr/>
          </p:nvSpPr>
          <p:spPr>
            <a:xfrm rot="319204">
              <a:off x="3778250" y="722313"/>
              <a:ext cx="441325" cy="420687"/>
            </a:xfrm>
            <a:prstGeom prst="round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13" name="圆角矩形 12"/>
            <p:cNvSpPr/>
            <p:nvPr/>
          </p:nvSpPr>
          <p:spPr>
            <a:xfrm rot="21148334">
              <a:off x="3368675" y="730250"/>
              <a:ext cx="441325" cy="420688"/>
            </a:xfrm>
            <a:prstGeom prst="round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41994" name="矩形 1"/>
            <p:cNvSpPr>
              <a:spLocks noChangeArrowheads="1"/>
            </p:cNvSpPr>
            <p:nvPr/>
          </p:nvSpPr>
          <p:spPr bwMode="auto">
            <a:xfrm>
              <a:off x="3333750" y="598488"/>
              <a:ext cx="174307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a:lnSpc>
                  <a:spcPts val="4300"/>
                </a:lnSpc>
              </a:pPr>
              <a:r>
                <a:rPr lang="zh-CN" altLang="en-US" sz="2800" b="1">
                  <a:solidFill>
                    <a:schemeClr val="bg1"/>
                  </a:solidFill>
                  <a:latin typeface="楷体" panose="02010609060101010101" pitchFamily="49" charset="-122"/>
                  <a:ea typeface="楷体" panose="02010609060101010101" pitchFamily="49" charset="-122"/>
                </a:rPr>
                <a:t>背景资料</a:t>
              </a:r>
            </a:p>
          </p:txBody>
        </p:sp>
      </p:grpSp>
      <p:pic>
        <p:nvPicPr>
          <p:cNvPr id="41989" name="图片 13"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539750" y="1636713"/>
            <a:ext cx="7632700" cy="2806700"/>
          </a:xfrm>
          <a:prstGeom prst="rect">
            <a:avLst/>
          </a:prstGeom>
          <a:noFill/>
          <a:ln>
            <a:noFill/>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90000"/>
              </a:lnSpc>
            </a:pPr>
            <a:r>
              <a:rPr lang="zh-CN" altLang="en-US" sz="2800" b="1">
                <a:solidFill>
                  <a:srgbClr val="0000FF"/>
                </a:solidFill>
                <a:latin typeface="楷体" panose="02010609060101010101" pitchFamily="49" charset="-122"/>
                <a:ea typeface="楷体" panose="02010609060101010101" pitchFamily="49" charset="-122"/>
              </a:rPr>
              <a:t>     </a:t>
            </a: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为我引杯添酒饮，与君把箸击盘歌。</a:t>
            </a:r>
          </a:p>
          <a:p>
            <a:pPr>
              <a:lnSpc>
                <a:spcPct val="90000"/>
              </a:lnSpc>
            </a:pP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a:t>
            </a:r>
          </a:p>
          <a:p>
            <a:pPr>
              <a:lnSpc>
                <a:spcPct val="90000"/>
              </a:lnSpc>
            </a:pP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诗称国手徒为尔，命压人头不奈何。</a:t>
            </a:r>
          </a:p>
          <a:p>
            <a:pPr>
              <a:lnSpc>
                <a:spcPct val="90000"/>
              </a:lnSpc>
            </a:pP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a:t>
            </a:r>
          </a:p>
          <a:p>
            <a:pPr>
              <a:lnSpc>
                <a:spcPct val="90000"/>
              </a:lnSpc>
            </a:pP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举眼风光长寂寞，满朝官职独蹉跎。</a:t>
            </a:r>
          </a:p>
          <a:p>
            <a:pPr>
              <a:lnSpc>
                <a:spcPct val="90000"/>
              </a:lnSpc>
            </a:pP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a:t>
            </a:r>
          </a:p>
          <a:p>
            <a:pPr>
              <a:lnSpc>
                <a:spcPct val="90000"/>
              </a:lnSpc>
            </a:pPr>
            <a:r>
              <a:rPr lang="zh-CN" altLang="en-US" sz="28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亦知合被才名折，二十三年折太多。</a:t>
            </a:r>
            <a:r>
              <a:rPr lang="zh-CN" altLang="en-US" sz="2800" b="1">
                <a:solidFill>
                  <a:srgbClr val="0000FF"/>
                </a:solidFill>
                <a:latin typeface="楷体" panose="02010609060101010101" pitchFamily="49" charset="-122"/>
                <a:ea typeface="楷体" panose="02010609060101010101" pitchFamily="49" charset="-122"/>
              </a:rPr>
              <a:t>           </a:t>
            </a:r>
          </a:p>
        </p:txBody>
      </p:sp>
      <p:sp>
        <p:nvSpPr>
          <p:cNvPr id="43011" name="TextBox 3"/>
          <p:cNvSpPr txBox="1">
            <a:spLocks noChangeArrowheads="1"/>
          </p:cNvSpPr>
          <p:nvPr/>
        </p:nvSpPr>
        <p:spPr bwMode="auto">
          <a:xfrm>
            <a:off x="2413000" y="627063"/>
            <a:ext cx="41036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3200" b="1">
                <a:ln w="22225">
                  <a:solidFill>
                    <a:schemeClr val="accent2"/>
                  </a:solidFill>
                  <a:prstDash val="solid"/>
                </a:ln>
                <a:solidFill>
                  <a:schemeClr val="accent2">
                    <a:lumMod val="40000"/>
                    <a:lumOff val="60000"/>
                  </a:schemeClr>
                </a:solidFill>
                <a:effectLst/>
                <a:latin typeface="黑体" panose="02010609060101010101" pitchFamily="49" charset="-122"/>
                <a:ea typeface="黑体" panose="02010609060101010101" pitchFamily="49" charset="-122"/>
              </a:rPr>
              <a:t>醉赠刘二十八使君</a:t>
            </a:r>
          </a:p>
        </p:txBody>
      </p:sp>
      <p:grpSp>
        <p:nvGrpSpPr>
          <p:cNvPr id="43012" name="组合 8"/>
          <p:cNvGrpSpPr/>
          <p:nvPr/>
        </p:nvGrpSpPr>
        <p:grpSpPr bwMode="auto">
          <a:xfrm>
            <a:off x="0" y="31750"/>
            <a:ext cx="2051050" cy="523875"/>
            <a:chOff x="0" y="-63"/>
            <a:chExt cx="3231" cy="824"/>
          </a:xfrm>
        </p:grpSpPr>
        <p:sp>
          <p:nvSpPr>
            <p:cNvPr id="43017"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知识备查</a:t>
              </a:r>
            </a:p>
          </p:txBody>
        </p:sp>
        <p:cxnSp>
          <p:nvCxnSpPr>
            <p:cNvPr id="7"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8" name="菱形 7"/>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43013" name="图片 8"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图片 9" descr="C:\DOCUME~1\ADMINI~1\LOCALS~1\Temp\tim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427163"/>
            <a:ext cx="166687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箭头连接符 3"/>
          <p:cNvCxnSpPr>
            <a:stCxn id="43014" idx="2"/>
          </p:cNvCxnSpPr>
          <p:nvPr/>
        </p:nvCxnSpPr>
        <p:spPr>
          <a:xfrm>
            <a:off x="8069263" y="3586163"/>
            <a:ext cx="0" cy="24606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43016" name="TextBox 4"/>
          <p:cNvSpPr txBox="1">
            <a:spLocks noChangeArrowheads="1"/>
          </p:cNvSpPr>
          <p:nvPr/>
        </p:nvSpPr>
        <p:spPr bwMode="auto">
          <a:xfrm>
            <a:off x="7512050" y="3895725"/>
            <a:ext cx="111283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solidFill>
                  <a:srgbClr val="000000"/>
                </a:solidFill>
                <a:latin typeface="新宋体" panose="02010609030101010101" pitchFamily="49" charset="-122"/>
                <a:ea typeface="新宋体" panose="02010609030101010101" pitchFamily="49" charset="-122"/>
              </a:rPr>
              <a:t>白居易</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3"/>
          <p:cNvSpPr txBox="1">
            <a:spLocks noChangeArrowheads="1"/>
          </p:cNvSpPr>
          <p:nvPr/>
        </p:nvSpPr>
        <p:spPr bwMode="auto">
          <a:xfrm>
            <a:off x="1042988" y="1347788"/>
            <a:ext cx="6840537"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8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酬乐天扬州初逢席上见赠</a:t>
            </a:r>
          </a:p>
          <a:p>
            <a:pPr algn="ctr">
              <a:spcBef>
                <a:spcPct val="50000"/>
              </a:spcBef>
            </a:pP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巴山</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楚水</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凄凉地，二十三年</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弃</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置身。</a:t>
            </a:r>
          </a:p>
          <a:p>
            <a:pPr algn="ctr">
              <a:spcBef>
                <a:spcPct val="50000"/>
              </a:spcBef>
            </a:pP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怀旧</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空吟</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闻笛赋，到乡</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翻似</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烂柯人。</a:t>
            </a:r>
          </a:p>
          <a:p>
            <a:pPr algn="ctr">
              <a:spcBef>
                <a:spcPct val="50000"/>
              </a:spcBef>
            </a:pP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沉舟</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侧畔</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千帆过，病树</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前头</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万木春。</a:t>
            </a:r>
          </a:p>
          <a:p>
            <a:pPr algn="ctr">
              <a:spcBef>
                <a:spcPct val="50000"/>
              </a:spcBef>
            </a:pP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今日</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听君</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歌一曲，暂凭</a:t>
            </a:r>
            <a:r>
              <a:rPr lang="en-US" altLang="zh-CN" sz="2800" b="1" dirty="0">
                <a:ln/>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杯酒</a:t>
            </a:r>
            <a:r>
              <a:rPr lang="en-US" altLang="zh-CN"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800" b="1" dirty="0">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长精神。</a:t>
            </a:r>
          </a:p>
        </p:txBody>
      </p:sp>
      <p:grpSp>
        <p:nvGrpSpPr>
          <p:cNvPr id="44035" name="组合 16"/>
          <p:cNvGrpSpPr/>
          <p:nvPr/>
        </p:nvGrpSpPr>
        <p:grpSpPr bwMode="auto">
          <a:xfrm>
            <a:off x="0" y="-20638"/>
            <a:ext cx="2006600" cy="523876"/>
            <a:chOff x="70" y="-63"/>
            <a:chExt cx="3161" cy="824"/>
          </a:xfrm>
        </p:grpSpPr>
        <p:sp>
          <p:nvSpPr>
            <p:cNvPr id="44039"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整体感知</a:t>
              </a:r>
            </a:p>
          </p:txBody>
        </p:sp>
        <p:cxnSp>
          <p:nvCxnSpPr>
            <p:cNvPr id="10"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1" name="菱形 10"/>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sp>
        <p:nvSpPr>
          <p:cNvPr id="44036" name="矩形 1"/>
          <p:cNvSpPr>
            <a:spLocks noChangeArrowheads="1"/>
          </p:cNvSpPr>
          <p:nvPr/>
        </p:nvSpPr>
        <p:spPr bwMode="auto">
          <a:xfrm>
            <a:off x="1042988" y="741363"/>
            <a:ext cx="63738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ts val="1800"/>
              </a:spcBef>
            </a:pPr>
            <a:r>
              <a:rPr lang="en-US" altLang="zh-CN" sz="2400" b="1">
                <a:latin typeface="宋体" panose="02010600030101010101" pitchFamily="2" charset="-122"/>
              </a:rPr>
              <a:t>1.</a:t>
            </a:r>
            <a:r>
              <a:rPr lang="zh-CN" altLang="en-US" sz="2400" b="1">
                <a:latin typeface="宋体" panose="02010600030101010101" pitchFamily="2" charset="-122"/>
              </a:rPr>
              <a:t>有感情地朗读课文，读准字音，注意节奏。</a:t>
            </a:r>
            <a:endParaRPr lang="en-US" altLang="zh-CN" sz="2400" b="1">
              <a:latin typeface="宋体" panose="02010600030101010101" pitchFamily="2" charset="-122"/>
            </a:endParaRPr>
          </a:p>
        </p:txBody>
      </p:sp>
      <p:pic>
        <p:nvPicPr>
          <p:cNvPr id="44037" name="图片 8"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012"/>
                                        </p:tgtEl>
                                        <p:attrNameLst>
                                          <p:attrName>style.visibility</p:attrName>
                                        </p:attrNameLst>
                                      </p:cBhvr>
                                      <p:to>
                                        <p:strVal val="visible"/>
                                      </p:to>
                                    </p:set>
                                    <p:animEffect transition="in" filter="blinds(horizontal)">
                                      <p:cBhvr>
                                        <p:cTn id="7" dur="5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nvSpPr>
        <p:spPr bwMode="auto">
          <a:xfrm>
            <a:off x="2484438" y="1276350"/>
            <a:ext cx="3714750"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诗歌赏析三部曲</a:t>
            </a:r>
          </a:p>
        </p:txBody>
      </p:sp>
      <p:sp>
        <p:nvSpPr>
          <p:cNvPr id="7" name="Rectangle 3"/>
          <p:cNvSpPr>
            <a:spLocks noGrp="1" noChangeArrowheads="1"/>
          </p:cNvSpPr>
          <p:nvPr/>
        </p:nvSpPr>
        <p:spPr bwMode="auto">
          <a:xfrm>
            <a:off x="1331913" y="1960563"/>
            <a:ext cx="6188075" cy="2071687"/>
          </a:xfrm>
          <a:prstGeom prst="rect">
            <a:avLst/>
          </a:prstGeom>
        </p:spPr>
        <p:style>
          <a:lnRef idx="1">
            <a:schemeClr val="accent6"/>
          </a:lnRef>
          <a:fillRef idx="2">
            <a:schemeClr val="accent6"/>
          </a:fillRef>
          <a:effectRef idx="1">
            <a:schemeClr val="accent6"/>
          </a:effectRef>
          <a:fontRef idx="minor">
            <a:schemeClr val="dk1"/>
          </a:fontRef>
        </p:style>
        <p:txBody>
          <a:bodyPr/>
          <a:lstStyle/>
          <a:p>
            <a:pPr algn="ctr" eaLnBrk="1" hangingPunct="1">
              <a:spcBef>
                <a:spcPct val="20000"/>
              </a:spcBef>
              <a:buClr>
                <a:schemeClr val="hlink"/>
              </a:buClr>
              <a:buSzPct val="75000"/>
              <a:buFont typeface="Wingdings" panose="05000000000000000000" pitchFamily="2" charset="2"/>
              <a:buNone/>
              <a:defRPr/>
            </a:pPr>
            <a:r>
              <a:rPr lang="zh-CN" altLang="en-US" sz="3600" b="1" dirty="0">
                <a:solidFill>
                  <a:srgbClr val="000000"/>
                </a:solidFill>
                <a:latin typeface="楷体" panose="02010609060101010101" pitchFamily="49" charset="-122"/>
                <a:ea typeface="楷体" panose="02010609060101010101" pitchFamily="49" charset="-122"/>
              </a:rPr>
              <a:t>一读：结合注释，读懂内容</a:t>
            </a:r>
          </a:p>
          <a:p>
            <a:pPr algn="ctr" eaLnBrk="1" hangingPunct="1">
              <a:spcBef>
                <a:spcPct val="20000"/>
              </a:spcBef>
              <a:buClr>
                <a:schemeClr val="hlink"/>
              </a:buClr>
              <a:buSzPct val="75000"/>
              <a:buFont typeface="Wingdings" panose="05000000000000000000" pitchFamily="2" charset="2"/>
              <a:buNone/>
              <a:defRPr/>
            </a:pPr>
            <a:r>
              <a:rPr lang="zh-CN" altLang="en-US" sz="3600" b="1" dirty="0">
                <a:solidFill>
                  <a:srgbClr val="000000"/>
                </a:solidFill>
                <a:latin typeface="楷体" panose="02010609060101010101" pitchFamily="49" charset="-122"/>
                <a:ea typeface="楷体" panose="02010609060101010101" pitchFamily="49" charset="-122"/>
              </a:rPr>
              <a:t>二悟：联系背景，把握情感</a:t>
            </a:r>
          </a:p>
          <a:p>
            <a:pPr algn="ctr" eaLnBrk="1" hangingPunct="1">
              <a:spcBef>
                <a:spcPct val="20000"/>
              </a:spcBef>
              <a:buClr>
                <a:schemeClr val="hlink"/>
              </a:buClr>
              <a:buSzPct val="75000"/>
              <a:buFont typeface="Wingdings" panose="05000000000000000000" pitchFamily="2" charset="2"/>
              <a:buNone/>
              <a:defRPr/>
            </a:pPr>
            <a:r>
              <a:rPr lang="zh-CN" altLang="en-US" sz="3600" b="1" dirty="0">
                <a:solidFill>
                  <a:srgbClr val="000000"/>
                </a:solidFill>
                <a:latin typeface="楷体" panose="02010609060101010101" pitchFamily="49" charset="-122"/>
                <a:ea typeface="楷体" panose="02010609060101010101" pitchFamily="49" charset="-122"/>
              </a:rPr>
              <a:t>三品：抓住关键，赏析写法</a:t>
            </a:r>
          </a:p>
        </p:txBody>
      </p:sp>
      <p:pic>
        <p:nvPicPr>
          <p:cNvPr id="11275" name="图片 9" descr="boo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2" y="609602"/>
            <a:ext cx="1221837" cy="60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9" name="组合 8"/>
          <p:cNvGrpSpPr/>
          <p:nvPr/>
        </p:nvGrpSpPr>
        <p:grpSpPr bwMode="auto">
          <a:xfrm>
            <a:off x="0" y="31750"/>
            <a:ext cx="2051050" cy="523239"/>
            <a:chOff x="0" y="-63"/>
            <a:chExt cx="3231" cy="823"/>
          </a:xfrm>
        </p:grpSpPr>
        <p:sp>
          <p:nvSpPr>
            <p:cNvPr id="11271" name="文本框 6"/>
            <p:cNvSpPr txBox="1">
              <a:spLocks noChangeArrowheads="1"/>
            </p:cNvSpPr>
            <p:nvPr/>
          </p:nvSpPr>
          <p:spPr bwMode="auto">
            <a:xfrm>
              <a:off x="678" y="-63"/>
              <a:ext cx="2553" cy="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dirty="0">
                  <a:latin typeface="黑体" panose="02010609060101010101" pitchFamily="49" charset="-122"/>
                  <a:ea typeface="黑体" panose="02010609060101010101" pitchFamily="49" charset="-122"/>
                </a:rPr>
                <a:t>方法指导</a:t>
              </a:r>
            </a:p>
          </p:txBody>
        </p:sp>
        <p:cxnSp>
          <p:nvCxnSpPr>
            <p:cNvPr id="10"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1" name="菱形 10"/>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11270" name="图片 11" descr="C:\Documents and Settings\Administrator\Application Data\Tencent\Users\516595749\QQ\WinTemp\RichOle\20WRU6HRSOIL]{9}V632{1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0250" y="3651250"/>
            <a:ext cx="9747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图片 9"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50825" y="1309688"/>
            <a:ext cx="8713788" cy="830262"/>
          </a:xfrm>
          <a:prstGeom prst="rect">
            <a:avLst/>
          </a:prstGeom>
          <a:solidFill>
            <a:schemeClr val="accent6">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dist">
              <a:defRPr/>
            </a:pPr>
            <a:r>
              <a:rPr lang="zh-CN" altLang="en-US" sz="2800" b="1" u="sng" dirty="0">
                <a:latin typeface="楷体" panose="02010609060101010101" pitchFamily="49" charset="-122"/>
                <a:ea typeface="楷体" panose="02010609060101010101" pitchFamily="49" charset="-122"/>
              </a:rPr>
              <a:t>巴山楚水凄凉地，二十三年弃置身</a:t>
            </a:r>
            <a:r>
              <a:rPr lang="zh-CN" altLang="en-US" sz="2800" b="1" dirty="0">
                <a:latin typeface="楷体" panose="02010609060101010101" pitchFamily="49" charset="-122"/>
                <a:ea typeface="楷体" panose="02010609060101010101" pitchFamily="49" charset="-122"/>
              </a:rPr>
              <a:t>？</a:t>
            </a:r>
          </a:p>
          <a:p>
            <a:pPr algn="dist">
              <a:defRPr/>
            </a:pPr>
            <a:r>
              <a:rPr lang="zh-CN" altLang="en-US" sz="20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巴山楚水（本是一片）冷落荒地，遭受贬谪（在这里）安身二十三年。</a:t>
            </a:r>
          </a:p>
        </p:txBody>
      </p:sp>
      <p:sp>
        <p:nvSpPr>
          <p:cNvPr id="44035" name="TextBox 2"/>
          <p:cNvSpPr txBox="1">
            <a:spLocks noChangeArrowheads="1"/>
          </p:cNvSpPr>
          <p:nvPr/>
        </p:nvSpPr>
        <p:spPr bwMode="auto">
          <a:xfrm>
            <a:off x="250825" y="2427288"/>
            <a:ext cx="889317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巴山楚水</a:t>
            </a:r>
            <a:r>
              <a:rPr lang="zh-CN" altLang="en-US" sz="2000" dirty="0">
                <a:solidFill>
                  <a:srgbClr val="FF0000"/>
                </a:solidFill>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诗人曾被贬夔州、朗州等地，夔州古属巴郡，朗州属楚地，故称</a:t>
            </a:r>
            <a:endParaRPr lang="en-US" altLang="zh-CN" sz="2000" dirty="0">
              <a:latin typeface="楷体" panose="02010609060101010101" pitchFamily="49" charset="-122"/>
              <a:ea typeface="楷体" panose="02010609060101010101" pitchFamily="49" charset="-122"/>
            </a:endParaRPr>
          </a:p>
          <a:p>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“巴山楚水”。</a:t>
            </a:r>
            <a:endParaRPr lang="en-US" altLang="zh-CN" sz="2000" dirty="0">
              <a:latin typeface="楷体" panose="02010609060101010101" pitchFamily="49" charset="-122"/>
              <a:ea typeface="楷体" panose="02010609060101010101" pitchFamily="49" charset="-122"/>
            </a:endParaRPr>
          </a:p>
          <a:p>
            <a:r>
              <a:rPr lang="zh-CN" altLang="en-US" sz="20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二十三年</a:t>
            </a:r>
            <a:r>
              <a:rPr lang="zh-CN" altLang="en-US" sz="2000" dirty="0">
                <a:solidFill>
                  <a:srgbClr val="FF0000"/>
                </a:solidFill>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从唐顺宗永贞元年（</a:t>
            </a:r>
            <a:r>
              <a:rPr lang="en-US" altLang="zh-CN" sz="2000" dirty="0">
                <a:latin typeface="楷体" panose="02010609060101010101" pitchFamily="49" charset="-122"/>
                <a:ea typeface="楷体" panose="02010609060101010101" pitchFamily="49" charset="-122"/>
              </a:rPr>
              <a:t>805</a:t>
            </a:r>
            <a:r>
              <a:rPr lang="zh-CN" altLang="en-US" sz="2000" dirty="0">
                <a:latin typeface="楷体" panose="02010609060101010101" pitchFamily="49" charset="-122"/>
                <a:ea typeface="楷体" panose="02010609060101010101" pitchFamily="49" charset="-122"/>
              </a:rPr>
              <a:t>）刘禹锡被贬为连州刺史，到写此诗时，</a:t>
            </a:r>
            <a:endParaRPr lang="en-US" altLang="zh-CN" sz="2000" dirty="0">
              <a:latin typeface="楷体" panose="02010609060101010101" pitchFamily="49" charset="-122"/>
              <a:ea typeface="楷体" panose="02010609060101010101" pitchFamily="49" charset="-122"/>
            </a:endParaRPr>
          </a:p>
          <a:p>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共二十二个年头，因第二年才能回到长安，所以说“二十三年”。</a:t>
            </a:r>
            <a:endParaRPr lang="en-US" altLang="zh-CN" sz="2000" dirty="0">
              <a:latin typeface="楷体" panose="02010609060101010101" pitchFamily="49" charset="-122"/>
              <a:ea typeface="楷体" panose="02010609060101010101" pitchFamily="49" charset="-122"/>
            </a:endParaRPr>
          </a:p>
          <a:p>
            <a:r>
              <a:rPr lang="zh-CN" altLang="en-US" sz="20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弃置身</a:t>
            </a:r>
            <a:r>
              <a:rPr lang="zh-CN" altLang="en-US" sz="2000" dirty="0">
                <a:solidFill>
                  <a:srgbClr val="FF0000"/>
                </a:solidFill>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指遭受贬谪的诗人自己。</a:t>
            </a:r>
          </a:p>
        </p:txBody>
      </p:sp>
      <p:grpSp>
        <p:nvGrpSpPr>
          <p:cNvPr id="45061" name="组合 16"/>
          <p:cNvGrpSpPr/>
          <p:nvPr/>
        </p:nvGrpSpPr>
        <p:grpSpPr bwMode="auto">
          <a:xfrm>
            <a:off x="0" y="-20638"/>
            <a:ext cx="2006600" cy="523876"/>
            <a:chOff x="70" y="-63"/>
            <a:chExt cx="3161" cy="824"/>
          </a:xfrm>
        </p:grpSpPr>
        <p:sp>
          <p:nvSpPr>
            <p:cNvPr id="45063"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整体感知</a:t>
              </a:r>
            </a:p>
          </p:txBody>
        </p:sp>
        <p:cxnSp>
          <p:nvCxnSpPr>
            <p:cNvPr id="8"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9" name="菱形 8"/>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sp>
        <p:nvSpPr>
          <p:cNvPr id="45062" name="矩形 2"/>
          <p:cNvSpPr>
            <a:spLocks noChangeArrowheads="1"/>
          </p:cNvSpPr>
          <p:nvPr/>
        </p:nvSpPr>
        <p:spPr bwMode="auto">
          <a:xfrm>
            <a:off x="539552" y="525805"/>
            <a:ext cx="77041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ts val="1800"/>
              </a:spcBef>
            </a:pPr>
            <a:r>
              <a:rPr lang="en-US" altLang="zh-CN" sz="2400" b="1" dirty="0">
                <a:latin typeface="宋体" panose="02010600030101010101" pitchFamily="2" charset="-122"/>
              </a:rPr>
              <a:t>2.</a:t>
            </a:r>
            <a:r>
              <a:rPr lang="zh-CN" altLang="en-US" sz="2400" b="1" dirty="0">
                <a:latin typeface="宋体" panose="02010600030101010101" pitchFamily="2" charset="-122"/>
              </a:rPr>
              <a:t>请同学结合方法指导，反复朗读诗歌，用自己的话说说诗句的意思。</a:t>
            </a:r>
            <a:endParaRPr lang="en-US" altLang="zh-CN" sz="2400" b="1" dirty="0">
              <a:latin typeface="宋体" panose="02010600030101010101"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blinds(horizontal)">
                                      <p:cBhvr>
                                        <p:cTn id="7" dur="500"/>
                                        <p:tgtEl>
                                          <p:spTgt spid="440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825" y="771525"/>
            <a:ext cx="8713788" cy="830263"/>
          </a:xfrm>
          <a:prstGeom prst="rect">
            <a:avLst/>
          </a:prstGeom>
          <a:solidFill>
            <a:schemeClr val="accent6">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dist">
              <a:defRPr/>
            </a:pPr>
            <a:r>
              <a:rPr lang="zh-CN" altLang="en-US" sz="2800" b="1" u="sng" dirty="0">
                <a:latin typeface="楷体" panose="02010609060101010101" pitchFamily="49" charset="-122"/>
                <a:ea typeface="楷体" panose="02010609060101010101" pitchFamily="49" charset="-122"/>
              </a:rPr>
              <a:t>怀旧空吟闻笛赋，到乡翻似烂柯人</a:t>
            </a:r>
            <a:r>
              <a:rPr lang="zh-CN" altLang="en-US" sz="2800" b="1" dirty="0">
                <a:latin typeface="楷体" panose="02010609060101010101" pitchFamily="49" charset="-122"/>
                <a:ea typeface="楷体" panose="02010609060101010101" pitchFamily="49" charset="-122"/>
              </a:rPr>
              <a:t>？</a:t>
            </a:r>
          </a:p>
          <a:p>
            <a:pPr algn="dist">
              <a:defRPr/>
            </a:pPr>
            <a:r>
              <a:rPr lang="zh-CN" altLang="en-US" sz="20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想到旧时常常怀念亡友，重返京城好似隔世之人。</a:t>
            </a:r>
          </a:p>
        </p:txBody>
      </p:sp>
      <p:sp>
        <p:nvSpPr>
          <p:cNvPr id="45059" name="TextBox 4"/>
          <p:cNvSpPr txBox="1">
            <a:spLocks noChangeArrowheads="1"/>
          </p:cNvSpPr>
          <p:nvPr/>
        </p:nvSpPr>
        <p:spPr bwMode="auto">
          <a:xfrm>
            <a:off x="250825" y="1824038"/>
            <a:ext cx="882015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闻笛赋</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指西晋向秀所作的</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思旧赋</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。向秀跟嵇康是好朋友，嵇康被司马</a:t>
            </a:r>
            <a:endParaRPr lang="en-US" altLang="zh-CN" sz="2000">
              <a:latin typeface="楷体" panose="02010609060101010101" pitchFamily="49" charset="-122"/>
              <a:ea typeface="楷体" panose="02010609060101010101" pitchFamily="49" charset="-122"/>
            </a:endParaRPr>
          </a:p>
          <a:p>
            <a:pPr>
              <a:lnSpc>
                <a:spcPct val="120000"/>
              </a:lnSpc>
            </a:pPr>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氏集团杀害，向秀经过嵇康故居时，听见有人吹笛，不禁悲从中来，</a:t>
            </a:r>
            <a:endParaRPr lang="en-US" altLang="zh-CN" sz="2000">
              <a:latin typeface="楷体" panose="02010609060101010101" pitchFamily="49" charset="-122"/>
              <a:ea typeface="楷体" panose="02010609060101010101" pitchFamily="49" charset="-122"/>
            </a:endParaRPr>
          </a:p>
          <a:p>
            <a:pPr>
              <a:lnSpc>
                <a:spcPct val="120000"/>
              </a:lnSpc>
            </a:pPr>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于是作了</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思旧赋</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a:t>
            </a:r>
            <a:endParaRPr lang="en-US" altLang="zh-CN" sz="2000">
              <a:latin typeface="楷体" panose="02010609060101010101" pitchFamily="49" charset="-122"/>
              <a:ea typeface="楷体" panose="02010609060101010101" pitchFamily="49" charset="-122"/>
            </a:endParaRPr>
          </a:p>
          <a:p>
            <a:pPr>
              <a:lnSpc>
                <a:spcPct val="120000"/>
              </a:lnSpc>
            </a:pPr>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烂柯人</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指晋人王质。南朝梁任昉</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述异记</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载，王质上山砍柴，看见两个</a:t>
            </a:r>
            <a:endParaRPr lang="en-US" altLang="zh-CN" sz="2000">
              <a:latin typeface="楷体" panose="02010609060101010101" pitchFamily="49" charset="-122"/>
              <a:ea typeface="楷体" panose="02010609060101010101" pitchFamily="49" charset="-122"/>
            </a:endParaRPr>
          </a:p>
          <a:p>
            <a:pPr>
              <a:lnSpc>
                <a:spcPct val="120000"/>
              </a:lnSpc>
            </a:pPr>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童子下棋，就停下观看。等棋局终了，斧子柄已经朽烂。回到村里，</a:t>
            </a:r>
            <a:endParaRPr lang="en-US" altLang="zh-CN" sz="2000">
              <a:latin typeface="楷体" panose="02010609060101010101" pitchFamily="49" charset="-122"/>
              <a:ea typeface="楷体" panose="02010609060101010101" pitchFamily="49" charset="-122"/>
            </a:endParaRPr>
          </a:p>
          <a:p>
            <a:pPr>
              <a:lnSpc>
                <a:spcPct val="120000"/>
              </a:lnSpc>
            </a:pPr>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才发现已经过了上百年，与他同时代的人都去世了。柯，斧柄。</a:t>
            </a:r>
          </a:p>
        </p:txBody>
      </p:sp>
      <p:grpSp>
        <p:nvGrpSpPr>
          <p:cNvPr id="46084" name="组合 16"/>
          <p:cNvGrpSpPr/>
          <p:nvPr/>
        </p:nvGrpSpPr>
        <p:grpSpPr bwMode="auto">
          <a:xfrm>
            <a:off x="0" y="-20638"/>
            <a:ext cx="2006600" cy="523876"/>
            <a:chOff x="70" y="-63"/>
            <a:chExt cx="3161" cy="824"/>
          </a:xfrm>
        </p:grpSpPr>
        <p:sp>
          <p:nvSpPr>
            <p:cNvPr id="46086"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整体感知</a:t>
              </a:r>
            </a:p>
          </p:txBody>
        </p:sp>
        <p:cxnSp>
          <p:nvCxnSpPr>
            <p:cNvPr id="6"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7" name="菱形 6"/>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46085"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blinds(horizontal)">
                                      <p:cBhvr>
                                        <p:cTn id="7" dur="500"/>
                                        <p:tgtEl>
                                          <p:spTgt spid="4505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825" y="842963"/>
            <a:ext cx="8713788" cy="830262"/>
          </a:xfrm>
          <a:prstGeom prst="rect">
            <a:avLst/>
          </a:prstGeom>
          <a:solidFill>
            <a:schemeClr val="accent6">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dist">
              <a:defRPr/>
            </a:pPr>
            <a:r>
              <a:rPr lang="zh-CN" altLang="en-US" sz="2800" b="1" u="sng" dirty="0">
                <a:latin typeface="楷体" panose="02010609060101010101" pitchFamily="49" charset="-122"/>
                <a:ea typeface="楷体" panose="02010609060101010101" pitchFamily="49" charset="-122"/>
              </a:rPr>
              <a:t>沉舟侧畔千帆过，病树前头万木春</a:t>
            </a:r>
            <a:r>
              <a:rPr lang="zh-CN" altLang="en-US" sz="2800" b="1" dirty="0">
                <a:latin typeface="楷体" panose="02010609060101010101" pitchFamily="49" charset="-122"/>
                <a:ea typeface="楷体" panose="02010609060101010101" pitchFamily="49" charset="-122"/>
              </a:rPr>
              <a:t>。</a:t>
            </a:r>
          </a:p>
          <a:p>
            <a:pPr algn="dist">
              <a:defRPr/>
            </a:pPr>
            <a:r>
              <a:rPr lang="zh-CN" altLang="en-US" sz="20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沉船旁边千船万帆竞发，枯树前头种种树木争春。</a:t>
            </a:r>
          </a:p>
        </p:txBody>
      </p:sp>
      <p:sp>
        <p:nvSpPr>
          <p:cNvPr id="46083" name="TextBox 2"/>
          <p:cNvSpPr txBox="1">
            <a:spLocks noChangeArrowheads="1"/>
          </p:cNvSpPr>
          <p:nvPr/>
        </p:nvSpPr>
        <p:spPr bwMode="auto">
          <a:xfrm>
            <a:off x="250825" y="1924050"/>
            <a:ext cx="8642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侧畔</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旁边。            </a:t>
            </a:r>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病树</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枯树。          </a:t>
            </a:r>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春</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争春，逢春。</a:t>
            </a:r>
          </a:p>
        </p:txBody>
      </p:sp>
      <p:sp>
        <p:nvSpPr>
          <p:cNvPr id="4" name="TextBox 3"/>
          <p:cNvSpPr txBox="1"/>
          <p:nvPr/>
        </p:nvSpPr>
        <p:spPr>
          <a:xfrm>
            <a:off x="250825" y="2571750"/>
            <a:ext cx="8713788" cy="830263"/>
          </a:xfrm>
          <a:prstGeom prst="rect">
            <a:avLst/>
          </a:prstGeom>
          <a:solidFill>
            <a:schemeClr val="accent6">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dist">
              <a:defRPr/>
            </a:pPr>
            <a:r>
              <a:rPr lang="zh-CN" altLang="en-US" sz="2800" b="1" u="sng" dirty="0">
                <a:latin typeface="楷体" panose="02010609060101010101" pitchFamily="49" charset="-122"/>
                <a:ea typeface="楷体" panose="02010609060101010101" pitchFamily="49" charset="-122"/>
              </a:rPr>
              <a:t>今日听君歌一曲，暂凭杯酒长精神</a:t>
            </a:r>
            <a:r>
              <a:rPr lang="zh-CN" altLang="en-US" sz="2800" b="1" dirty="0">
                <a:latin typeface="楷体" panose="02010609060101010101" pitchFamily="49" charset="-122"/>
                <a:ea typeface="楷体" panose="02010609060101010101" pitchFamily="49" charset="-122"/>
              </a:rPr>
              <a:t>。</a:t>
            </a:r>
          </a:p>
          <a:p>
            <a:pPr algn="dist">
              <a:defRPr/>
            </a:pPr>
            <a:r>
              <a:rPr lang="zh-CN" altLang="en-US" sz="2000" b="1" dirty="0">
                <a:solidFill>
                  <a:srgbClr val="0000FF"/>
                </a:solidFill>
                <a:latin typeface="楷体" panose="02010609060101010101" pitchFamily="49" charset="-122"/>
                <a:ea typeface="楷体" panose="02010609060101010101" pitchFamily="49" charset="-122"/>
              </a:rPr>
              <a:t>今天听了你为我吟诵的诗篇，暂且借这一杯美酒振作精神。</a:t>
            </a:r>
          </a:p>
        </p:txBody>
      </p:sp>
      <p:sp>
        <p:nvSpPr>
          <p:cNvPr id="46085" name="TextBox 4"/>
          <p:cNvSpPr txBox="1">
            <a:spLocks noChangeArrowheads="1"/>
          </p:cNvSpPr>
          <p:nvPr/>
        </p:nvSpPr>
        <p:spPr bwMode="auto">
          <a:xfrm>
            <a:off x="250825" y="3724275"/>
            <a:ext cx="8642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歌一曲</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指白居易的</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醉赠刘二十八使君</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  </a:t>
            </a:r>
            <a:r>
              <a:rPr lang="zh-CN" altLang="en-US" sz="200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 </a:t>
            </a:r>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暂凭</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暂且凭借。     </a:t>
            </a:r>
            <a:endParaRPr lang="en-US" altLang="zh-CN" sz="2000">
              <a:latin typeface="楷体" panose="02010609060101010101" pitchFamily="49" charset="-122"/>
              <a:ea typeface="楷体" panose="02010609060101010101" pitchFamily="49" charset="-122"/>
            </a:endParaRPr>
          </a:p>
          <a:p>
            <a:r>
              <a:rPr lang="zh-CN" altLang="en-US" sz="20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长</a:t>
            </a:r>
            <a:r>
              <a:rPr lang="zh-CN" altLang="en-US" sz="2000">
                <a:solidFill>
                  <a:srgbClr val="FF0000"/>
                </a:solidFill>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增长，振作。</a:t>
            </a:r>
          </a:p>
        </p:txBody>
      </p:sp>
      <p:grpSp>
        <p:nvGrpSpPr>
          <p:cNvPr id="47110" name="组合 16"/>
          <p:cNvGrpSpPr/>
          <p:nvPr/>
        </p:nvGrpSpPr>
        <p:grpSpPr bwMode="auto">
          <a:xfrm>
            <a:off x="0" y="-20638"/>
            <a:ext cx="2006600" cy="523876"/>
            <a:chOff x="70" y="-63"/>
            <a:chExt cx="3161" cy="824"/>
          </a:xfrm>
        </p:grpSpPr>
        <p:sp>
          <p:nvSpPr>
            <p:cNvPr id="47112"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整体感知</a:t>
              </a:r>
            </a:p>
          </p:txBody>
        </p:sp>
        <p:cxnSp>
          <p:nvCxnSpPr>
            <p:cNvPr id="8"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9" name="菱形 8"/>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47111" name="图片 9"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blinds(horizontal)">
                                      <p:cBhvr>
                                        <p:cTn id="7" dur="500"/>
                                        <p:tgtEl>
                                          <p:spTgt spid="4608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085"/>
                                        </p:tgtEl>
                                        <p:attrNameLst>
                                          <p:attrName>style.visibility</p:attrName>
                                        </p:attrNameLst>
                                      </p:cBhvr>
                                      <p:to>
                                        <p:strVal val="visible"/>
                                      </p:to>
                                    </p:set>
                                    <p:animEffect transition="in" filter="blinds(horizontal)">
                                      <p:cBhvr>
                                        <p:cTn id="17" dur="500"/>
                                        <p:tgtEl>
                                          <p:spTgt spid="4608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linds(horizontal)">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60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Rot="1" noChangeArrowheads="1"/>
          </p:cNvSpPr>
          <p:nvPr>
            <p:ph idx="4294967295"/>
          </p:nvPr>
        </p:nvSpPr>
        <p:spPr bwMode="auto">
          <a:xfrm>
            <a:off x="611188" y="1851025"/>
            <a:ext cx="7632700" cy="16573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lnSpc>
                <a:spcPct val="125000"/>
              </a:lnSpc>
              <a:buFont typeface="Wingdings" panose="05000000000000000000" pitchFamily="2" charset="2"/>
              <a:buNone/>
            </a:pPr>
            <a:r>
              <a:rPr lang="zh-CN" altLang="en-US" b="1">
                <a:solidFill>
                  <a:srgbClr val="0000FF"/>
                </a:solidFill>
                <a:latin typeface="楷体" panose="02010609060101010101" pitchFamily="49" charset="-122"/>
                <a:ea typeface="楷体" panose="02010609060101010101" pitchFamily="49" charset="-122"/>
              </a:rPr>
              <a:t>     </a:t>
            </a:r>
            <a:r>
              <a:rPr lang="zh-CN" altLang="en-US"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首联</a:t>
            </a:r>
            <a:r>
              <a:rPr lang="zh-CN" altLang="zh-CN"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交代了</a:t>
            </a:r>
            <a:r>
              <a:rPr lang="zh-CN" altLang="en-US"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诗人被</a:t>
            </a:r>
            <a:r>
              <a:rPr lang="zh-CN" altLang="zh-CN"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贬</a:t>
            </a:r>
            <a:r>
              <a:rPr lang="zh-CN" altLang="en-US"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谪的境遇，“凄凉地”“二十三年”点明被贬的</a:t>
            </a:r>
            <a:r>
              <a:rPr lang="zh-CN" altLang="zh-CN"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地方之凄凉，被贬时间之漫长。表露出诗人无限辛酸和愤懑不平以及痛苦而又孤寂的心情。</a:t>
            </a:r>
          </a:p>
        </p:txBody>
      </p:sp>
      <p:sp>
        <p:nvSpPr>
          <p:cNvPr id="48131" name="Text Box 4"/>
          <p:cNvSpPr txBox="1">
            <a:spLocks noChangeArrowheads="1"/>
          </p:cNvSpPr>
          <p:nvPr/>
        </p:nvSpPr>
        <p:spPr bwMode="auto">
          <a:xfrm>
            <a:off x="467388" y="705917"/>
            <a:ext cx="7777162" cy="1210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05000"/>
              </a:lnSpc>
              <a:spcBef>
                <a:spcPct val="20000"/>
              </a:spcBef>
              <a:buClr>
                <a:schemeClr val="hlink"/>
              </a:buClr>
              <a:buSzPct val="70000"/>
            </a:pPr>
            <a:r>
              <a:rPr lang="en-US" altLang="zh-CN" sz="2400" b="1" dirty="0">
                <a:latin typeface="宋体" panose="02010600030101010101" pitchFamily="2" charset="-122"/>
              </a:rPr>
              <a:t>1.</a:t>
            </a:r>
            <a:r>
              <a:rPr lang="zh-CN" altLang="zh-CN" sz="2400" b="1" dirty="0">
                <a:latin typeface="宋体" panose="02010600030101010101" pitchFamily="2" charset="-122"/>
              </a:rPr>
              <a:t>首联</a:t>
            </a:r>
            <a:r>
              <a:rPr lang="zh-CN" altLang="en-US" sz="2400" b="1" dirty="0">
                <a:latin typeface="宋体" panose="02010600030101010101" pitchFamily="2" charset="-122"/>
              </a:rPr>
              <a:t>紧承白居易诗句“亦知合被才名折，二十三年折太多”起笔，</a:t>
            </a:r>
            <a:r>
              <a:rPr lang="zh-CN" altLang="zh-CN" sz="2400" b="1" dirty="0">
                <a:latin typeface="宋体" panose="02010600030101010101" pitchFamily="2" charset="-122"/>
              </a:rPr>
              <a:t>交代了</a:t>
            </a:r>
            <a:r>
              <a:rPr lang="zh-CN" altLang="en-US" sz="2400" b="1" dirty="0">
                <a:latin typeface="宋体" panose="02010600030101010101" pitchFamily="2" charset="-122"/>
              </a:rPr>
              <a:t>诗人怎样的处境</a:t>
            </a:r>
            <a:r>
              <a:rPr lang="zh-CN" altLang="zh-CN" sz="2400" b="1" dirty="0">
                <a:latin typeface="宋体" panose="02010600030101010101" pitchFamily="2" charset="-122"/>
              </a:rPr>
              <a:t>？“</a:t>
            </a:r>
            <a:r>
              <a:rPr lang="zh-CN" altLang="zh-CN" sz="2400" b="1" dirty="0">
                <a:latin typeface="楷体" panose="02010609060101010101" pitchFamily="49" charset="-122"/>
                <a:ea typeface="楷体" panose="02010609060101010101" pitchFamily="49" charset="-122"/>
              </a:rPr>
              <a:t>凄凉地</a:t>
            </a:r>
            <a:r>
              <a:rPr lang="zh-CN" altLang="zh-CN" sz="2400" b="1" dirty="0">
                <a:latin typeface="宋体" panose="02010600030101010101" pitchFamily="2" charset="-122"/>
              </a:rPr>
              <a:t>”和“</a:t>
            </a:r>
            <a:r>
              <a:rPr lang="zh-CN" altLang="zh-CN" sz="2400" b="1" dirty="0">
                <a:latin typeface="楷体" panose="02010609060101010101" pitchFamily="49" charset="-122"/>
                <a:ea typeface="楷体" panose="02010609060101010101" pitchFamily="49" charset="-122"/>
              </a:rPr>
              <a:t>弃置身</a:t>
            </a:r>
            <a:r>
              <a:rPr lang="zh-CN" altLang="zh-CN" sz="2400" b="1" dirty="0">
                <a:latin typeface="宋体" panose="02010600030101010101" pitchFamily="2" charset="-122"/>
              </a:rPr>
              <a:t>”表露出诗人怎样的心情？</a:t>
            </a:r>
          </a:p>
        </p:txBody>
      </p:sp>
      <p:grpSp>
        <p:nvGrpSpPr>
          <p:cNvPr id="48132" name="组合 9"/>
          <p:cNvGrpSpPr/>
          <p:nvPr/>
        </p:nvGrpSpPr>
        <p:grpSpPr bwMode="auto">
          <a:xfrm>
            <a:off x="44450" y="-39688"/>
            <a:ext cx="2006600" cy="522288"/>
            <a:chOff x="70" y="-63"/>
            <a:chExt cx="3160" cy="824"/>
          </a:xfrm>
        </p:grpSpPr>
        <p:sp>
          <p:nvSpPr>
            <p:cNvPr id="48134" name="文本框 6"/>
            <p:cNvSpPr txBox="1">
              <a:spLocks noChangeArrowheads="1"/>
            </p:cNvSpPr>
            <p:nvPr/>
          </p:nvSpPr>
          <p:spPr bwMode="auto">
            <a:xfrm>
              <a:off x="678" y="-63"/>
              <a:ext cx="2552" cy="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精读细研</a:t>
              </a:r>
            </a:p>
          </p:txBody>
        </p:sp>
        <p:cxnSp>
          <p:nvCxnSpPr>
            <p:cNvPr id="12" name="直线连接符 9"/>
            <p:cNvCxnSpPr/>
            <p:nvPr/>
          </p:nvCxnSpPr>
          <p:spPr>
            <a:xfrm>
              <a:off x="70" y="701"/>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3" name="菱形 12"/>
            <p:cNvSpPr/>
            <p:nvPr/>
          </p:nvSpPr>
          <p:spPr>
            <a:xfrm>
              <a:off x="125" y="147"/>
              <a:ext cx="553" cy="554"/>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48133"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 fill="hold"/>
                                        <p:tgtEl>
                                          <p:spTgt spid="5">
                                            <p:txEl>
                                              <p:pRg st="0" end="0"/>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Rot="1" noChangeArrowheads="1"/>
          </p:cNvSpPr>
          <p:nvPr>
            <p:ph idx="4294967295"/>
          </p:nvPr>
        </p:nvSpPr>
        <p:spPr bwMode="auto">
          <a:xfrm>
            <a:off x="612775" y="1635125"/>
            <a:ext cx="7704138" cy="20875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lnSpc>
                <a:spcPct val="150000"/>
              </a:lnSpc>
              <a:buFont typeface="Wingdings" panose="05000000000000000000" pitchFamily="2" charset="2"/>
              <a:buNone/>
            </a:pPr>
            <a:r>
              <a:rPr lang="en-US" altLang="zh-CN" sz="2800" b="1">
                <a:solidFill>
                  <a:srgbClr val="0000FF"/>
                </a:solidFill>
                <a:latin typeface="楷体" panose="02010609060101010101" pitchFamily="49" charset="-122"/>
                <a:ea typeface="楷体" panose="02010609060101010101" pitchFamily="49" charset="-122"/>
              </a:rPr>
              <a:t>    </a:t>
            </a:r>
            <a:r>
              <a:rPr lang="zh-CN" altLang="zh-CN" sz="28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用典(闻笛赋、烂柯人)。“闻笛赋”表达了诗人对死去的友人的悼念之情，“烂柯人”抒发了诗人对岁月流逝、世事变迁的慨叹。</a:t>
            </a:r>
          </a:p>
        </p:txBody>
      </p:sp>
      <p:sp>
        <p:nvSpPr>
          <p:cNvPr id="49155" name="Text Box 4"/>
          <p:cNvSpPr txBox="1">
            <a:spLocks noChangeArrowheads="1"/>
          </p:cNvSpPr>
          <p:nvPr/>
        </p:nvSpPr>
        <p:spPr bwMode="auto">
          <a:xfrm>
            <a:off x="468313" y="773113"/>
            <a:ext cx="8207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20000"/>
              </a:spcBef>
              <a:buClr>
                <a:schemeClr val="hlink"/>
              </a:buClr>
              <a:buSzPct val="70000"/>
            </a:pPr>
            <a:r>
              <a:rPr lang="en-US" altLang="zh-CN" sz="2400" b="1">
                <a:latin typeface="宋体" panose="02010600030101010101" pitchFamily="2" charset="-122"/>
              </a:rPr>
              <a:t>2.</a:t>
            </a:r>
            <a:r>
              <a:rPr lang="zh-CN" altLang="zh-CN" sz="2400" b="1">
                <a:latin typeface="宋体" panose="02010600030101010101" pitchFamily="2" charset="-122"/>
              </a:rPr>
              <a:t>颔联在表现手法上有什么特点？运用这种手法有什么作用？</a:t>
            </a:r>
          </a:p>
        </p:txBody>
      </p:sp>
      <p:grpSp>
        <p:nvGrpSpPr>
          <p:cNvPr id="49156" name="组合 9"/>
          <p:cNvGrpSpPr/>
          <p:nvPr/>
        </p:nvGrpSpPr>
        <p:grpSpPr bwMode="auto">
          <a:xfrm>
            <a:off x="44450" y="-39688"/>
            <a:ext cx="2006600" cy="522288"/>
            <a:chOff x="70" y="-63"/>
            <a:chExt cx="3160" cy="824"/>
          </a:xfrm>
        </p:grpSpPr>
        <p:sp>
          <p:nvSpPr>
            <p:cNvPr id="49158" name="文本框 6"/>
            <p:cNvSpPr txBox="1">
              <a:spLocks noChangeArrowheads="1"/>
            </p:cNvSpPr>
            <p:nvPr/>
          </p:nvSpPr>
          <p:spPr bwMode="auto">
            <a:xfrm>
              <a:off x="678" y="-63"/>
              <a:ext cx="2552" cy="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精读细研</a:t>
              </a:r>
            </a:p>
          </p:txBody>
        </p:sp>
        <p:cxnSp>
          <p:nvCxnSpPr>
            <p:cNvPr id="12" name="直线连接符 9"/>
            <p:cNvCxnSpPr/>
            <p:nvPr/>
          </p:nvCxnSpPr>
          <p:spPr>
            <a:xfrm>
              <a:off x="70" y="701"/>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3" name="菱形 12"/>
            <p:cNvSpPr/>
            <p:nvPr/>
          </p:nvSpPr>
          <p:spPr>
            <a:xfrm>
              <a:off x="125" y="147"/>
              <a:ext cx="553" cy="554"/>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49157"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 fill="hold"/>
                                        <p:tgtEl>
                                          <p:spTgt spid="5">
                                            <p:txEl>
                                              <p:pRg st="0" end="0"/>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Rot="1" noChangeArrowheads="1"/>
          </p:cNvSpPr>
          <p:nvPr>
            <p:ph idx="4294967295"/>
          </p:nvPr>
        </p:nvSpPr>
        <p:spPr bwMode="auto">
          <a:xfrm>
            <a:off x="468313" y="1419225"/>
            <a:ext cx="8351837" cy="34559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lnSpc>
                <a:spcPts val="3600"/>
              </a:lnSpc>
              <a:buFont typeface="Wingdings" panose="05000000000000000000" pitchFamily="2" charset="2"/>
              <a:buNone/>
            </a:pPr>
            <a:r>
              <a:rPr lang="en-US" altLang="zh-CN" b="1" dirty="0">
                <a:solidFill>
                  <a:srgbClr val="0000FF"/>
                </a:solidFill>
                <a:latin typeface="楷体" panose="02010609060101010101" pitchFamily="49" charset="-122"/>
                <a:ea typeface="楷体" panose="02010609060101010101" pitchFamily="49" charset="-122"/>
              </a:rPr>
              <a:t>   </a:t>
            </a:r>
            <a:r>
              <a:rPr lang="zh-CN" altLang="en-US"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r>
              <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1</a:t>
            </a:r>
            <a:r>
              <a:rPr lang="zh-CN" altLang="en-US"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）颈联运用了对偶和比喻的修辞手法。对偶使诗句工整，结构严谨，读来节奏感强琅琅上口，富有表现力。“沉舟”“病树”比喻诗人自己，是抒发诗人的身世之感。</a:t>
            </a:r>
            <a:endPar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endParaRPr>
          </a:p>
          <a:p>
            <a:pPr marL="0" indent="0" eaLnBrk="1" hangingPunct="1">
              <a:lnSpc>
                <a:spcPts val="3600"/>
              </a:lnSpc>
              <a:buFont typeface="Wingdings" panose="05000000000000000000" pitchFamily="2" charset="2"/>
              <a:buNone/>
            </a:pPr>
            <a:r>
              <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   </a:t>
            </a:r>
            <a:r>
              <a:rPr lang="zh-CN" altLang="en-US"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r>
              <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2</a:t>
            </a:r>
            <a:r>
              <a:rPr lang="zh-CN" altLang="en-US"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）这两句格调从沉郁中振起，抛开个人悲苦，尽显慷慨昂扬的气概。</a:t>
            </a:r>
            <a:r>
              <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   </a:t>
            </a:r>
          </a:p>
          <a:p>
            <a:pPr marL="0" indent="0" eaLnBrk="1" hangingPunct="1">
              <a:lnSpc>
                <a:spcPts val="3600"/>
              </a:lnSpc>
              <a:buFont typeface="Wingdings" panose="05000000000000000000" pitchFamily="2" charset="2"/>
              <a:buNone/>
            </a:pPr>
            <a:r>
              <a:rPr lang="en-US" altLang="zh-CN"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   </a:t>
            </a:r>
            <a:r>
              <a:rPr lang="zh-CN" altLang="en-US"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r>
              <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3</a:t>
            </a:r>
            <a:r>
              <a:rPr lang="zh-CN" altLang="en-US"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r>
              <a:rPr lang="en-US" altLang="zh-CN" b="1" dirty="0" err="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表现了诗人心胸豁达，乐观的境界</a:t>
            </a:r>
            <a:r>
              <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a:t>
            </a:r>
          </a:p>
          <a:p>
            <a:pPr marL="0" indent="0" eaLnBrk="1" hangingPunct="1">
              <a:lnSpc>
                <a:spcPts val="3600"/>
              </a:lnSpc>
              <a:buNone/>
            </a:pPr>
            <a:r>
              <a:rPr lang="en-US" altLang="zh-CN"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   </a:t>
            </a:r>
            <a:r>
              <a:rPr lang="zh-CN" altLang="en-US"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a:t>
            </a:r>
            <a:r>
              <a:rPr lang="en-US" altLang="zh-CN"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4</a:t>
            </a:r>
            <a:r>
              <a:rPr lang="zh-CN" altLang="en-US" b="1" dirty="0">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rPr>
              <a:t>）哲理：新事物必将取代旧事物。</a:t>
            </a:r>
          </a:p>
          <a:p>
            <a:pPr marL="0" indent="0" eaLnBrk="1" hangingPunct="1">
              <a:lnSpc>
                <a:spcPts val="3600"/>
              </a:lnSpc>
              <a:buFont typeface="Wingdings" panose="05000000000000000000" pitchFamily="2" charset="2"/>
              <a:buNone/>
            </a:pPr>
            <a:endParaRPr lang="en-US" altLang="zh-CN"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endParaRPr>
          </a:p>
        </p:txBody>
      </p:sp>
      <p:sp>
        <p:nvSpPr>
          <p:cNvPr id="50179" name="Text Box 4"/>
          <p:cNvSpPr txBox="1">
            <a:spLocks noChangeArrowheads="1"/>
          </p:cNvSpPr>
          <p:nvPr/>
        </p:nvSpPr>
        <p:spPr bwMode="auto">
          <a:xfrm>
            <a:off x="466725" y="539750"/>
            <a:ext cx="7712710" cy="95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20000"/>
              </a:spcBef>
              <a:buClr>
                <a:schemeClr val="hlink"/>
              </a:buClr>
              <a:buSzPct val="70000"/>
            </a:pPr>
            <a:r>
              <a:rPr lang="en-US" altLang="zh-CN" sz="2400" b="1" dirty="0">
                <a:solidFill>
                  <a:srgbClr val="000000"/>
                </a:solidFill>
                <a:latin typeface="宋体" panose="02010600030101010101" pitchFamily="2" charset="-122"/>
              </a:rPr>
              <a:t>3.</a:t>
            </a:r>
            <a:r>
              <a:rPr lang="zh-CN" altLang="en-US" sz="2400" b="1" dirty="0">
                <a:solidFill>
                  <a:srgbClr val="000000"/>
                </a:solidFill>
                <a:latin typeface="宋体" panose="02010600030101010101" pitchFamily="2" charset="-122"/>
              </a:rPr>
              <a:t>颈联用了什么修辞手法？写出了什么内容？表现了诗人怎样的境界？蕴含了什么深刻哲理？</a:t>
            </a:r>
          </a:p>
        </p:txBody>
      </p:sp>
      <p:grpSp>
        <p:nvGrpSpPr>
          <p:cNvPr id="50180" name="组合 6"/>
          <p:cNvGrpSpPr/>
          <p:nvPr/>
        </p:nvGrpSpPr>
        <p:grpSpPr bwMode="auto">
          <a:xfrm>
            <a:off x="44450" y="-39688"/>
            <a:ext cx="2006600" cy="522288"/>
            <a:chOff x="70" y="-63"/>
            <a:chExt cx="3160" cy="824"/>
          </a:xfrm>
        </p:grpSpPr>
        <p:sp>
          <p:nvSpPr>
            <p:cNvPr id="50182" name="文本框 6"/>
            <p:cNvSpPr txBox="1">
              <a:spLocks noChangeArrowheads="1"/>
            </p:cNvSpPr>
            <p:nvPr/>
          </p:nvSpPr>
          <p:spPr bwMode="auto">
            <a:xfrm>
              <a:off x="678" y="-63"/>
              <a:ext cx="2552" cy="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精读细研</a:t>
              </a:r>
            </a:p>
          </p:txBody>
        </p:sp>
        <p:cxnSp>
          <p:nvCxnSpPr>
            <p:cNvPr id="11" name="直线连接符 9"/>
            <p:cNvCxnSpPr/>
            <p:nvPr/>
          </p:nvCxnSpPr>
          <p:spPr>
            <a:xfrm>
              <a:off x="70" y="701"/>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2" name="菱形 11"/>
            <p:cNvSpPr/>
            <p:nvPr/>
          </p:nvSpPr>
          <p:spPr>
            <a:xfrm>
              <a:off x="125" y="147"/>
              <a:ext cx="553" cy="554"/>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0181"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 fill="hold"/>
                                        <p:tgtEl>
                                          <p:spTgt spid="5">
                                            <p:txEl>
                                              <p:pRg st="0" end="0"/>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1" fill="hold"/>
                                        <p:tgtEl>
                                          <p:spTgt spid="5">
                                            <p:txEl>
                                              <p:pRg st="1" end="1"/>
                                            </p:txEl>
                                          </p:spTgt>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1" fill="hold"/>
                                        <p:tgtEl>
                                          <p:spTgt spid="5">
                                            <p:txEl>
                                              <p:pRg st="2" end="2"/>
                                            </p:txEl>
                                          </p:spTgt>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p:cTn id="22" dur="1" fill="hold"/>
                                        <p:tgtEl>
                                          <p:spTgt spid="5">
                                            <p:txEl>
                                              <p:pRg st="3" end="3"/>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4"/>
          <p:cNvSpPr>
            <a:spLocks noChangeArrowheads="1"/>
          </p:cNvSpPr>
          <p:nvPr/>
        </p:nvSpPr>
        <p:spPr bwMode="auto">
          <a:xfrm>
            <a:off x="430530" y="643530"/>
            <a:ext cx="79207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b="1" dirty="0">
                <a:solidFill>
                  <a:srgbClr val="000000"/>
                </a:solidFill>
                <a:latin typeface="宋体" panose="02010600030101010101" pitchFamily="2" charset="-122"/>
              </a:rPr>
              <a:t>4</a:t>
            </a:r>
            <a:r>
              <a:rPr lang="en-US" altLang="zh-CN" sz="2400" b="1" dirty="0">
                <a:solidFill>
                  <a:srgbClr val="000000"/>
                </a:solidFill>
                <a:latin typeface="宋体" panose="02010600030101010101" pitchFamily="2" charset="-122"/>
              </a:rPr>
              <a:t>.</a:t>
            </a:r>
            <a:r>
              <a:rPr lang="zh-CN" altLang="en-US" sz="2400" b="1" dirty="0">
                <a:solidFill>
                  <a:srgbClr val="000000"/>
                </a:solidFill>
                <a:latin typeface="宋体" panose="02010600030101010101" pitchFamily="2" charset="-122"/>
              </a:rPr>
              <a:t>结合前三联，谈谈尾联的用意。“长精神”表现了诗人</a:t>
            </a:r>
            <a:endParaRPr lang="en-US" altLang="zh-CN" sz="2400" b="1" dirty="0">
              <a:solidFill>
                <a:srgbClr val="000000"/>
              </a:solidFill>
              <a:latin typeface="宋体" panose="02010600030101010101" pitchFamily="2" charset="-122"/>
            </a:endParaRPr>
          </a:p>
          <a:p>
            <a:r>
              <a:rPr lang="zh-CN" altLang="en-US" sz="2400" b="1" dirty="0">
                <a:solidFill>
                  <a:srgbClr val="000000"/>
                </a:solidFill>
                <a:latin typeface="宋体" panose="02010600030101010101" pitchFamily="2" charset="-122"/>
              </a:rPr>
              <a:t>什么样的精神品质？</a:t>
            </a:r>
            <a:endParaRPr lang="zh-CN" altLang="en-US" sz="2400" b="1" dirty="0">
              <a:latin typeface="宋体" panose="02010600030101010101" pitchFamily="2" charset="-122"/>
            </a:endParaRPr>
          </a:p>
        </p:txBody>
      </p:sp>
      <p:sp>
        <p:nvSpPr>
          <p:cNvPr id="6" name="Text Box 6"/>
          <p:cNvSpPr txBox="1">
            <a:spLocks noChangeArrowheads="1"/>
          </p:cNvSpPr>
          <p:nvPr/>
        </p:nvSpPr>
        <p:spPr bwMode="auto">
          <a:xfrm>
            <a:off x="468313" y="1347788"/>
            <a:ext cx="8351837" cy="16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pP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尾联点明酬答之意，回应首联，扣住诗题。既是对友人关怀的感谢，也是和友人共勉。“长精神”表现了诗人坚定的意志和乐观的精神。</a:t>
            </a:r>
          </a:p>
        </p:txBody>
      </p:sp>
      <p:grpSp>
        <p:nvGrpSpPr>
          <p:cNvPr id="51204" name="组合 6"/>
          <p:cNvGrpSpPr/>
          <p:nvPr/>
        </p:nvGrpSpPr>
        <p:grpSpPr bwMode="auto">
          <a:xfrm>
            <a:off x="44450" y="-39688"/>
            <a:ext cx="2006600" cy="522288"/>
            <a:chOff x="70" y="-63"/>
            <a:chExt cx="3160" cy="824"/>
          </a:xfrm>
        </p:grpSpPr>
        <p:sp>
          <p:nvSpPr>
            <p:cNvPr id="51206" name="文本框 6"/>
            <p:cNvSpPr txBox="1">
              <a:spLocks noChangeArrowheads="1"/>
            </p:cNvSpPr>
            <p:nvPr/>
          </p:nvSpPr>
          <p:spPr bwMode="auto">
            <a:xfrm>
              <a:off x="678" y="-63"/>
              <a:ext cx="2552" cy="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精读细研</a:t>
              </a:r>
            </a:p>
          </p:txBody>
        </p:sp>
        <p:cxnSp>
          <p:nvCxnSpPr>
            <p:cNvPr id="11" name="直线连接符 9"/>
            <p:cNvCxnSpPr/>
            <p:nvPr/>
          </p:nvCxnSpPr>
          <p:spPr>
            <a:xfrm>
              <a:off x="70" y="701"/>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2" name="菱形 11"/>
            <p:cNvSpPr/>
            <p:nvPr/>
          </p:nvSpPr>
          <p:spPr>
            <a:xfrm>
              <a:off x="125" y="147"/>
              <a:ext cx="553" cy="554"/>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1205"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4"/>
          <p:cNvSpPr txBox="1">
            <a:spLocks noChangeArrowheads="1"/>
          </p:cNvSpPr>
          <p:nvPr/>
        </p:nvSpPr>
        <p:spPr bwMode="auto">
          <a:xfrm>
            <a:off x="179705" y="627380"/>
            <a:ext cx="828103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solidFill>
                  <a:srgbClr val="000000"/>
                </a:solidFill>
                <a:latin typeface="新宋体" panose="02010609030101010101" pitchFamily="49" charset="-122"/>
                <a:ea typeface="新宋体" panose="02010609030101010101" pitchFamily="49" charset="-122"/>
              </a:rPr>
              <a:t>    “</a:t>
            </a:r>
            <a:r>
              <a:rPr lang="zh-CN" altLang="en-US" sz="2400" b="1">
                <a:solidFill>
                  <a:srgbClr val="000000"/>
                </a:solidFill>
                <a:latin typeface="楷体" panose="02010609060101010101" pitchFamily="49" charset="-122"/>
                <a:ea typeface="楷体" panose="02010609060101010101" pitchFamily="49" charset="-122"/>
              </a:rPr>
              <a:t>沉舟侧畔千帆过，病树前头万木春。</a:t>
            </a:r>
            <a:r>
              <a:rPr lang="zh-CN" altLang="en-US" sz="2400" b="1">
                <a:solidFill>
                  <a:srgbClr val="000000"/>
                </a:solidFill>
                <a:latin typeface="新宋体" panose="02010609030101010101" pitchFamily="49" charset="-122"/>
                <a:ea typeface="新宋体" panose="02010609030101010101" pitchFamily="49" charset="-122"/>
              </a:rPr>
              <a:t>”历来是被人们称道的名句。请谈谈你对这两句诗的理解和认识。</a:t>
            </a:r>
          </a:p>
        </p:txBody>
      </p:sp>
      <p:sp>
        <p:nvSpPr>
          <p:cNvPr id="51206" name="TextBox 5"/>
          <p:cNvSpPr txBox="1">
            <a:spLocks noChangeArrowheads="1"/>
          </p:cNvSpPr>
          <p:nvPr/>
        </p:nvSpPr>
        <p:spPr bwMode="auto">
          <a:xfrm>
            <a:off x="539750" y="1924050"/>
            <a:ext cx="820896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solidFill>
                  <a:srgbClr val="0000FF"/>
                </a:solidFill>
                <a:latin typeface="楷体" panose="02010609060101010101" pitchFamily="49" charset="-122"/>
                <a:ea typeface="楷体" panose="02010609060101010101" pitchFamily="49" charset="-122"/>
              </a:rPr>
              <a:t>   </a:t>
            </a:r>
            <a:r>
              <a:rPr lang="zh-CN" altLang="en-US" sz="2400" b="1">
                <a:solidFill>
                  <a:srgbClr val="FF0000"/>
                </a:solidFill>
                <a:latin typeface="楷体" panose="02010609060101010101" pitchFamily="49" charset="-122"/>
                <a:ea typeface="楷体" panose="02010609060101010101" pitchFamily="49" charset="-122"/>
              </a:rPr>
              <a:t> </a:t>
            </a: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探究一：这两句诗用“沉舟”和“病树”比喻久遭贬谪的诗人自己，用“千帆”和“万木”比喻在诗人贬谪之后那些仕途得意的新贵们，这是诗人感叹自己身世的愤激之语。</a:t>
            </a:r>
          </a:p>
        </p:txBody>
      </p:sp>
      <p:grpSp>
        <p:nvGrpSpPr>
          <p:cNvPr id="52228" name="组合 7"/>
          <p:cNvGrpSpPr/>
          <p:nvPr/>
        </p:nvGrpSpPr>
        <p:grpSpPr bwMode="auto">
          <a:xfrm>
            <a:off x="28575" y="-3175"/>
            <a:ext cx="2006600" cy="522288"/>
            <a:chOff x="70" y="-63"/>
            <a:chExt cx="3160" cy="822"/>
          </a:xfrm>
        </p:grpSpPr>
        <p:sp>
          <p:nvSpPr>
            <p:cNvPr id="52230" name="文本框 6"/>
            <p:cNvSpPr txBox="1">
              <a:spLocks noChangeArrowheads="1"/>
            </p:cNvSpPr>
            <p:nvPr/>
          </p:nvSpPr>
          <p:spPr bwMode="auto">
            <a:xfrm>
              <a:off x="678" y="-63"/>
              <a:ext cx="2528"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合作探究</a:t>
              </a:r>
            </a:p>
          </p:txBody>
        </p:sp>
        <p:cxnSp>
          <p:nvCxnSpPr>
            <p:cNvPr id="9" name="直线连接符 9"/>
            <p:cNvCxnSpPr/>
            <p:nvPr/>
          </p:nvCxnSpPr>
          <p:spPr>
            <a:xfrm>
              <a:off x="70" y="699"/>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0" name="菱形 9"/>
            <p:cNvSpPr/>
            <p:nvPr/>
          </p:nvSpPr>
          <p:spPr>
            <a:xfrm>
              <a:off x="125" y="147"/>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2229"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blinds(horizontal)">
                                      <p:cBhvr>
                                        <p:cTn id="7" dur="500"/>
                                        <p:tgtEl>
                                          <p:spTgt spid="5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Box 6"/>
          <p:cNvSpPr txBox="1">
            <a:spLocks noChangeArrowheads="1"/>
          </p:cNvSpPr>
          <p:nvPr/>
        </p:nvSpPr>
        <p:spPr bwMode="auto">
          <a:xfrm>
            <a:off x="250825" y="700088"/>
            <a:ext cx="8208963" cy="559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dirty="0">
                <a:solidFill>
                  <a:srgbClr val="0000FF"/>
                </a:solidFill>
                <a:latin typeface="楷体" panose="02010609060101010101" pitchFamily="49" charset="-122"/>
                <a:ea typeface="楷体" panose="02010609060101010101" pitchFamily="49" charset="-122"/>
              </a:rPr>
              <a:t>   </a:t>
            </a:r>
            <a:r>
              <a:rPr lang="zh-CN" altLang="en-US" sz="2400" b="1" dirty="0">
                <a:solidFill>
                  <a:srgbClr val="FF0000"/>
                </a:solidFill>
                <a:latin typeface="楷体" panose="02010609060101010101" pitchFamily="49" charset="-122"/>
                <a:ea typeface="楷体" panose="02010609060101010101" pitchFamily="49" charset="-122"/>
              </a:rPr>
              <a:t> </a:t>
            </a:r>
            <a:endPar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endParaRPr>
          </a:p>
        </p:txBody>
      </p:sp>
      <p:sp>
        <p:nvSpPr>
          <p:cNvPr id="52230" name="TextBox 7"/>
          <p:cNvSpPr txBox="1">
            <a:spLocks noChangeArrowheads="1"/>
          </p:cNvSpPr>
          <p:nvPr/>
        </p:nvSpPr>
        <p:spPr bwMode="auto">
          <a:xfrm>
            <a:off x="250825" y="1311275"/>
            <a:ext cx="8208963" cy="16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dirty="0">
                <a:solidFill>
                  <a:srgbClr val="0000FF"/>
                </a:solidFill>
                <a:latin typeface="楷体" panose="02010609060101010101" pitchFamily="49" charset="-122"/>
                <a:ea typeface="楷体" panose="02010609060101010101" pitchFamily="49" charset="-122"/>
              </a:rPr>
              <a:t>   </a:t>
            </a:r>
            <a:r>
              <a:rPr lang="zh-CN" altLang="en-US" sz="2400" b="1" dirty="0">
                <a:solidFill>
                  <a:srgbClr val="FF0000"/>
                </a:solidFill>
                <a:latin typeface="楷体" panose="02010609060101010101" pitchFamily="49" charset="-122"/>
                <a:ea typeface="楷体" panose="02010609060101010101" pitchFamily="49" charset="-122"/>
              </a:rPr>
              <a:t> </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探究二：后人用此诗句，并不与诗的原意契合，而是另有新意：新生事物无比美好，新事物必将代替旧事物， 社会总是要向前发展的，未来肯定会比现在好。</a:t>
            </a:r>
          </a:p>
        </p:txBody>
      </p:sp>
      <p:grpSp>
        <p:nvGrpSpPr>
          <p:cNvPr id="53252" name="组合 7"/>
          <p:cNvGrpSpPr/>
          <p:nvPr/>
        </p:nvGrpSpPr>
        <p:grpSpPr bwMode="auto">
          <a:xfrm>
            <a:off x="28575" y="-3175"/>
            <a:ext cx="2006600" cy="522288"/>
            <a:chOff x="70" y="-63"/>
            <a:chExt cx="3160" cy="822"/>
          </a:xfrm>
        </p:grpSpPr>
        <p:sp>
          <p:nvSpPr>
            <p:cNvPr id="53254" name="文本框 6"/>
            <p:cNvSpPr txBox="1">
              <a:spLocks noChangeArrowheads="1"/>
            </p:cNvSpPr>
            <p:nvPr/>
          </p:nvSpPr>
          <p:spPr bwMode="auto">
            <a:xfrm>
              <a:off x="678" y="-63"/>
              <a:ext cx="2528"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合作探究</a:t>
              </a:r>
            </a:p>
          </p:txBody>
        </p:sp>
        <p:cxnSp>
          <p:nvCxnSpPr>
            <p:cNvPr id="9" name="直线连接符 9"/>
            <p:cNvCxnSpPr/>
            <p:nvPr/>
          </p:nvCxnSpPr>
          <p:spPr>
            <a:xfrm>
              <a:off x="70" y="699"/>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0" name="菱形 9"/>
            <p:cNvSpPr/>
            <p:nvPr/>
          </p:nvSpPr>
          <p:spPr>
            <a:xfrm>
              <a:off x="125" y="147"/>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3253"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Effect transition="in" filter="blinds(horizontal)">
                                      <p:cBhvr>
                                        <p:cTn id="7" dur="500"/>
                                        <p:tgtEl>
                                          <p:spTgt spid="522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230"/>
                                        </p:tgtEl>
                                        <p:attrNameLst>
                                          <p:attrName>style.visibility</p:attrName>
                                        </p:attrNameLst>
                                      </p:cBhvr>
                                      <p:to>
                                        <p:strVal val="visible"/>
                                      </p:to>
                                    </p:set>
                                    <p:animEffect transition="in" filter="blinds(horizontal)">
                                      <p:cBhvr>
                                        <p:cTn id="12" dur="500"/>
                                        <p:tgtEl>
                                          <p:spTgt spid="52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P spid="522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rot="555800">
            <a:off x="4602163" y="715963"/>
            <a:ext cx="442912" cy="419100"/>
          </a:xfrm>
          <a:prstGeom prst="round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21" name="圆角矩形 20"/>
          <p:cNvSpPr/>
          <p:nvPr/>
        </p:nvSpPr>
        <p:spPr>
          <a:xfrm rot="20470821">
            <a:off x="4197350" y="722313"/>
            <a:ext cx="442913" cy="420687"/>
          </a:xfrm>
          <a:prstGeom prst="roundRect">
            <a:avLst/>
          </a:prstGeom>
          <a:solidFill>
            <a:schemeClr val="accent3">
              <a:lumMod val="50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22" name="圆角矩形 21"/>
          <p:cNvSpPr/>
          <p:nvPr/>
        </p:nvSpPr>
        <p:spPr>
          <a:xfrm rot="319204">
            <a:off x="3778250" y="722313"/>
            <a:ext cx="441325" cy="420687"/>
          </a:xfrm>
          <a:prstGeom prst="round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23" name="圆角矩形 22"/>
          <p:cNvSpPr/>
          <p:nvPr/>
        </p:nvSpPr>
        <p:spPr>
          <a:xfrm rot="21148334">
            <a:off x="3368675" y="730250"/>
            <a:ext cx="441325" cy="420688"/>
          </a:xfrm>
          <a:prstGeom prst="round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a:p>
        </p:txBody>
      </p:sp>
      <p:sp>
        <p:nvSpPr>
          <p:cNvPr id="54278" name="矩形 1"/>
          <p:cNvSpPr>
            <a:spLocks noChangeArrowheads="1"/>
          </p:cNvSpPr>
          <p:nvPr/>
        </p:nvSpPr>
        <p:spPr bwMode="auto">
          <a:xfrm>
            <a:off x="3333750" y="598488"/>
            <a:ext cx="174307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a:lnSpc>
                <a:spcPts val="4300"/>
              </a:lnSpc>
            </a:pPr>
            <a:r>
              <a:rPr lang="zh-CN" altLang="en-US" sz="2800" b="1">
                <a:solidFill>
                  <a:schemeClr val="bg1"/>
                </a:solidFill>
                <a:latin typeface="楷体" panose="02010609060101010101" pitchFamily="49" charset="-122"/>
                <a:ea typeface="楷体" panose="02010609060101010101" pitchFamily="49" charset="-122"/>
              </a:rPr>
              <a:t>主题思想</a:t>
            </a:r>
          </a:p>
        </p:txBody>
      </p:sp>
      <p:sp>
        <p:nvSpPr>
          <p:cNvPr id="53258" name="TextBox 13"/>
          <p:cNvSpPr txBox="1">
            <a:spLocks noChangeArrowheads="1"/>
          </p:cNvSpPr>
          <p:nvPr/>
        </p:nvSpPr>
        <p:spPr bwMode="auto">
          <a:xfrm>
            <a:off x="755576" y="1155444"/>
            <a:ext cx="7488238" cy="365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200000"/>
              </a:lnSpc>
              <a:buFont typeface="Wingdings" panose="05000000000000000000" pitchFamily="2" charset="2"/>
              <a:buNone/>
            </a:pPr>
            <a:r>
              <a:rPr lang="zh-CN" altLang="en-US" sz="2400" b="1" dirty="0">
                <a:solidFill>
                  <a:srgbClr val="000000"/>
                </a:solidFill>
                <a:latin typeface="楷体" panose="02010609060101010101" pitchFamily="49" charset="-122"/>
                <a:ea typeface="楷体" panose="02010609060101010101" pitchFamily="49" charset="-122"/>
              </a:rPr>
              <a:t>    </a:t>
            </a:r>
            <a:r>
              <a:rPr lang="zh-CN" altLang="en-US" sz="2400" b="1" dirty="0">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这首七言律诗写出了诗人长期被贬荒凉之地的践行，含蓄的表达了诗人对世事沧桑的无限感伤和久遭弃置的愤懑不平之情，同时也表现出诗人在朋友的关怀下振作精神，重新投入生活中的坚定信念和乐观心态。</a:t>
            </a:r>
          </a:p>
        </p:txBody>
      </p:sp>
      <p:grpSp>
        <p:nvGrpSpPr>
          <p:cNvPr id="54280" name="组合 13"/>
          <p:cNvGrpSpPr/>
          <p:nvPr/>
        </p:nvGrpSpPr>
        <p:grpSpPr bwMode="auto">
          <a:xfrm>
            <a:off x="28575" y="-20638"/>
            <a:ext cx="2006600" cy="522288"/>
            <a:chOff x="70" y="-63"/>
            <a:chExt cx="3160" cy="822"/>
          </a:xfrm>
        </p:grpSpPr>
        <p:sp>
          <p:nvSpPr>
            <p:cNvPr id="54282" name="文本框 6"/>
            <p:cNvSpPr txBox="1">
              <a:spLocks noChangeArrowheads="1"/>
            </p:cNvSpPr>
            <p:nvPr/>
          </p:nvSpPr>
          <p:spPr bwMode="auto">
            <a:xfrm>
              <a:off x="678" y="-63"/>
              <a:ext cx="2528"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课堂小结</a:t>
              </a:r>
            </a:p>
          </p:txBody>
        </p:sp>
        <p:cxnSp>
          <p:nvCxnSpPr>
            <p:cNvPr id="15" name="直线连接符 9"/>
            <p:cNvCxnSpPr/>
            <p:nvPr/>
          </p:nvCxnSpPr>
          <p:spPr>
            <a:xfrm>
              <a:off x="70" y="699"/>
              <a:ext cx="3160"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6" name="菱形 15"/>
            <p:cNvSpPr/>
            <p:nvPr/>
          </p:nvSpPr>
          <p:spPr>
            <a:xfrm>
              <a:off x="125" y="147"/>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4281" name="图片 11"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258"/>
                                        </p:tgtEl>
                                        <p:attrNameLst>
                                          <p:attrName>style.visibility</p:attrName>
                                        </p:attrNameLst>
                                      </p:cBhvr>
                                      <p:to>
                                        <p:strVal val="visible"/>
                                      </p:to>
                                    </p:set>
                                    <p:animEffect transition="in" filter="blinds(horizontal)">
                                      <p:cBhvr>
                                        <p:cTn id="7" dur="500"/>
                                        <p:tgtEl>
                                          <p:spTgt spid="53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2"/>
          <p:cNvSpPr>
            <a:spLocks noChangeArrowheads="1"/>
          </p:cNvSpPr>
          <p:nvPr/>
        </p:nvSpPr>
        <p:spPr bwMode="auto">
          <a:xfrm>
            <a:off x="1258888" y="700088"/>
            <a:ext cx="41513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ln w="22225">
                  <a:solidFill>
                    <a:schemeClr val="accent2"/>
                  </a:solidFill>
                  <a:prstDash val="solid"/>
                </a:ln>
                <a:solidFill>
                  <a:schemeClr val="accent2">
                    <a:lumMod val="40000"/>
                    <a:lumOff val="60000"/>
                  </a:schemeClr>
                </a:solidFill>
                <a:effectLst/>
                <a:latin typeface="黑体" panose="02010609060101010101" pitchFamily="49" charset="-122"/>
                <a:ea typeface="黑体" panose="02010609060101010101" pitchFamily="49" charset="-122"/>
              </a:rPr>
              <a:t>❶</a:t>
            </a:r>
            <a:r>
              <a:rPr lang="zh-CN" altLang="en-US" sz="28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层层递进，结构严谨。</a:t>
            </a:r>
          </a:p>
        </p:txBody>
      </p:sp>
      <p:sp>
        <p:nvSpPr>
          <p:cNvPr id="54278" name="矩形 6"/>
          <p:cNvSpPr>
            <a:spLocks noChangeArrowheads="1"/>
          </p:cNvSpPr>
          <p:nvPr/>
        </p:nvSpPr>
        <p:spPr bwMode="auto">
          <a:xfrm>
            <a:off x="539750" y="1203325"/>
            <a:ext cx="8064500"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b="1">
                <a:solidFill>
                  <a:srgbClr val="0000FF"/>
                </a:solidFill>
                <a:latin typeface="楷体" panose="02010609060101010101" pitchFamily="49" charset="-122"/>
                <a:ea typeface="楷体" panose="02010609060101010101" pitchFamily="49" charset="-122"/>
              </a:rPr>
              <a:t>    </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首联写诗人长期被贬的遭遇，为全文定下了愤激的基调，颔联通过写向秀悼念嵇康的典故及王质回乡竟恍如隔世的情景，使愤激之情进一步深化。颈联宕开一笔，借自然景物暗示社会发展，由沉郁伤感的心境为慷慨激昂的气概。尾联笔锋陡转，答谢友人并与其共勉，表现坚定意志和乐观精神。全诗层层深入，言简意深。</a:t>
            </a:r>
          </a:p>
        </p:txBody>
      </p:sp>
      <p:grpSp>
        <p:nvGrpSpPr>
          <p:cNvPr id="55300" name="组合 8"/>
          <p:cNvGrpSpPr/>
          <p:nvPr/>
        </p:nvGrpSpPr>
        <p:grpSpPr bwMode="auto">
          <a:xfrm>
            <a:off x="34925" y="-20638"/>
            <a:ext cx="2008188" cy="523876"/>
            <a:chOff x="70" y="-63"/>
            <a:chExt cx="3161" cy="824"/>
          </a:xfrm>
        </p:grpSpPr>
        <p:sp>
          <p:nvSpPr>
            <p:cNvPr id="55302"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写作特色</a:t>
              </a:r>
            </a:p>
          </p:txBody>
        </p:sp>
        <p:cxnSp>
          <p:nvCxnSpPr>
            <p:cNvPr id="9"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0" name="菱形 9"/>
            <p:cNvSpPr/>
            <p:nvPr/>
          </p:nvSpPr>
          <p:spPr>
            <a:xfrm>
              <a:off x="125" y="149"/>
              <a:ext cx="552"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5301"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278"/>
                                        </p:tgtEl>
                                        <p:attrNameLst>
                                          <p:attrName>style.visibility</p:attrName>
                                        </p:attrNameLst>
                                      </p:cBhvr>
                                      <p:to>
                                        <p:strVal val="visible"/>
                                      </p:to>
                                    </p:set>
                                    <p:animEffect transition="in" filter="blinds(horizontal)">
                                      <p:cBhvr>
                                        <p:cTn id="7" dur="500"/>
                                        <p:tgtEl>
                                          <p:spTgt spid="54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矩形 2"/>
          <p:cNvSpPr>
            <a:spLocks noChangeArrowheads="1"/>
          </p:cNvSpPr>
          <p:nvPr/>
        </p:nvSpPr>
        <p:spPr bwMode="auto">
          <a:xfrm>
            <a:off x="1116013" y="915988"/>
            <a:ext cx="41497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ln w="22225">
                  <a:solidFill>
                    <a:schemeClr val="accent2"/>
                  </a:solidFill>
                  <a:prstDash val="solid"/>
                </a:ln>
                <a:solidFill>
                  <a:schemeClr val="accent2">
                    <a:lumMod val="40000"/>
                    <a:lumOff val="60000"/>
                  </a:schemeClr>
                </a:solidFill>
                <a:effectLst/>
                <a:latin typeface="黑体" panose="02010609060101010101" pitchFamily="49" charset="-122"/>
                <a:ea typeface="黑体" panose="02010609060101010101" pitchFamily="49" charset="-122"/>
              </a:rPr>
              <a:t>❷</a:t>
            </a:r>
            <a:r>
              <a:rPr lang="zh-CN" altLang="en-US" sz="28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用典恰当，寓理深刻。</a:t>
            </a:r>
          </a:p>
        </p:txBody>
      </p:sp>
      <p:sp>
        <p:nvSpPr>
          <p:cNvPr id="55302" name="矩形 5"/>
          <p:cNvSpPr>
            <a:spLocks noChangeArrowheads="1"/>
          </p:cNvSpPr>
          <p:nvPr/>
        </p:nvSpPr>
        <p:spPr bwMode="auto">
          <a:xfrm>
            <a:off x="539750" y="1492250"/>
            <a:ext cx="7920038"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b="1">
                <a:solidFill>
                  <a:srgbClr val="0000FF"/>
                </a:solidFill>
                <a:latin typeface="楷体" panose="02010609060101010101" pitchFamily="49" charset="-122"/>
                <a:ea typeface="楷体" panose="02010609060101010101" pitchFamily="49" charset="-122"/>
              </a:rPr>
              <a:t>    </a:t>
            </a:r>
            <a:r>
              <a:rPr lang="zh-CN" altLang="en-US" sz="2400" b="1">
                <a:ln/>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颔联引用历史典故自然贴切，借向秀、王质的典故表达了诗人被贬谪的悲痛心情和对岁月蹉跎的感慨，含义十分丰富。“沉舟侧畔千帆过，病树前头万木春”，将人生哲理寓于自然景物中，表明诗人对未来仍然充满信心。</a:t>
            </a:r>
          </a:p>
        </p:txBody>
      </p:sp>
      <p:grpSp>
        <p:nvGrpSpPr>
          <p:cNvPr id="56324" name="组合 8"/>
          <p:cNvGrpSpPr/>
          <p:nvPr/>
        </p:nvGrpSpPr>
        <p:grpSpPr bwMode="auto">
          <a:xfrm>
            <a:off x="34925" y="-20638"/>
            <a:ext cx="2008188" cy="523876"/>
            <a:chOff x="70" y="-63"/>
            <a:chExt cx="3161" cy="824"/>
          </a:xfrm>
        </p:grpSpPr>
        <p:sp>
          <p:nvSpPr>
            <p:cNvPr id="56326"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写作特色</a:t>
              </a:r>
            </a:p>
          </p:txBody>
        </p:sp>
        <p:cxnSp>
          <p:nvCxnSpPr>
            <p:cNvPr id="9"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0" name="菱形 9"/>
            <p:cNvSpPr/>
            <p:nvPr/>
          </p:nvSpPr>
          <p:spPr>
            <a:xfrm>
              <a:off x="125" y="149"/>
              <a:ext cx="552"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6325" name="图片 7"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302"/>
                                        </p:tgtEl>
                                        <p:attrNameLst>
                                          <p:attrName>style.visibility</p:attrName>
                                        </p:attrNameLst>
                                      </p:cBhvr>
                                      <p:to>
                                        <p:strVal val="visible"/>
                                      </p:to>
                                    </p:set>
                                    <p:animEffect transition="in" filter="blinds(horizontal)">
                                      <p:cBhvr>
                                        <p:cTn id="7" dur="500"/>
                                        <p:tgtEl>
                                          <p:spTgt spid="55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98830" y="1055370"/>
            <a:ext cx="5581015" cy="2332355"/>
          </a:xfrm>
          <a:prstGeom prst="rect">
            <a:avLst/>
          </a:prstGeom>
        </p:spPr>
        <p:txBody>
          <a:bodyPr wrap="square"/>
          <a:lstStyle/>
          <a:p>
            <a:pPr marR="0" algn="l" defTabSz="685800" rtl="0" eaLnBrk="0" fontAlgn="base" latinLnBrk="0" hangingPunct="0">
              <a:lnSpc>
                <a:spcPct val="150000"/>
              </a:lnSpc>
              <a:spcBef>
                <a:spcPts val="0"/>
              </a:spcBef>
              <a:spcAft>
                <a:spcPct val="0"/>
              </a:spcAft>
              <a:buClrTx/>
              <a:buSzTx/>
              <a:buFont typeface="Wingdings" panose="05000000000000000000" pitchFamily="2" charset="2"/>
              <a:buNone/>
            </a:pPr>
            <a:r>
              <a:rPr kumimoji="0" lang="zh-CN" altLang="en-US" sz="2400" b="1" i="0" u="none" strike="noStrike" kern="1200" cap="none" spc="0" normalizeH="0" baseline="0" noProof="0" dirty="0">
                <a:ln w="22225">
                  <a:solidFill>
                    <a:schemeClr val="accent2"/>
                  </a:solidFill>
                  <a:prstDash val="solid"/>
                </a:ln>
                <a:solidFill>
                  <a:schemeClr val="accent2">
                    <a:lumMod val="40000"/>
                    <a:lumOff val="60000"/>
                  </a:schemeClr>
                </a:solidFill>
                <a:effectLst/>
                <a:uLnTx/>
                <a:uFillTx/>
                <a:latin typeface="新宋体" panose="02010609030101010101" pitchFamily="49" charset="-122"/>
                <a:ea typeface="新宋体" panose="02010609030101010101" pitchFamily="49" charset="-122"/>
              </a:rPr>
              <a:t>作业：</a:t>
            </a:r>
            <a:r>
              <a:rPr kumimoji="0" lang="en-US" altLang="zh-CN"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1.</a:t>
            </a:r>
            <a:r>
              <a:rPr kumimoji="0" lang="zh-CN" altLang="en-US"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背诵并默写。</a:t>
            </a:r>
          </a:p>
          <a:p>
            <a:pPr marR="0" algn="l" defTabSz="685800" rtl="0" eaLnBrk="0" fontAlgn="base" latinLnBrk="0" hangingPunct="0">
              <a:lnSpc>
                <a:spcPct val="150000"/>
              </a:lnSpc>
              <a:spcBef>
                <a:spcPts val="0"/>
              </a:spcBef>
              <a:spcAft>
                <a:spcPct val="0"/>
              </a:spcAft>
              <a:buClrTx/>
              <a:buSzTx/>
              <a:buFont typeface="Wingdings" panose="05000000000000000000" pitchFamily="2" charset="2"/>
              <a:buNone/>
            </a:pPr>
            <a:r>
              <a:rPr kumimoji="0" lang="en-US" altLang="zh-CN"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      2.</a:t>
            </a:r>
            <a:r>
              <a:rPr kumimoji="0" lang="zh-CN" altLang="en-US"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赏析</a:t>
            </a:r>
            <a:r>
              <a:rPr kumimoji="0" lang="en-US" altLang="zh-CN"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a:t>
            </a:r>
            <a:r>
              <a:rPr kumimoji="0" lang="zh-CN" altLang="en-US"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沉舟侧畔千帆过，病树前头万木春</a:t>
            </a:r>
            <a:r>
              <a:rPr kumimoji="0" lang="en-US" altLang="zh-CN"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a:t>
            </a:r>
            <a:r>
              <a:rPr kumimoji="0" lang="zh-CN" altLang="en-US" sz="2400" b="1" i="0" u="none" strike="noStrike" kern="1200" cap="none" spc="0" normalizeH="0" baseline="0" noProof="0" dirty="0">
                <a:ln/>
                <a:solidFill>
                  <a:schemeClr val="tx1"/>
                </a:solidFill>
                <a:effectLst>
                  <a:outerShdw blurRad="38100" dist="19050" dir="2700000" algn="tl" rotWithShape="0">
                    <a:schemeClr val="dk1">
                      <a:alpha val="40000"/>
                    </a:schemeClr>
                  </a:outerShdw>
                </a:effectLst>
                <a:uLnTx/>
                <a:uFillTx/>
                <a:latin typeface="新宋体" panose="02010609030101010101" pitchFamily="49" charset="-122"/>
                <a:ea typeface="新宋体" panose="02010609030101010101" pitchFamily="49" charset="-122"/>
              </a:rPr>
              <a:t>，并找出与它蕴含相同哲理的诗句。</a:t>
            </a:r>
          </a:p>
        </p:txBody>
      </p:sp>
    </p:spTree>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4"/>
          <p:cNvSpPr txBox="1">
            <a:spLocks noChangeArrowheads="1"/>
          </p:cNvSpPr>
          <p:nvPr/>
        </p:nvSpPr>
        <p:spPr bwMode="auto">
          <a:xfrm>
            <a:off x="179388" y="700088"/>
            <a:ext cx="8748712"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en-US" altLang="zh-CN" sz="2400" b="1">
                <a:solidFill>
                  <a:srgbClr val="000000"/>
                </a:solidFill>
                <a:latin typeface="宋体" panose="02010600030101010101" pitchFamily="2" charset="-122"/>
              </a:rPr>
              <a:t>1.《</a:t>
            </a:r>
            <a:r>
              <a:rPr lang="zh-CN" altLang="en-US" sz="2400" b="1">
                <a:solidFill>
                  <a:srgbClr val="000000"/>
                </a:solidFill>
                <a:latin typeface="宋体" panose="02010600030101010101" pitchFamily="2" charset="-122"/>
              </a:rPr>
              <a:t>酬乐天扬州初逢席上见赠</a:t>
            </a:r>
            <a:r>
              <a:rPr lang="en-US" altLang="zh-CN" sz="2400" b="1">
                <a:solidFill>
                  <a:srgbClr val="000000"/>
                </a:solidFill>
                <a:latin typeface="宋体" panose="02010600030101010101" pitchFamily="2" charset="-122"/>
              </a:rPr>
              <a:t>》</a:t>
            </a:r>
            <a:r>
              <a:rPr lang="zh-CN" altLang="en-US" sz="2400" b="1">
                <a:solidFill>
                  <a:srgbClr val="000000"/>
                </a:solidFill>
                <a:latin typeface="宋体" panose="02010600030101010101" pitchFamily="2" charset="-122"/>
              </a:rPr>
              <a:t>是</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（朝代）诗人</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创作的一首</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（体裁）。</a:t>
            </a:r>
            <a:endParaRPr lang="en-US" altLang="zh-CN" sz="2400" b="1">
              <a:solidFill>
                <a:srgbClr val="000000"/>
              </a:solidFill>
              <a:latin typeface="宋体" panose="02010600030101010101" pitchFamily="2" charset="-122"/>
            </a:endParaRPr>
          </a:p>
          <a:p>
            <a:pPr>
              <a:lnSpc>
                <a:spcPct val="150000"/>
              </a:lnSpc>
              <a:buFont typeface="Wingdings" panose="05000000000000000000" pitchFamily="2" charset="2"/>
              <a:buNone/>
            </a:pPr>
            <a:r>
              <a:rPr lang="en-US" altLang="zh-CN" sz="2400" b="1">
                <a:solidFill>
                  <a:srgbClr val="000000"/>
                </a:solidFill>
                <a:latin typeface="宋体" panose="02010600030101010101" pitchFamily="2" charset="-122"/>
              </a:rPr>
              <a:t>2.《</a:t>
            </a:r>
            <a:r>
              <a:rPr lang="zh-CN" altLang="en-US" sz="2400" b="1">
                <a:solidFill>
                  <a:srgbClr val="000000"/>
                </a:solidFill>
                <a:latin typeface="宋体" panose="02010600030101010101" pitchFamily="2" charset="-122"/>
              </a:rPr>
              <a:t>酬乐天扬州初逢席上见赠</a:t>
            </a:r>
            <a:r>
              <a:rPr lang="en-US" altLang="zh-CN" sz="2400" b="1">
                <a:solidFill>
                  <a:srgbClr val="000000"/>
                </a:solidFill>
                <a:latin typeface="宋体" panose="02010600030101010101" pitchFamily="2" charset="-122"/>
              </a:rPr>
              <a:t>》</a:t>
            </a:r>
            <a:r>
              <a:rPr lang="zh-CN" altLang="en-US" sz="2400" b="1">
                <a:solidFill>
                  <a:srgbClr val="000000"/>
                </a:solidFill>
                <a:latin typeface="宋体" panose="02010600030101010101" pitchFamily="2" charset="-122"/>
              </a:rPr>
              <a:t>中饱含诗人无限的辛酸和愤怒的诗句是</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a:t>
            </a:r>
            <a:endParaRPr lang="en-US" altLang="zh-CN" sz="2400" b="1">
              <a:solidFill>
                <a:srgbClr val="000000"/>
              </a:solidFill>
              <a:latin typeface="宋体" panose="02010600030101010101" pitchFamily="2" charset="-122"/>
            </a:endParaRPr>
          </a:p>
          <a:p>
            <a:pPr>
              <a:lnSpc>
                <a:spcPct val="150000"/>
              </a:lnSpc>
              <a:buFont typeface="Wingdings" panose="05000000000000000000" pitchFamily="2" charset="2"/>
              <a:buNone/>
            </a:pPr>
            <a:r>
              <a:rPr lang="en-US" altLang="zh-CN" sz="2400" b="1">
                <a:solidFill>
                  <a:srgbClr val="000000"/>
                </a:solidFill>
                <a:latin typeface="宋体" panose="02010600030101010101" pitchFamily="2" charset="-122"/>
              </a:rPr>
              <a:t>3.《</a:t>
            </a:r>
            <a:r>
              <a:rPr lang="zh-CN" altLang="en-US" sz="2400" b="1">
                <a:solidFill>
                  <a:srgbClr val="000000"/>
                </a:solidFill>
                <a:latin typeface="宋体" panose="02010600030101010101" pitchFamily="2" charset="-122"/>
              </a:rPr>
              <a:t>酬乐天扬州初逢席上见赠</a:t>
            </a:r>
            <a:r>
              <a:rPr lang="en-US" altLang="zh-CN" sz="2400" b="1">
                <a:solidFill>
                  <a:srgbClr val="000000"/>
                </a:solidFill>
                <a:latin typeface="宋体" panose="02010600030101010101" pitchFamily="2" charset="-122"/>
              </a:rPr>
              <a:t>》</a:t>
            </a:r>
            <a:r>
              <a:rPr lang="zh-CN" altLang="en-US" sz="2400" b="1">
                <a:solidFill>
                  <a:srgbClr val="000000"/>
                </a:solidFill>
                <a:latin typeface="宋体" panose="02010600030101010101" pitchFamily="2" charset="-122"/>
              </a:rPr>
              <a:t>中蕴含新事物代替旧事物深刻哲理的诗句是</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a:t>
            </a:r>
            <a:r>
              <a:rPr lang="zh-CN" altLang="en-US" sz="2400" b="1" u="sng">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a:t>
            </a:r>
            <a:endParaRPr lang="en-US" altLang="zh-CN" sz="2400" b="1">
              <a:solidFill>
                <a:srgbClr val="000000"/>
              </a:solidFill>
              <a:latin typeface="宋体" panose="02010600030101010101" pitchFamily="2" charset="-122"/>
            </a:endParaRPr>
          </a:p>
          <a:p>
            <a:pPr>
              <a:lnSpc>
                <a:spcPct val="150000"/>
              </a:lnSpc>
              <a:buFont typeface="Wingdings" panose="05000000000000000000" pitchFamily="2" charset="2"/>
              <a:buNone/>
            </a:pPr>
            <a:r>
              <a:rPr lang="en-US" altLang="zh-CN" sz="2400" b="1">
                <a:solidFill>
                  <a:srgbClr val="000000"/>
                </a:solidFill>
                <a:latin typeface="宋体" panose="02010600030101010101" pitchFamily="2" charset="-122"/>
              </a:rPr>
              <a:t>   </a:t>
            </a:r>
            <a:endParaRPr lang="zh-CN" altLang="en-US" sz="2400" b="1">
              <a:solidFill>
                <a:srgbClr val="000000"/>
              </a:solidFill>
              <a:latin typeface="宋体" panose="02010600030101010101" pitchFamily="2" charset="-122"/>
            </a:endParaRPr>
          </a:p>
        </p:txBody>
      </p:sp>
      <p:sp>
        <p:nvSpPr>
          <p:cNvPr id="57350" name="TextBox 5"/>
          <p:cNvSpPr txBox="1">
            <a:spLocks noChangeArrowheads="1"/>
          </p:cNvSpPr>
          <p:nvPr/>
        </p:nvSpPr>
        <p:spPr bwMode="auto">
          <a:xfrm>
            <a:off x="4859338" y="701675"/>
            <a:ext cx="8048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唐代</a:t>
            </a:r>
          </a:p>
        </p:txBody>
      </p:sp>
      <p:sp>
        <p:nvSpPr>
          <p:cNvPr id="57351" name="TextBox 6"/>
          <p:cNvSpPr txBox="1">
            <a:spLocks noChangeArrowheads="1"/>
          </p:cNvSpPr>
          <p:nvPr/>
        </p:nvSpPr>
        <p:spPr bwMode="auto">
          <a:xfrm>
            <a:off x="7380288" y="701675"/>
            <a:ext cx="1368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刘禹锡</a:t>
            </a:r>
          </a:p>
        </p:txBody>
      </p:sp>
      <p:sp>
        <p:nvSpPr>
          <p:cNvPr id="57352" name="TextBox 7"/>
          <p:cNvSpPr txBox="1">
            <a:spLocks noChangeArrowheads="1"/>
          </p:cNvSpPr>
          <p:nvPr/>
        </p:nvSpPr>
        <p:spPr bwMode="auto">
          <a:xfrm>
            <a:off x="1763713" y="1219200"/>
            <a:ext cx="16557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七言律诗</a:t>
            </a:r>
          </a:p>
        </p:txBody>
      </p:sp>
      <p:sp>
        <p:nvSpPr>
          <p:cNvPr id="57353" name="TextBox 8"/>
          <p:cNvSpPr txBox="1">
            <a:spLocks noChangeArrowheads="1"/>
          </p:cNvSpPr>
          <p:nvPr/>
        </p:nvSpPr>
        <p:spPr bwMode="auto">
          <a:xfrm>
            <a:off x="1692275" y="2284413"/>
            <a:ext cx="24479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巴山楚水凄凉地</a:t>
            </a:r>
          </a:p>
        </p:txBody>
      </p:sp>
      <p:sp>
        <p:nvSpPr>
          <p:cNvPr id="57354" name="TextBox 9"/>
          <p:cNvSpPr txBox="1">
            <a:spLocks noChangeArrowheads="1"/>
          </p:cNvSpPr>
          <p:nvPr/>
        </p:nvSpPr>
        <p:spPr bwMode="auto">
          <a:xfrm>
            <a:off x="4721225" y="2284413"/>
            <a:ext cx="2376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二十三年弃置身</a:t>
            </a:r>
          </a:p>
        </p:txBody>
      </p:sp>
      <p:sp>
        <p:nvSpPr>
          <p:cNvPr id="57355" name="TextBox 12"/>
          <p:cNvSpPr txBox="1">
            <a:spLocks noChangeArrowheads="1"/>
          </p:cNvSpPr>
          <p:nvPr/>
        </p:nvSpPr>
        <p:spPr bwMode="auto">
          <a:xfrm>
            <a:off x="2273300" y="3436938"/>
            <a:ext cx="24479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沉舟侧畔千帆过</a:t>
            </a:r>
          </a:p>
        </p:txBody>
      </p:sp>
      <p:sp>
        <p:nvSpPr>
          <p:cNvPr id="57356" name="TextBox 13"/>
          <p:cNvSpPr txBox="1">
            <a:spLocks noChangeArrowheads="1"/>
          </p:cNvSpPr>
          <p:nvPr/>
        </p:nvSpPr>
        <p:spPr bwMode="auto">
          <a:xfrm>
            <a:off x="5364163" y="3436938"/>
            <a:ext cx="2449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2400" b="1">
                <a:ln w="22225">
                  <a:solidFill>
                    <a:schemeClr val="accent2"/>
                  </a:solidFill>
                  <a:prstDash val="solid"/>
                </a:ln>
                <a:solidFill>
                  <a:schemeClr val="accent2">
                    <a:lumMod val="40000"/>
                    <a:lumOff val="60000"/>
                  </a:schemeClr>
                </a:solidFill>
                <a:effectLst/>
                <a:latin typeface="楷体" panose="02010609060101010101" pitchFamily="49" charset="-122"/>
                <a:ea typeface="楷体" panose="02010609060101010101" pitchFamily="49" charset="-122"/>
              </a:rPr>
              <a:t>病树前头万木春</a:t>
            </a:r>
          </a:p>
        </p:txBody>
      </p:sp>
      <p:grpSp>
        <p:nvGrpSpPr>
          <p:cNvPr id="58378" name="组合 9"/>
          <p:cNvGrpSpPr/>
          <p:nvPr/>
        </p:nvGrpSpPr>
        <p:grpSpPr bwMode="auto">
          <a:xfrm>
            <a:off x="34925" y="-20638"/>
            <a:ext cx="2008188" cy="523876"/>
            <a:chOff x="70" y="-63"/>
            <a:chExt cx="3161" cy="824"/>
          </a:xfrm>
        </p:grpSpPr>
        <p:sp>
          <p:nvSpPr>
            <p:cNvPr id="58380" name="文本框 6"/>
            <p:cNvSpPr txBox="1">
              <a:spLocks noChangeArrowheads="1"/>
            </p:cNvSpPr>
            <p:nvPr/>
          </p:nvSpPr>
          <p:spPr bwMode="auto">
            <a:xfrm>
              <a:off x="678" y="-63"/>
              <a:ext cx="255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2800">
                  <a:latin typeface="黑体" panose="02010609060101010101" pitchFamily="49" charset="-122"/>
                  <a:ea typeface="黑体" panose="02010609060101010101" pitchFamily="49" charset="-122"/>
                </a:rPr>
                <a:t>课堂检测</a:t>
              </a:r>
            </a:p>
          </p:txBody>
        </p:sp>
        <p:cxnSp>
          <p:nvCxnSpPr>
            <p:cNvPr id="15"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6" name="菱形 15"/>
            <p:cNvSpPr/>
            <p:nvPr/>
          </p:nvSpPr>
          <p:spPr>
            <a:xfrm>
              <a:off x="125" y="149"/>
              <a:ext cx="552"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黑体" panose="02010609060101010101" pitchFamily="49" charset="-122"/>
                <a:ea typeface="黑体" panose="02010609060101010101" pitchFamily="49" charset="-122"/>
              </a:endParaRPr>
            </a:p>
          </p:txBody>
        </p:sp>
      </p:grpSp>
      <p:pic>
        <p:nvPicPr>
          <p:cNvPr id="58379" name="图片 13" descr="C:\DOCUME~1\ADMINI~1\LOCALS~1\Temp\tim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3832225"/>
            <a:ext cx="1800225"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350"/>
                                        </p:tgtEl>
                                        <p:attrNameLst>
                                          <p:attrName>style.visibility</p:attrName>
                                        </p:attrNameLst>
                                      </p:cBhvr>
                                      <p:to>
                                        <p:strVal val="visible"/>
                                      </p:to>
                                    </p:set>
                                    <p:animEffect transition="in" filter="blinds(horizontal)">
                                      <p:cBhvr>
                                        <p:cTn id="7" dur="500"/>
                                        <p:tgtEl>
                                          <p:spTgt spid="573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7351"/>
                                        </p:tgtEl>
                                        <p:attrNameLst>
                                          <p:attrName>style.visibility</p:attrName>
                                        </p:attrNameLst>
                                      </p:cBhvr>
                                      <p:to>
                                        <p:strVal val="visible"/>
                                      </p:to>
                                    </p:set>
                                    <p:animEffect transition="in" filter="blinds(horizontal)">
                                      <p:cBhvr>
                                        <p:cTn id="12" dur="500"/>
                                        <p:tgtEl>
                                          <p:spTgt spid="5735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352"/>
                                        </p:tgtEl>
                                        <p:attrNameLst>
                                          <p:attrName>style.visibility</p:attrName>
                                        </p:attrNameLst>
                                      </p:cBhvr>
                                      <p:to>
                                        <p:strVal val="visible"/>
                                      </p:to>
                                    </p:set>
                                    <p:animEffect transition="in" filter="blinds(horizontal)">
                                      <p:cBhvr>
                                        <p:cTn id="17" dur="500"/>
                                        <p:tgtEl>
                                          <p:spTgt spid="5735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7353"/>
                                        </p:tgtEl>
                                        <p:attrNameLst>
                                          <p:attrName>style.visibility</p:attrName>
                                        </p:attrNameLst>
                                      </p:cBhvr>
                                      <p:to>
                                        <p:strVal val="visible"/>
                                      </p:to>
                                    </p:set>
                                    <p:animEffect transition="in" filter="blinds(horizontal)">
                                      <p:cBhvr>
                                        <p:cTn id="22" dur="500"/>
                                        <p:tgtEl>
                                          <p:spTgt spid="5735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7354"/>
                                        </p:tgtEl>
                                        <p:attrNameLst>
                                          <p:attrName>style.visibility</p:attrName>
                                        </p:attrNameLst>
                                      </p:cBhvr>
                                      <p:to>
                                        <p:strVal val="visible"/>
                                      </p:to>
                                    </p:set>
                                    <p:animEffect transition="in" filter="blinds(horizontal)">
                                      <p:cBhvr>
                                        <p:cTn id="27" dur="500"/>
                                        <p:tgtEl>
                                          <p:spTgt spid="5735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7355"/>
                                        </p:tgtEl>
                                        <p:attrNameLst>
                                          <p:attrName>style.visibility</p:attrName>
                                        </p:attrNameLst>
                                      </p:cBhvr>
                                      <p:to>
                                        <p:strVal val="visible"/>
                                      </p:to>
                                    </p:set>
                                    <p:animEffect transition="in" filter="blinds(horizontal)">
                                      <p:cBhvr>
                                        <p:cTn id="32" dur="500"/>
                                        <p:tgtEl>
                                          <p:spTgt spid="5735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7356"/>
                                        </p:tgtEl>
                                        <p:attrNameLst>
                                          <p:attrName>style.visibility</p:attrName>
                                        </p:attrNameLst>
                                      </p:cBhvr>
                                      <p:to>
                                        <p:strVal val="visible"/>
                                      </p:to>
                                    </p:set>
                                    <p:animEffect transition="in" filter="blinds(horizontal)">
                                      <p:cBhvr>
                                        <p:cTn id="37" dur="500"/>
                                        <p:tgtEl>
                                          <p:spTgt spid="57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p:bldP spid="57351" grpId="0"/>
      <p:bldP spid="57352" grpId="0"/>
      <p:bldP spid="57353" grpId="0"/>
      <p:bldP spid="57354" grpId="0"/>
      <p:bldP spid="57355" grpId="0"/>
      <p:bldP spid="57356"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GMyMTdhZjI5YzUzMTc1YmY3NGJmYjg4YTUyNzlkN2QifQ=="/>
</p:tagLst>
</file>

<file path=ppt/theme/theme1.xml><?xml version="1.0" encoding="utf-8"?>
<a:theme xmlns:a="http://schemas.openxmlformats.org/drawingml/2006/main" name="《七彩课堂》课件模板（新）">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a:lstStyle>
        <a:defPPr marR="0" algn="l" defTabSz="685800" rtl="0" eaLnBrk="0" fontAlgn="base" latinLnBrk="0" hangingPunct="0">
          <a:lnSpc>
            <a:spcPct val="150000"/>
          </a:lnSpc>
          <a:spcBef>
            <a:spcPts val="0"/>
          </a:spcBef>
          <a:spcAft>
            <a:spcPct val="0"/>
          </a:spcAft>
          <a:buClrTx/>
          <a:buSzTx/>
          <a:buFont typeface="Wingdings" panose="05000000000000000000" pitchFamily="2" charset="2"/>
          <a:buNone/>
          <a:defRPr kumimoji="0" sz="2400" b="1" i="0" u="none" strike="noStrike" kern="1200" cap="none" spc="0" normalizeH="0" baseline="0" noProof="0" dirty="0" smtClean="0">
            <a:ln>
              <a:noFill/>
            </a:ln>
            <a:solidFill>
              <a:srgbClr val="000000"/>
            </a:solidFill>
            <a:effectLst/>
            <a:uLnTx/>
            <a:uFillTx/>
            <a:latin typeface="新宋体" panose="02010609030101010101" pitchFamily="49" charset="-122"/>
            <a:ea typeface="新宋体" panose="02010609030101010101" pitchFamily="49"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1652</Words>
  <Application>Microsoft Office PowerPoint</Application>
  <PresentationFormat>全屏显示(16:9)</PresentationFormat>
  <Paragraphs>104</Paragraphs>
  <Slides>21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楷体</vt:lpstr>
      <vt:lpstr>Wingdings</vt:lpstr>
      <vt:lpstr>宋体</vt:lpstr>
      <vt:lpstr>Impact</vt:lpstr>
      <vt:lpstr>黑体</vt:lpstr>
      <vt:lpstr>Arial</vt:lpstr>
      <vt:lpstr>新宋体</vt:lpstr>
      <vt:lpstr>Calibri</vt:lpstr>
      <vt:lpstr>《七彩课堂》课件模板（新）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志 熊</cp:lastModifiedBy>
  <cp:revision>681</cp:revision>
  <dcterms:created xsi:type="dcterms:W3CDTF">2018-11-06T06:39:00Z</dcterms:created>
  <dcterms:modified xsi:type="dcterms:W3CDTF">2024-11-07T13:23:48Z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D45662B1EA534A47BA21399D0EFF629A_12</vt:lpwstr>
  </property>
  <property fmtid="{D5CDD505-2E9C-101B-9397-08002B2CF9AE}" pid="3" name="KSOProductBuildVer">
    <vt:lpwstr>2052-12.1.0.18608</vt:lpwstr>
  </property>
</Properties>
</file>