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166" r:id="rId1"/>
    <p:sldMasterId id="2147504203" r:id="rId2"/>
  </p:sldMasterIdLst>
  <p:notesMasterIdLst>
    <p:notesMasterId r:id="rId3"/>
  </p:notesMasterIdLst>
  <p:sldIdLst>
    <p:sldId id="9769" r:id="rId4"/>
    <p:sldId id="9772" r:id="rId5"/>
    <p:sldId id="9775" r:id="rId6"/>
    <p:sldId id="9778" r:id="rId7"/>
    <p:sldId id="9781" r:id="rId8"/>
    <p:sldId id="9784" r:id="rId9"/>
    <p:sldId id="9787" r:id="rId10"/>
    <p:sldId id="9790" r:id="rId11"/>
    <p:sldId id="9793" r:id="rId12"/>
    <p:sldId id="9796" r:id="rId13"/>
    <p:sldId id="9799" r:id="rId14"/>
    <p:sldId id="9802" r:id="rId15"/>
    <p:sldId id="9805" r:id="rId16"/>
    <p:sldId id="9808" r:id="rId17"/>
    <p:sldId id="9811" r:id="rId18"/>
    <p:sldId id="9814" r:id="rId19"/>
    <p:sldId id="9817" r:id="rId20"/>
    <p:sldId id="9820" r:id="rId21"/>
    <p:sldId id="9823" r:id="rId22"/>
    <p:sldId id="9826" r:id="rId23"/>
    <p:sldId id="9829" r:id="rId24"/>
    <p:sldId id="9832" r:id="rId25"/>
    <p:sldId id="9835" r:id="rId26"/>
    <p:sldId id="9838" r:id="rId27"/>
    <p:sldId id="9841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67" r:id="rId1"/>
    <p:sldLayoutId id="2147504168" r:id="rId2"/>
    <p:sldLayoutId id="2147504169" r:id="rId3"/>
    <p:sldLayoutId id="2147504170" r:id="rId4"/>
    <p:sldLayoutId id="2147504171" r:id="rId5"/>
    <p:sldLayoutId id="2147504172" r:id="rId6"/>
    <p:sldLayoutId id="2147504173" r:id="rId7"/>
    <p:sldLayoutId id="2147504174" r:id="rId8"/>
    <p:sldLayoutId id="2147504175" r:id="rId9"/>
    <p:sldLayoutId id="2147504176" r:id="rId10"/>
    <p:sldLayoutId id="21475041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204" r:id="rId1"/>
    <p:sldLayoutId id="2147504205" r:id="rId2"/>
    <p:sldLayoutId id="2147504206" r:id="rId3"/>
    <p:sldLayoutId id="2147504207" r:id="rId4"/>
    <p:sldLayoutId id="2147504208" r:id="rId5"/>
    <p:sldLayoutId id="2147504209" r:id="rId6"/>
    <p:sldLayoutId id="2147504210" r:id="rId7"/>
    <p:sldLayoutId id="2147504211" r:id="rId8"/>
    <p:sldLayoutId id="2147504212" r:id="rId9"/>
    <p:sldLayoutId id="2147504213" r:id="rId10"/>
    <p:sldLayoutId id="21475042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tags" Target="../tags/tag220.xml"/><Relationship Id="rId22" Type="http://schemas.openxmlformats.org/officeDocument/2006/relationships/tags" Target="../tags/tag221.xml"/><Relationship Id="rId23" Type="http://schemas.openxmlformats.org/officeDocument/2006/relationships/tags" Target="../tags/tag222.xml"/><Relationship Id="rId24" Type="http://schemas.openxmlformats.org/officeDocument/2006/relationships/tags" Target="../tags/tag223.xml"/><Relationship Id="rId25" Type="http://schemas.openxmlformats.org/officeDocument/2006/relationships/tags" Target="../tags/tag224.xml"/><Relationship Id="rId26" Type="http://schemas.openxmlformats.org/officeDocument/2006/relationships/tags" Target="../tags/tag225.xml"/><Relationship Id="rId27" Type="http://schemas.openxmlformats.org/officeDocument/2006/relationships/tags" Target="../tags/tag226.xml"/><Relationship Id="rId28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tags" Target="../tags/tag250.xml"/><Relationship Id="rId22" Type="http://schemas.openxmlformats.org/officeDocument/2006/relationships/tags" Target="../tags/tag251.xml"/><Relationship Id="rId23" Type="http://schemas.openxmlformats.org/officeDocument/2006/relationships/tags" Target="../tags/tag252.xml"/><Relationship Id="rId24" Type="http://schemas.openxmlformats.org/officeDocument/2006/relationships/tags" Target="../tags/tag253.xml"/><Relationship Id="rId25" Type="http://schemas.openxmlformats.org/officeDocument/2006/relationships/tags" Target="../tags/tag254.xml"/><Relationship Id="rId26" Type="http://schemas.openxmlformats.org/officeDocument/2006/relationships/tags" Target="../tags/tag255.xml"/><Relationship Id="rId27" Type="http://schemas.openxmlformats.org/officeDocument/2006/relationships/tags" Target="../tags/tag256.xml"/><Relationship Id="rId28" Type="http://schemas.openxmlformats.org/officeDocument/2006/relationships/tags" Target="../tags/tag257.xml"/><Relationship Id="rId29" Type="http://schemas.openxmlformats.org/officeDocument/2006/relationships/tags" Target="../tags/tag258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tags" Target="../tags/tag350.xml"/><Relationship Id="rId22" Type="http://schemas.openxmlformats.org/officeDocument/2006/relationships/tags" Target="../tags/tag351.xml"/><Relationship Id="rId23" Type="http://schemas.openxmlformats.org/officeDocument/2006/relationships/tags" Target="../tags/tag352.xml"/><Relationship Id="rId24" Type="http://schemas.openxmlformats.org/officeDocument/2006/relationships/tags" Target="../tags/tag353.xml"/><Relationship Id="rId25" Type="http://schemas.openxmlformats.org/officeDocument/2006/relationships/tags" Target="../tags/tag354.xml"/><Relationship Id="rId26" Type="http://schemas.openxmlformats.org/officeDocument/2006/relationships/tags" Target="../tags/tag355.xml"/><Relationship Id="rId27" Type="http://schemas.openxmlformats.org/officeDocument/2006/relationships/tags" Target="../tags/tag356.xml"/><Relationship Id="rId28" Type="http://schemas.openxmlformats.org/officeDocument/2006/relationships/tags" Target="../tags/tag357.xml"/><Relationship Id="rId29" Type="http://schemas.openxmlformats.org/officeDocument/2006/relationships/tags" Target="../tags/tag35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tags" Target="../tags/tag382.xml"/><Relationship Id="rId22" Type="http://schemas.openxmlformats.org/officeDocument/2006/relationships/tags" Target="../tags/tag383.xml"/><Relationship Id="rId23" Type="http://schemas.openxmlformats.org/officeDocument/2006/relationships/tags" Target="../tags/tag384.xml"/><Relationship Id="rId24" Type="http://schemas.openxmlformats.org/officeDocument/2006/relationships/tags" Target="../tags/tag385.xml"/><Relationship Id="rId25" Type="http://schemas.openxmlformats.org/officeDocument/2006/relationships/tags" Target="../tags/tag386.xml"/><Relationship Id="rId26" Type="http://schemas.openxmlformats.org/officeDocument/2006/relationships/tags" Target="../tags/tag387.xml"/><Relationship Id="rId27" Type="http://schemas.openxmlformats.org/officeDocument/2006/relationships/tags" Target="../tags/tag388.xml"/><Relationship Id="rId28" Type="http://schemas.openxmlformats.org/officeDocument/2006/relationships/tags" Target="../tags/tag389.xml"/><Relationship Id="rId29" Type="http://schemas.openxmlformats.org/officeDocument/2006/relationships/tags" Target="../tags/tag390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2024年科技行业工作总结及展望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 fontScale="8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科技行业概述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2024年科技行业工作总结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科技行业发展趋势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展望未来科技行业发展趋势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结论与建议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科技行业概述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科技行业定义</a:t>
            </a:r>
            <a:endParaRPr altLang="en-US" lang="zh-CN"/>
          </a:p>
        </p:txBody>
      </p:sp>
      <p:sp>
        <p:nvSpPr>
          <p:cNvPr id="10490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科技行业是指以科技创新为核心，涵盖了信息技术、生物技术、新材料技术等多个领域的综合性产业。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科技行业是推动社会进步和发展的重要力量，不断涌现出新的技术和产品，为人们的生活带来便利和改善。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科技行业的发展需要不断投入研发和创新，同时也需要政府、企业和社会各界的支持和推动。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科技行业的未来发展将更加注重创新和可持续发展，推动人工智能、大数据、物联网等前沿技术的发展和应用。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科技行业发展历程</a:t>
            </a:r>
            <a:endParaRPr altLang="en-US" lang="zh-CN"/>
          </a:p>
        </p:txBody>
      </p:sp>
      <p:sp>
        <p:nvSpPr>
          <p:cNvPr id="104908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科技行业的发展历程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科技行业的定义和范围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科技行业的主要趋势和特点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科技行业对经济和社会的影响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科技行业现状</a:t>
            </a:r>
            <a:endParaRPr altLang="en-US" lang="zh-CN"/>
          </a:p>
        </p:txBody>
      </p:sp>
      <p:sp>
        <p:nvSpPr>
          <p:cNvPr id="10491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科技行业概述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科技行业规模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科技行业未来展望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2024年科技行业工作总结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科技创新成果</a:t>
            </a:r>
            <a:endParaRPr altLang="en-US" lang="zh-CN"/>
          </a:p>
        </p:txBody>
      </p:sp>
      <p:sp>
        <p:nvSpPr>
          <p:cNvPr id="10492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区块链技术：在金融、供应链管理、数字身份认证等领域取得了重要进展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人工智能技术：在语音识别、图像识别、自然语言处理等领域取得了重要突破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5G技术：在通信、智能交通、工业互联网等领域得到了广泛应用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生物技术：在基因编辑、细胞治疗、生物医药等领域取得了重要突破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行业应用现状</a:t>
            </a:r>
            <a:endParaRPr altLang="en-US" lang="zh-CN"/>
          </a:p>
        </p:txBody>
      </p:sp>
      <p:sp>
        <p:nvSpPr>
          <p:cNvPr id="10493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人工智能在各行业的应用情况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区块链技术在金融、供应链等领域的应用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自动驾驶技术的发展和应用情况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5G技术的推广和普及情况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49378" name="椭圆 262"/>
          <p:cNvSpPr/>
          <p:nvPr>
            <p:custDataLst>
              <p:tags r:id="rId1"/>
            </p:custDataLst>
          </p:nvPr>
        </p:nvSpPr>
        <p:spPr>
          <a:xfrm>
            <a:off x="2377275" y="3066431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0" name="椭圆 263"/>
          <p:cNvSpPr/>
          <p:nvPr>
            <p:custDataLst>
              <p:tags r:id="rId2"/>
            </p:custDataLst>
          </p:nvPr>
        </p:nvSpPr>
        <p:spPr>
          <a:xfrm>
            <a:off x="3238745" y="3147689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2" name="椭圆 264"/>
          <p:cNvSpPr/>
          <p:nvPr>
            <p:custDataLst>
              <p:tags r:id="rId3"/>
            </p:custDataLst>
          </p:nvPr>
        </p:nvSpPr>
        <p:spPr>
          <a:xfrm>
            <a:off x="4045383" y="3386840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4" name="椭圆 265"/>
          <p:cNvSpPr/>
          <p:nvPr>
            <p:custDataLst>
              <p:tags r:id="rId4"/>
            </p:custDataLst>
          </p:nvPr>
        </p:nvSpPr>
        <p:spPr>
          <a:xfrm>
            <a:off x="4727160" y="3588994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6" name="椭圆 266"/>
          <p:cNvSpPr/>
          <p:nvPr>
            <p:custDataLst>
              <p:tags r:id="rId5"/>
            </p:custDataLst>
          </p:nvPr>
        </p:nvSpPr>
        <p:spPr>
          <a:xfrm>
            <a:off x="5426114" y="3795774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3720461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68"/>
          <p:cNvSpPr/>
          <p:nvPr>
            <p:custDataLst>
              <p:tags r:id="rId7"/>
            </p:custDataLst>
          </p:nvPr>
        </p:nvSpPr>
        <p:spPr>
          <a:xfrm flipV="1">
            <a:off x="2745250" y="3532180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0" name="椭圆 269"/>
          <p:cNvSpPr/>
          <p:nvPr>
            <p:custDataLst>
              <p:tags r:id="rId8"/>
            </p:custDataLst>
          </p:nvPr>
        </p:nvSpPr>
        <p:spPr>
          <a:xfrm flipV="1">
            <a:off x="2787530" y="3575121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2" name="椭圆 270"/>
          <p:cNvSpPr/>
          <p:nvPr>
            <p:custDataLst>
              <p:tags r:id="rId9"/>
            </p:custDataLst>
          </p:nvPr>
        </p:nvSpPr>
        <p:spPr>
          <a:xfrm flipV="1">
            <a:off x="7808371" y="2709026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2825298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72"/>
          <p:cNvSpPr/>
          <p:nvPr>
            <p:custDataLst>
              <p:tags r:id="rId11"/>
            </p:custDataLst>
          </p:nvPr>
        </p:nvSpPr>
        <p:spPr>
          <a:xfrm flipV="1">
            <a:off x="3990550" y="2582184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006313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2690528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75"/>
          <p:cNvSpPr/>
          <p:nvPr>
            <p:custDataLst>
              <p:tags r:id="rId14"/>
            </p:custDataLst>
          </p:nvPr>
        </p:nvSpPr>
        <p:spPr>
          <a:xfrm flipV="1">
            <a:off x="7052602" y="2502247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8" name="椭圆 276"/>
          <p:cNvSpPr/>
          <p:nvPr>
            <p:custDataLst>
              <p:tags r:id="rId15"/>
            </p:custDataLst>
          </p:nvPr>
        </p:nvSpPr>
        <p:spPr>
          <a:xfrm flipV="1">
            <a:off x="7094883" y="2545188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0" name="椭圆 277"/>
          <p:cNvSpPr/>
          <p:nvPr>
            <p:custDataLst>
              <p:tags r:id="rId16"/>
            </p:custDataLst>
          </p:nvPr>
        </p:nvSpPr>
        <p:spPr>
          <a:xfrm flipV="1">
            <a:off x="3736205" y="3372306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3488578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79"/>
          <p:cNvSpPr/>
          <p:nvPr>
            <p:custDataLst>
              <p:tags r:id="rId18"/>
            </p:custDataLst>
          </p:nvPr>
        </p:nvSpPr>
        <p:spPr>
          <a:xfrm flipV="1">
            <a:off x="8558855" y="3610796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3906761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椭圆 281"/>
          <p:cNvSpPr/>
          <p:nvPr>
            <p:custDataLst>
              <p:tags r:id="rId20"/>
            </p:custDataLst>
          </p:nvPr>
        </p:nvSpPr>
        <p:spPr>
          <a:xfrm flipV="1">
            <a:off x="4939885" y="3925919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4309089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图形 15"/>
          <p:cNvSpPr/>
          <p:nvPr>
            <p:custDataLst>
              <p:tags r:id="rId22"/>
            </p:custDataLst>
          </p:nvPr>
        </p:nvSpPr>
        <p:spPr>
          <a:xfrm>
            <a:off x="5007931" y="3996607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8" name="图形 19"/>
          <p:cNvSpPr/>
          <p:nvPr>
            <p:custDataLst>
              <p:tags r:id="rId23"/>
            </p:custDataLst>
          </p:nvPr>
        </p:nvSpPr>
        <p:spPr>
          <a:xfrm>
            <a:off x="8627561" y="3685447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图形 27"/>
          <p:cNvSpPr/>
          <p:nvPr>
            <p:custDataLst>
              <p:tags r:id="rId24"/>
            </p:custDataLst>
          </p:nvPr>
        </p:nvSpPr>
        <p:spPr>
          <a:xfrm>
            <a:off x="4094931" y="2707705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2656175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26"/>
            </p:custDataLst>
          </p:nvPr>
        </p:nvSpPr>
        <p:spPr>
          <a:xfrm>
            <a:off x="551935" y="2729506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挑战：技术更新换代迅速，市场竞争激烈，人才短缺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7"/>
            </p:custDataLst>
          </p:nvPr>
        </p:nvSpPr>
        <p:spPr>
          <a:xfrm>
            <a:off x="9458642" y="2729506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机遇：政策支持力度加大，新技术不断涌现，跨界合作机会增多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科技行业发展趋势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人工智能与机器学习</a:t>
            </a:r>
            <a:endParaRPr altLang="en-US" lang="zh-CN"/>
          </a:p>
        </p:txBody>
      </p:sp>
      <p:sp>
        <p:nvSpPr>
          <p:cNvPr id="1049500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2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4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6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8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2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4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0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2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8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0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2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4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人工智能技术的定义、发展历程和现状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未来发展趋势：人工智能与机器学习的融合与创新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人工智能与机器学习在科技行业的应用场景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机器学习技术的原理、应用和优势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区块链技术应用</a:t>
            </a:r>
            <a:endParaRPr altLang="en-US" lang="zh-CN"/>
          </a:p>
        </p:txBody>
      </p:sp>
      <p:sp>
        <p:nvSpPr>
          <p:cNvPr id="104958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区块链技术在科技行业的应用：金融、供应链、医疗保健等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区块链技术概述：定义、特点、应用场景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区块链技术的优势：去中心化、安全性、透明度等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区块链技术的挑战与未来发展：技术成熟度、法规监管、隐私保护等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物联网与智能家居</a:t>
            </a:r>
            <a:endParaRPr altLang="en-US" lang="zh-CN"/>
          </a:p>
        </p:txBody>
      </p:sp>
      <p:sp>
        <p:nvSpPr>
          <p:cNvPr id="10496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物联网技术为智能家居提供更便捷、高效、安全的服务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物联网技术发展迅速，智能家居市场不断扩大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智能家居产品种类繁多，满足不同用户需求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未来智能家居将更加智能化、人性化，提高生活质量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5G技术发展与影响</a:t>
            </a:r>
            <a:endParaRPr altLang="en-US" lang="zh-CN"/>
          </a:p>
        </p:txBody>
      </p:sp>
      <p:sp>
        <p:nvSpPr>
          <p:cNvPr id="104970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5G技术的发展历程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5G技术的定义和特点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5G技术对科技行业的影响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展望未来科技行业发展趋势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科技创新推动产业升级</a:t>
            </a:r>
            <a:endParaRPr altLang="en-US" lang="zh-CN"/>
          </a:p>
        </p:txBody>
      </p:sp>
      <p:sp>
        <p:nvSpPr>
          <p:cNvPr id="10498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人工智能技术发展：推动智能制造、智慧城市等领域升级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5G技术普及：促进物联网、车联网等新兴产业崛起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区块链技术应用：提升供应链管理、金融科技等领域效率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生物科技应用：推动医疗健康、农业科技等领域进步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跨界融合拓展应用领域</a:t>
            </a:r>
            <a:endParaRPr altLang="en-US" lang="zh-CN"/>
          </a:p>
        </p:txBody>
      </p:sp>
      <p:sp>
        <p:nvSpPr>
          <p:cNvPr id="10498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人工智能与大数据的融合：提高数据处理和分析能力，推动各行业智能化发展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5G与物联网的融合：实现设备间的互联互通，拓展智能家居、自动驾驶等领域的应用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区块链技术的跨界应用：提高数据安全性和透明度，应用于金融、供应链等领域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生物技术与信息技术的融合：推动医疗、农业等领域的创新发展，提高生产效率和生活质量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绿色环保理念引领发展</a:t>
            </a:r>
            <a:endParaRPr altLang="en-US" lang="zh-CN"/>
          </a:p>
        </p:txBody>
      </p:sp>
      <p:sp>
        <p:nvSpPr>
          <p:cNvPr id="10499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绿色环保理念成为科技行业发展的新趋势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清洁能源和可持续发展技术的广泛应用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环保材料在科技产品中的应用和推广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科技行业在环保领域的社会责任和担当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政策法规助力行业成长</a:t>
            </a:r>
            <a:endParaRPr altLang="en-US" lang="zh-CN"/>
          </a:p>
        </p:txBody>
      </p:sp>
      <p:sp>
        <p:nvSpPr>
          <p:cNvPr id="1049990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2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4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6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8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2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4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0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2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0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2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4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6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政策法规对科技行业的支持与引导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政策法规对科技行业发展的推动作用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行业法规的完善与执行情况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未来政策法规的发展趋势和影响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116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8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0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2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4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6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8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0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2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4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6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8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0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2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6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8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0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2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2024年科技行业发展趋势总结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对科技行业的建议与展望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未来科技行业的发展方向与趋势预测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当前科技行业面临的问题与挑战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对科技行业的建议</a:t>
            </a:r>
            <a:endParaRPr altLang="en-US" lang="zh-CN"/>
          </a:p>
        </p:txBody>
      </p:sp>
      <p:sp>
        <p:nvSpPr>
          <p:cNvPr id="105019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加强人才培养，提高行业竞争力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加大研发投入，推动技术创新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推动产学研合作，促进科技成果转化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关注行业发展趋势，及时调整战略方向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5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25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5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61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03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2023-12-17T14:00:07Z</dcterms:created>
  <dcterms:modified xsi:type="dcterms:W3CDTF">2023-12-17T14:00:07Z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43dc652981d64f35a13c1fca13bb0646_21</vt:lpwstr>
  </property>
</Properties>
</file>