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670" r:id="rId1"/>
    <p:sldMasterId id="2147508707" r:id="rId2"/>
  </p:sldMasterIdLst>
  <p:notesMasterIdLst>
    <p:notesMasterId r:id="rId3"/>
  </p:notesMasterIdLst>
  <p:sldIdLst>
    <p:sldId id="12010" r:id="rId4"/>
    <p:sldId id="12015" r:id="rId5"/>
    <p:sldId id="12019" r:id="rId6"/>
    <p:sldId id="12022" r:id="rId7"/>
    <p:sldId id="12028" r:id="rId9"/>
    <p:sldId id="12031" r:id="rId10"/>
    <p:sldId id="12034" r:id="rId11"/>
    <p:sldId id="12037" r:id="rId12"/>
    <p:sldId id="12043" r:id="rId14"/>
    <p:sldId id="12046" r:id="rId15"/>
    <p:sldId id="12049" r:id="rId16"/>
    <p:sldId id="12052" r:id="rId17"/>
    <p:sldId id="12058" r:id="rId19"/>
    <p:sldId id="12061" r:id="rId20"/>
    <p:sldId id="12064" r:id="rId21"/>
    <p:sldId id="12067" r:id="rId22"/>
    <p:sldId id="12073" r:id="rId24"/>
    <p:sldId id="12076" r:id="rId25"/>
    <p:sldId id="12079" r:id="rId26"/>
    <p:sldId id="12082" r:id="rId27"/>
    <p:sldId id="12088" r:id="rId29"/>
    <p:sldId id="12091" r:id="rId30"/>
    <p:sldId id="12094" r:id="rId31"/>
    <p:sldId id="12097" r:id="rId32"/>
    <p:sldId id="12103" r:id="rId34"/>
    <p:sldId id="12106" r:id="rId35"/>
    <p:sldId id="12109" r:id="rId36"/>
    <p:sldId id="1211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671" r:id="rId1"/>
    <p:sldLayoutId id="2147508672" r:id="rId2"/>
    <p:sldLayoutId id="2147508673" r:id="rId3"/>
    <p:sldLayoutId id="2147508674" r:id="rId4"/>
    <p:sldLayoutId id="2147508675" r:id="rId5"/>
    <p:sldLayoutId id="2147508676" r:id="rId6"/>
    <p:sldLayoutId id="2147508677" r:id="rId7"/>
    <p:sldLayoutId id="2147508678" r:id="rId8"/>
    <p:sldLayoutId id="2147508679" r:id="rId9"/>
    <p:sldLayoutId id="2147508680" r:id="rId10"/>
    <p:sldLayoutId id="21475086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8708" r:id="rId1"/>
    <p:sldLayoutId id="2147508709" r:id="rId2"/>
    <p:sldLayoutId id="2147508710" r:id="rId3"/>
    <p:sldLayoutId id="2147508711" r:id="rId4"/>
    <p:sldLayoutId id="2147508712" r:id="rId5"/>
    <p:sldLayoutId id="2147508713" r:id="rId6"/>
    <p:sldLayoutId id="2147508714" r:id="rId7"/>
    <p:sldLayoutId id="2147508715" r:id="rId8"/>
    <p:sldLayoutId id="2147508716" r:id="rId9"/>
    <p:sldLayoutId id="2147508717" r:id="rId10"/>
    <p:sldLayoutId id="21475087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绩效评估与绩效激励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绩效评估的目的和意义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绩效评估的方法和流程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绩效激励的策略和措施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绩效评估与绩效激励的关系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绩效评估与绩效激励的实践应用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绩效评估的目的和意义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绩效评估的定义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绩效评估是对员工工作表现和业绩的考核和评价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绩效评估是组织对员工个人或团队工作成果的评估和认可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绩效评估是组织对员工个人或团队工作能力和潜力的评估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绩效评估是组织对员工个人或团队工作态度和行为的评估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绩效评估的目的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识别员工优势和不足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确定员工发展需求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激励员工提高绩效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促进组织目标的实现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绩效评估的意义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帮助企业了解员工的工作表现和业绩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提高员工的工作积极性和满意度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促进员工个人发展和职业规划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为企业制定战略和目标提供依据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绩效评估的方法和流程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绩效评估的方法</a:t>
            </a:r>
            <a:endParaRPr altLang="en-US" lang="zh-CN"/>
          </a:p>
        </p:txBody>
      </p:sp>
      <p:sp>
        <p:nvSpPr>
          <p:cNvPr id="10492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关键绩效指标法（KPI）：通过设定明确的、可衡量的、可实现的、有时限的目标，来评估员工的工作表现。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平衡计分卡法（BSC）：从财务、客户、内部业务过程、学习和成长四个角度来评估员工的绩效。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360度反馈法：通过上级、下级、同事、客户等多个角度来评估员工的绩效，以获得更全面的评价。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目标管理法（MBO）：通过设定目标、制定计划、执行任务、检查进度、反馈结果等步骤来评估员工的绩效。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绩效评估的流程</a:t>
            </a:r>
            <a:endParaRPr altLang="en-US" lang="zh-CN"/>
          </a:p>
        </p:txBody>
      </p:sp>
      <p:sp>
        <p:nvSpPr>
          <p:cNvPr id="1049270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明确评估目的和标准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收集数据和信息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制定评估计划和时间表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8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进行评估和打分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4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汇总结果并进行分析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0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制定改进措施并跟进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绩效评估的指标</a:t>
            </a:r>
            <a:endParaRPr altLang="en-US" lang="zh-CN"/>
          </a:p>
        </p:txBody>
      </p:sp>
      <p:sp>
        <p:nvSpPr>
          <p:cNvPr id="10493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业绩指标：根据员工的工作表现和业绩进行评估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态度指标：根据员工的工作态度和职业素养进行评估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市场参考指标：将员工的绩效与市场做个对比计算出来的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能力指标：根据员工的能力和技能进行评估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绩效激励的策略和措施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绩效激励的定义</a:t>
            </a:r>
            <a:endParaRPr altLang="en-US" lang="zh-CN"/>
          </a:p>
        </p:txBody>
      </p:sp>
      <p:sp>
        <p:nvSpPr>
          <p:cNvPr id="10494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绩效激励是指通过一系列的奖励、激励措施来提高员工的工作积极性和工作绩效，从而促进组织目标的实现。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绩效激励是一种基于绩效的管理手段，通过对员工的工作表现进行评估和奖惩，来激发员工的潜力和创造力。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绩效激励是一种以人为本的管理理念，强调员工的个人发展和组织目标的统一，通过激励手段来促进员工的个人成长和组织的发展。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绩效激励是一种有效的管理工具，可以帮助组织提高员工的工作满意度和忠诚度，增强组织的凝聚力和竞争力。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绩效激励的策略</a:t>
            </a:r>
            <a:endParaRPr altLang="en-US" lang="zh-CN"/>
          </a:p>
        </p:txBody>
      </p:sp>
      <p:sp>
        <p:nvSpPr>
          <p:cNvPr id="1049536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目标激励：通过设定明确、可实现的目标，激发员工的积极性和工作动力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2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奖励激励：通过给予员工物质或精神奖励，表彰优秀表现和贡献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8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晋升激励：通过提供晋升机会和职业发展路径，激发员工的职业发展和工作动力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4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培训激励：通过提供培训和发展机会，帮助员工提升技能和能力，增强自信心和归属感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0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情感激励：通过关心员工的生活和工作状况，增强员工的归属感和忠诚度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参与激励：通过让员工参与决策和管理，增强员工的参与感和责任感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绩效激励的措施</a:t>
            </a:r>
            <a:endParaRPr altLang="en-US" lang="zh-CN"/>
          </a:p>
        </p:txBody>
      </p:sp>
      <p:sp>
        <p:nvSpPr>
          <p:cNvPr id="1049606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物质激励：通过奖金、晋升、股权等方式激励员工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非物质激励：通过表扬、认可、培训等方式激励员工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目标激励：通过设定明确的目标，激发员工的积极性和动力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竞争激励：通过竞争机制，激发员工的竞争意识和进取心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授权激励：通过授权给员工更多的责任和权力，激发员工的创造力和参与度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培训激励：通过提供培训和发展机会，帮助员工提升能力和实现自我价值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绩效评估与绩效激励的关系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绩效评估对绩效激励的影响</a:t>
            </a:r>
            <a:endParaRPr altLang="en-US" lang="zh-CN"/>
          </a:p>
        </p:txBody>
      </p:sp>
      <p:sp>
        <p:nvSpPr>
          <p:cNvPr id="10497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绩效评估为绩效激励提供依据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绩效评估结果影响员工激励的力度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绩效评估促进员工自我激励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绩效评估有助于提高员工整体绩效水平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绩效激励对绩效评估的反馈</a:t>
            </a:r>
            <a:endParaRPr altLang="en-US" lang="zh-CN"/>
          </a:p>
        </p:txBody>
      </p:sp>
      <p:sp>
        <p:nvSpPr>
          <p:cNvPr id="10497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绩效评估与绩效激励的相互促进关系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绩效评估对绩效激励的指导作用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绩效激励对绩效评估的消极影响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绩效激励对绩效评估的积极影响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绩效评估与绩效激励的协同作用</a:t>
            </a:r>
            <a:endParaRPr altLang="en-US" lang="zh-CN"/>
          </a:p>
        </p:txBody>
      </p:sp>
      <p:sp>
        <p:nvSpPr>
          <p:cNvPr id="10498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绩效评估是绩效激励的前提和基础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建立科学合理的绩效评估与绩效激励体系，推动组织持续发展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绩效评估与绩效激励相互促进，共同提升组织绩效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绩效激励是绩效评估的延伸和拓展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绩效评估与绩效激励的实践应用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企业在绩效评估与绩效激励方面的实践</a:t>
            </a:r>
            <a:endParaRPr altLang="en-US" lang="zh-CN"/>
          </a:p>
        </p:txBody>
      </p:sp>
      <p:sp>
        <p:nvSpPr>
          <p:cNvPr id="10499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制定明确的绩效评估标准：企业应制定明确的绩效评估标准，确保评估的公正性和客观性。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建立有效的激励机制：企业应建立与绩效评估结果相匹配的激励机制，激发员工的积极性和创造力。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定期进行绩效评估与反馈：企业应定期进行绩效评估，并及时给予员工反馈，帮助员工改进和提高。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结合实际应用场景：企业应将绩效评估与绩效激励结合实际应用场景，确保实践的有效性和实用性。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成功案例分析</a:t>
            </a:r>
            <a:endParaRPr altLang="en-US" lang="zh-CN"/>
          </a:p>
        </p:txBody>
      </p:sp>
      <p:cxnSp>
        <p:nvCxnSpPr>
          <p:cNvPr id="3145831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57829" y="3823960"/>
            <a:ext cx="7271000" cy="4998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833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57829" y="2568389"/>
            <a:ext cx="7271000" cy="8550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835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57829" y="5153195"/>
            <a:ext cx="7271000" cy="3485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692632" y="1914624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5"/>
            </p:custDataLst>
          </p:nvPr>
        </p:nvSpPr>
        <p:spPr>
          <a:xfrm>
            <a:off x="2692632" y="3207027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6"/>
            </p:custDataLst>
          </p:nvPr>
        </p:nvSpPr>
        <p:spPr>
          <a:xfrm>
            <a:off x="2691317" y="4499430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7"/>
            </p:custDataLst>
          </p:nvPr>
        </p:nvSpPr>
        <p:spPr>
          <a:xfrm>
            <a:off x="2691317" y="5791833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标题"/>
          <p:cNvSpPr txBox="1"/>
          <p:nvPr>
            <p:custDataLst>
              <p:tags r:id="rId8"/>
            </p:custDataLst>
          </p:nvPr>
        </p:nvSpPr>
        <p:spPr>
          <a:xfrm>
            <a:off x="2691317" y="2777541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某企业运用绩效评估与绩效激励实现业务增长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30" name="标题"/>
          <p:cNvSpPr txBox="1"/>
          <p:nvPr>
            <p:custDataLst>
              <p:tags r:id="rId9"/>
            </p:custDataLst>
          </p:nvPr>
        </p:nvSpPr>
        <p:spPr>
          <a:xfrm>
            <a:off x="2690659" y="5351824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某学校通过绩效评估与绩效激励提高教学质量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32" name="标题"/>
          <p:cNvSpPr txBox="1"/>
          <p:nvPr>
            <p:custDataLst>
              <p:tags r:id="rId10"/>
            </p:custDataLst>
          </p:nvPr>
        </p:nvSpPr>
        <p:spPr>
          <a:xfrm>
            <a:off x="2691317" y="4064683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某机构利用绩效评估与绩效激励提升组织效能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034" name="标题"/>
          <p:cNvSpPr txBox="1"/>
          <p:nvPr>
            <p:custDataLst>
              <p:tags r:id="rId11"/>
            </p:custDataLst>
          </p:nvPr>
        </p:nvSpPr>
        <p:spPr>
          <a:xfrm>
            <a:off x="2691974" y="1490400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某公司通过绩效评估与绩效激励提高员工积极性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实践中的问题和挑战</a:t>
            </a:r>
            <a:endParaRPr altLang="en-US" lang="zh-CN"/>
          </a:p>
        </p:txBody>
      </p:sp>
      <p:sp>
        <p:nvSpPr>
          <p:cNvPr id="10500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评估标准不统一：不同部门或岗位的绩效评估标准可能存在差异，导致评估结果不公平或不准确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激励措施不合理：激励措施可能没有充分考虑员工的需求和期望，导致激励效果不佳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沟通和反馈机制不完善：绩效评估和激励过程中缺乏有效的沟通和反馈机制，员工可能不了解自己的工作表现和改进方向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企业文化和价值观不匹配：绩效评估和激励措施可能没有充分考虑企业的文化和价值观，导致员工对企业的认同感和归属感不强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未来绩效评估的趋势</a:t>
            </a:r>
            <a:endParaRPr altLang="en-US" lang="zh-CN"/>
          </a:p>
        </p:txBody>
      </p:sp>
      <p:sp>
        <p:nvSpPr>
          <p:cNvPr id="10501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多元化评估：从单一的财务指标向非财务指标、定性指标等多元化评估转变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实时评估：实时收集和分析数据，及时发现和解决问题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个性化评估：根据员工的不同特点和发展需求，制定个性化的评估方案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智能化评估：利用人工智能、大数据等技术手段，提高评估的准确性和效率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未来绩效激励的趋势</a:t>
            </a:r>
            <a:endParaRPr altLang="en-US" lang="zh-CN"/>
          </a:p>
        </p:txBody>
      </p:sp>
      <p:sp>
        <p:nvSpPr>
          <p:cNvPr id="10502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弹性福利制度：根据员工绩效表现，提供灵活的福利制度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跨界合作与共享：与其他企业或机构合作，共享资源，为员工提供更多元化的激励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个性化激励：根据员工需求和偏好，提供定制化的激励方案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非物质激励：注重员工成长、培训、晋升等非物质方面的激励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未来发展趋势的展望</a:t>
            </a:r>
            <a:endParaRPr altLang="en-US" lang="zh-CN"/>
          </a:p>
        </p:txBody>
      </p:sp>
      <p:sp>
        <p:nvSpPr>
          <p:cNvPr id="10502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智能化、数字化技术的应用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绩效评估与绩效激励的融合发展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个性化、差异化激励模式的创新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跨界合作与共享经济的拓展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2023-12-19T12:13:39Z</dcterms:created>
  <dcterms:modified xsi:type="dcterms:W3CDTF">2023-12-19T12:13:39Z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049e3fb9a5b44cfc93f4649f9284b798_21</vt:lpwstr>
  </property>
</Properties>
</file>