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316" r:id="rId4"/>
    <p:sldId id="317" r:id="rId5"/>
    <p:sldId id="459" r:id="rId6"/>
    <p:sldId id="2968" r:id="rId7"/>
    <p:sldId id="298" r:id="rId8"/>
    <p:sldId id="2967" r:id="rId9"/>
    <p:sldId id="300" r:id="rId10"/>
    <p:sldId id="2969" r:id="rId11"/>
    <p:sldId id="2970" r:id="rId12"/>
    <p:sldId id="312" r:id="rId13"/>
    <p:sldId id="461" r:id="rId14"/>
    <p:sldId id="338" r:id="rId15"/>
    <p:sldId id="2802" r:id="rId16"/>
    <p:sldId id="473" r:id="rId17"/>
    <p:sldId id="335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94660"/>
  </p:normalViewPr>
  <p:slideViewPr>
    <p:cSldViewPr snapToGrid="0">
      <p:cViewPr varScale="1">
        <p:scale>
          <a:sx n="88" d="100"/>
          <a:sy n="88" d="100"/>
        </p:scale>
        <p:origin x="210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tags" Target="tags/tag165.xml" /><Relationship Id="rId2" Type="http://schemas.openxmlformats.org/officeDocument/2006/relationships/slide" Target="slides/slide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7" name="Rectangle 6"/>
          <p:cNvSpPr/>
          <p:nvPr>
            <p:custDataLst>
              <p:tags r:id="rId2"/>
            </p:custData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8" name="Rectangle 7"/>
          <p:cNvSpPr/>
          <p:nvPr>
            <p:custDataLst>
              <p:tags r:id="rId3"/>
            </p:custData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C5B592A2-6389-4A19-A510-30AB811C702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D49C0FF5-22E9-4D1A-8354-33149416DC1D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9" name="Straight Connector 8"/>
          <p:cNvCxnSpPr/>
          <p:nvPr>
            <p:custDataLst>
              <p:tags r:id="rId9"/>
            </p:custData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 marL="0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C5B592A2-6389-4A19-A510-30AB811C702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D49C0FF5-22E9-4D1A-8354-33149416DC1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7" name="Rectangle 6"/>
          <p:cNvSpPr/>
          <p:nvPr>
            <p:custDataLst>
              <p:tags r:id="rId2"/>
            </p:custData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8" name="Rectangle 7"/>
          <p:cNvSpPr/>
          <p:nvPr>
            <p:custDataLst>
              <p:tags r:id="rId3"/>
            </p:custData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C5B592A2-6389-4A19-A510-30AB811C702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D49C0FF5-22E9-4D1A-8354-33149416DC1D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9" name="Straight Connector 8"/>
          <p:cNvCxnSpPr/>
          <p:nvPr>
            <p:custDataLst>
              <p:tags r:id="rId9"/>
            </p:custData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C5B592A2-6389-4A19-A510-30AB811C702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686185" y="6459785"/>
            <a:ext cx="48228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D49C0FF5-22E9-4D1A-8354-33149416DC1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tags" Target="../tags/tag31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5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/>
  <p:timing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Tx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47.xml" /><Relationship Id="rId11" Type="http://schemas.openxmlformats.org/officeDocument/2006/relationships/tags" Target="../tags/tag4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tags" Target="../tags/tag43.xml" /><Relationship Id="rId7" Type="http://schemas.openxmlformats.org/officeDocument/2006/relationships/tags" Target="../tags/tag44.xml" /><Relationship Id="rId8" Type="http://schemas.openxmlformats.org/officeDocument/2006/relationships/tags" Target="../tags/tag45.xml" /><Relationship Id="rId9" Type="http://schemas.openxmlformats.org/officeDocument/2006/relationships/tags" Target="../tags/tag4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image" Target="../media/image1.png" /><Relationship Id="rId6" Type="http://schemas.openxmlformats.org/officeDocument/2006/relationships/tags" Target="../tags/tag52.xml" /><Relationship Id="rId7" Type="http://schemas.openxmlformats.org/officeDocument/2006/relationships/video" Target="../media/media1.mp4" /><Relationship Id="rId8" Type="http://schemas.microsoft.com/office/2007/relationships/media" Target="../media/media1.mp4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61.xml" /><Relationship Id="rId11" Type="http://schemas.openxmlformats.org/officeDocument/2006/relationships/tags" Target="../tags/tag62.xml" /><Relationship Id="rId12" Type="http://schemas.openxmlformats.org/officeDocument/2006/relationships/tags" Target="../tags/tag63.xml" /><Relationship Id="rId13" Type="http://schemas.openxmlformats.org/officeDocument/2006/relationships/tags" Target="../tags/tag64.xml" /><Relationship Id="rId14" Type="http://schemas.openxmlformats.org/officeDocument/2006/relationships/tags" Target="../tags/tag65.xml" /><Relationship Id="rId15" Type="http://schemas.openxmlformats.org/officeDocument/2006/relationships/tags" Target="../tags/tag66.xml" /><Relationship Id="rId16" Type="http://schemas.openxmlformats.org/officeDocument/2006/relationships/tags" Target="../tags/tag67.xml" /><Relationship Id="rId17" Type="http://schemas.openxmlformats.org/officeDocument/2006/relationships/tags" Target="../tags/tag68.xml" /><Relationship Id="rId18" Type="http://schemas.openxmlformats.org/officeDocument/2006/relationships/tags" Target="../tags/tag69.xml" /><Relationship Id="rId19" Type="http://schemas.openxmlformats.org/officeDocument/2006/relationships/tags" Target="../tags/tag70.xml" /><Relationship Id="rId2" Type="http://schemas.openxmlformats.org/officeDocument/2006/relationships/tags" Target="../tags/tag53.xml" /><Relationship Id="rId20" Type="http://schemas.openxmlformats.org/officeDocument/2006/relationships/tags" Target="../tags/tag71.xml" /><Relationship Id="rId21" Type="http://schemas.openxmlformats.org/officeDocument/2006/relationships/tags" Target="../tags/tag72.xml" /><Relationship Id="rId22" Type="http://schemas.openxmlformats.org/officeDocument/2006/relationships/tags" Target="../tags/tag73.xml" /><Relationship Id="rId23" Type="http://schemas.openxmlformats.org/officeDocument/2006/relationships/tags" Target="../tags/tag74.xml" /><Relationship Id="rId24" Type="http://schemas.openxmlformats.org/officeDocument/2006/relationships/tags" Target="../tags/tag75.xml" /><Relationship Id="rId25" Type="http://schemas.openxmlformats.org/officeDocument/2006/relationships/tags" Target="../tags/tag76.xml" /><Relationship Id="rId26" Type="http://schemas.openxmlformats.org/officeDocument/2006/relationships/tags" Target="../tags/tag77.xml" /><Relationship Id="rId27" Type="http://schemas.openxmlformats.org/officeDocument/2006/relationships/tags" Target="../tags/tag78.xml" /><Relationship Id="rId28" Type="http://schemas.openxmlformats.org/officeDocument/2006/relationships/tags" Target="../tags/tag79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tags" Target="../tags/tag59.xml" /><Relationship Id="rId9" Type="http://schemas.openxmlformats.org/officeDocument/2006/relationships/tags" Target="../tags/tag6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80.xml" /><Relationship Id="rId3" Type="http://schemas.openxmlformats.org/officeDocument/2006/relationships/image" Target="../media/image2.png" /><Relationship Id="rId4" Type="http://schemas.openxmlformats.org/officeDocument/2006/relationships/tags" Target="../tags/tag81.xml" /><Relationship Id="rId5" Type="http://schemas.openxmlformats.org/officeDocument/2006/relationships/video" Target="../media/media2.mp4" /><Relationship Id="rId6" Type="http://schemas.microsoft.com/office/2007/relationships/media" Target="../media/media2.mp4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90.xml" /><Relationship Id="rId11" Type="http://schemas.openxmlformats.org/officeDocument/2006/relationships/tags" Target="../tags/tag91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ags" Target="../tags/tag86.xml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04.xml" /><Relationship Id="rId3" Type="http://schemas.openxmlformats.org/officeDocument/2006/relationships/image" Target="../media/image3.png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tags" Target="../tags/tag108.xml" /><Relationship Id="rId20" Type="http://schemas.openxmlformats.org/officeDocument/2006/relationships/tags" Target="../tags/tag126.xml" /><Relationship Id="rId21" Type="http://schemas.openxmlformats.org/officeDocument/2006/relationships/tags" Target="../tags/tag127.xml" /><Relationship Id="rId22" Type="http://schemas.openxmlformats.org/officeDocument/2006/relationships/tags" Target="../tags/tag128.xml" /><Relationship Id="rId23" Type="http://schemas.openxmlformats.org/officeDocument/2006/relationships/tags" Target="../tags/tag129.xml" /><Relationship Id="rId24" Type="http://schemas.openxmlformats.org/officeDocument/2006/relationships/tags" Target="../tags/tag130.xml" /><Relationship Id="rId25" Type="http://schemas.openxmlformats.org/officeDocument/2006/relationships/tags" Target="../tags/tag131.xml" /><Relationship Id="rId26" Type="http://schemas.openxmlformats.org/officeDocument/2006/relationships/tags" Target="../tags/tag132.xml" /><Relationship Id="rId27" Type="http://schemas.openxmlformats.org/officeDocument/2006/relationships/tags" Target="../tags/tag133.xml" /><Relationship Id="rId28" Type="http://schemas.openxmlformats.org/officeDocument/2006/relationships/tags" Target="../tags/tag134.xml" /><Relationship Id="rId29" Type="http://schemas.openxmlformats.org/officeDocument/2006/relationships/tags" Target="../tags/tag135.xml" /><Relationship Id="rId3" Type="http://schemas.openxmlformats.org/officeDocument/2006/relationships/tags" Target="../tags/tag109.xml" /><Relationship Id="rId30" Type="http://schemas.openxmlformats.org/officeDocument/2006/relationships/tags" Target="../tags/tag136.xml" /><Relationship Id="rId31" Type="http://schemas.openxmlformats.org/officeDocument/2006/relationships/tags" Target="../tags/tag137.xml" /><Relationship Id="rId32" Type="http://schemas.openxmlformats.org/officeDocument/2006/relationships/tags" Target="../tags/tag138.xml" /><Relationship Id="rId33" Type="http://schemas.openxmlformats.org/officeDocument/2006/relationships/tags" Target="../tags/tag13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image" Target="../media/image4.png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771900" y="2057791"/>
            <a:ext cx="34507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0" b="1">
                <a:cs typeface="+mn-ea"/>
                <a:sym typeface="+mn-lt"/>
              </a:rPr>
              <a:t>化学肥料</a:t>
            </a:r>
            <a:endParaRPr lang="zh-CN" altLang="en-US" sz="6000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245428" y="3255220"/>
            <a:ext cx="29772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 sz="4800" b="1"/>
              <a:t>第</a:t>
            </a:r>
            <a:r>
              <a:rPr lang="en-US" altLang="zh-CN" sz="4800" b="1"/>
              <a:t>2</a:t>
            </a:r>
            <a:r>
              <a:rPr lang="zh-CN" altLang="en-US" sz="4800" b="1"/>
              <a:t>课时</a:t>
            </a:r>
            <a:endParaRPr lang="zh-CN" altLang="en-US" sz="4800" b="1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828799" y="2199305"/>
            <a:ext cx="86323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/>
              <a:t>1. </a:t>
            </a:r>
            <a:r>
              <a:rPr lang="zh-CN" altLang="en-US" sz="3600" b="1"/>
              <a:t>初步区分常用氮肥 磷肥和钾肥的方法</a:t>
            </a:r>
            <a:endParaRPr lang="zh-CN" altLang="en-US" sz="3600" b="1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77785" y="351404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/>
              <a:t>2. </a:t>
            </a:r>
            <a:r>
              <a:rPr lang="zh-CN" altLang="en-US" sz="3600" b="1"/>
              <a:t>掌握氮肥的简易鉴别</a:t>
            </a:r>
            <a:endParaRPr lang="zh-CN" altLang="en-US" sz="3600" b="1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495800" y="908958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>
                <a:solidFill>
                  <a:srgbClr val="FF0000"/>
                </a:solidFill>
              </a:rPr>
              <a:t>学习目标</a:t>
            </a:r>
            <a:endParaRPr lang="zh-CN" altLang="en-US" sz="4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41598" y="0"/>
            <a:ext cx="2409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上节回顾</a:t>
            </a:r>
            <a:endParaRPr lang="zh-CN" altLang="en-US" sz="3600" b="1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9" name="内容占位符 11265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246136" y="734953"/>
          <a:ext cx="9627920" cy="4811154"/>
        </p:xfrm>
        <a:graphic>
          <a:graphicData uri="http://schemas.openxmlformats.org/drawingml/2006/table">
            <a:tbl>
              <a:tblPr/>
              <a:tblGrid>
                <a:gridCol w="1833621"/>
                <a:gridCol w="4726342"/>
                <a:gridCol w="3067957"/>
              </a:tblGrid>
              <a:tr h="576369">
                <a:tc>
                  <a:txBody>
                    <a:bodyPr vert="horz" wrap="square"/>
                    <a:lstStyle/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800" b="1">
                        <a:solidFill>
                          <a:schemeClr val="bg2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作用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缺乏症状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1078">
                <a:tc>
                  <a:txBody>
                    <a:bodyPr vert="horz" wrap="square"/>
                    <a:lstStyle/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氮肥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endParaRPr lang="en-US" altLang="zh-CN" sz="2800" b="1" u="sng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6876">
                <a:tc>
                  <a:txBody>
                    <a:bodyPr vert="horz" wrap="square"/>
                    <a:lstStyle/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磷肥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b="1" u="sng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4754">
                <a:tc>
                  <a:txBody>
                    <a:bodyPr vert="horz" wrap="square"/>
                    <a:lstStyle/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钾肥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800" b="1" u="sng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800" b="1" u="sng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0" lvl="0" indent="0" algn="ctr" fontAlgn="auto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b="1" u="sng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endParaRPr lang="zh-CN" altLang="en-US" sz="2800" b="1" u="sng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4102686" y="1396841"/>
            <a:ext cx="1993314" cy="5332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 algn="l" fontAlgn="auto">
              <a:lnSpc>
                <a:spcPts val="4000"/>
              </a:lnSpc>
              <a:spcBef>
                <a:spcPct val="0"/>
              </a:spcBef>
              <a:buNone/>
            </a:pPr>
            <a:r>
              <a:rPr lang="zh-CN" altLang="en-US" sz="2600" b="1">
                <a:solidFill>
                  <a:srgbClr val="FF0000"/>
                </a:solidFill>
                <a:latin typeface="+mn-ea"/>
                <a:cs typeface="宋体" panose="02010600030101010101" pitchFamily="2" charset="-122"/>
                <a:sym typeface="+mn-ea"/>
              </a:rPr>
              <a:t>叶色浓绿</a:t>
            </a:r>
            <a:endParaRPr lang="zh-CN" altLang="en-US" sz="260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8338733" y="1306390"/>
            <a:ext cx="2758758" cy="104624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 algn="l" fontAlgn="auto">
              <a:lnSpc>
                <a:spcPts val="4000"/>
              </a:lnSpc>
              <a:spcBef>
                <a:spcPct val="0"/>
              </a:spcBef>
              <a:buNone/>
            </a:pPr>
            <a:r>
              <a:rPr lang="zh-CN" altLang="en-US" sz="2600" b="1">
                <a:latin typeface="+mn-ea"/>
                <a:cs typeface="宋体" panose="02010600030101010101" pitchFamily="2" charset="-122"/>
                <a:sym typeface="+mn-ea"/>
              </a:rPr>
              <a:t>生长发育迟缓，</a:t>
            </a:r>
            <a:r>
              <a:rPr lang="zh-CN" altLang="en-US" sz="2600" b="1">
                <a:solidFill>
                  <a:srgbClr val="7030A0"/>
                </a:solidFill>
                <a:latin typeface="+mn-ea"/>
                <a:cs typeface="宋体" panose="02010600030101010101" pitchFamily="2" charset="-122"/>
                <a:sym typeface="+mn-ea"/>
              </a:rPr>
              <a:t>叶片颜色变淡</a:t>
            </a:r>
            <a:endParaRPr lang="zh-CN" altLang="en-US" sz="2600">
              <a:latin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3707975" y="2507230"/>
            <a:ext cx="3269767" cy="5332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4000"/>
              </a:lnSpc>
            </a:pPr>
            <a:r>
              <a:rPr lang="zh-CN" altLang="en-US" sz="2600" b="1">
                <a:latin typeface="+mn-ea"/>
                <a:sym typeface="+mn-ea"/>
              </a:rPr>
              <a:t>增强</a:t>
            </a:r>
            <a:r>
              <a:rPr lang="zh-CN" altLang="en-US" sz="2600" b="1">
                <a:solidFill>
                  <a:srgbClr val="FF0000"/>
                </a:solidFill>
                <a:latin typeface="+mn-ea"/>
                <a:sym typeface="+mn-ea"/>
              </a:rPr>
              <a:t>抗寒、抗旱</a:t>
            </a:r>
            <a:r>
              <a:rPr lang="zh-CN" altLang="en-US" sz="2600" b="1">
                <a:latin typeface="+mn-ea"/>
                <a:sym typeface="+mn-ea"/>
              </a:rPr>
              <a:t>能力</a:t>
            </a:r>
            <a:endParaRPr lang="zh-CN" altLang="en-US" sz="2600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8146169" y="2386237"/>
            <a:ext cx="2758758" cy="104624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 algn="l" fontAlgn="auto">
              <a:lnSpc>
                <a:spcPts val="4000"/>
              </a:lnSpc>
              <a:spcBef>
                <a:spcPct val="0"/>
              </a:spcBef>
              <a:buNone/>
            </a:pPr>
            <a:r>
              <a:rPr lang="zh-CN" altLang="en-US" sz="2600" b="1">
                <a:latin typeface="+mn-ea"/>
                <a:cs typeface="宋体" panose="02010600030101010101" pitchFamily="2" charset="-122"/>
                <a:sym typeface="+mn-ea"/>
              </a:rPr>
              <a:t>生长迟缓，</a:t>
            </a:r>
            <a:r>
              <a:rPr lang="zh-CN" altLang="en-US" sz="2600" b="1">
                <a:solidFill>
                  <a:srgbClr val="7030A0"/>
                </a:solidFill>
                <a:latin typeface="+mn-ea"/>
                <a:cs typeface="宋体" panose="02010600030101010101" pitchFamily="2" charset="-122"/>
                <a:sym typeface="+mn-ea"/>
              </a:rPr>
              <a:t>产量降低</a:t>
            </a:r>
            <a:endParaRPr lang="zh-CN" altLang="en-US" sz="2600">
              <a:latin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3217840" y="3817483"/>
            <a:ext cx="4600490" cy="104624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4000"/>
              </a:lnSpc>
            </a:pPr>
            <a:r>
              <a:rPr lang="zh-CN" altLang="en-US" sz="2600" b="1">
                <a:latin typeface="+mn-ea"/>
                <a:cs typeface="宋体" panose="02010600030101010101" pitchFamily="2" charset="-122"/>
                <a:sym typeface="+mn-ea"/>
              </a:rPr>
              <a:t>促进植物</a:t>
            </a:r>
            <a:r>
              <a:rPr lang="zh-CN" altLang="en-US" sz="2600" b="1">
                <a:solidFill>
                  <a:srgbClr val="FF0000"/>
                </a:solidFill>
                <a:latin typeface="+mn-ea"/>
                <a:cs typeface="宋体" panose="02010600030101010101" pitchFamily="2" charset="-122"/>
                <a:sym typeface="+mn-ea"/>
              </a:rPr>
              <a:t>枝杆生长</a:t>
            </a:r>
            <a:r>
              <a:rPr lang="zh-CN" altLang="en-US" sz="2600" b="1">
                <a:latin typeface="+mn-ea"/>
                <a:cs typeface="宋体" panose="02010600030101010101" pitchFamily="2" charset="-122"/>
                <a:sym typeface="+mn-ea"/>
              </a:rPr>
              <a:t>，增强</a:t>
            </a:r>
            <a:r>
              <a:rPr lang="zh-CN" altLang="en-US" sz="2600" b="1">
                <a:solidFill>
                  <a:srgbClr val="FF0000"/>
                </a:solidFill>
                <a:latin typeface="+mn-ea"/>
                <a:cs typeface="宋体" panose="02010600030101010101" pitchFamily="2" charset="-122"/>
                <a:sym typeface="+mn-ea"/>
              </a:rPr>
              <a:t>抗病虫害</a:t>
            </a:r>
            <a:r>
              <a:rPr lang="zh-CN" altLang="en-US" sz="2600" b="1">
                <a:latin typeface="+mn-ea"/>
                <a:cs typeface="宋体" panose="02010600030101010101" pitchFamily="2" charset="-122"/>
                <a:sym typeface="+mn-ea"/>
              </a:rPr>
              <a:t>和</a:t>
            </a:r>
            <a:r>
              <a:rPr lang="zh-CN" altLang="en-US" sz="2600" b="1">
                <a:solidFill>
                  <a:srgbClr val="FF0000"/>
                </a:solidFill>
                <a:latin typeface="+mn-ea"/>
                <a:cs typeface="宋体" panose="02010600030101010101" pitchFamily="2" charset="-122"/>
                <a:sym typeface="+mn-ea"/>
              </a:rPr>
              <a:t>抗倒伏</a:t>
            </a:r>
            <a:r>
              <a:rPr lang="zh-CN" altLang="en-US" sz="2600" b="1">
                <a:latin typeface="+mn-ea"/>
                <a:cs typeface="宋体" panose="02010600030101010101" pitchFamily="2" charset="-122"/>
                <a:sym typeface="+mn-ea"/>
              </a:rPr>
              <a:t>能力；</a:t>
            </a:r>
            <a:endParaRPr lang="zh-CN" altLang="en-US" sz="2600">
              <a:latin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8041765" y="3617748"/>
            <a:ext cx="3143885" cy="155920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 algn="l" fontAlgn="auto">
              <a:lnSpc>
                <a:spcPts val="4000"/>
              </a:lnSpc>
              <a:spcBef>
                <a:spcPct val="0"/>
              </a:spcBef>
              <a:buNone/>
            </a:pPr>
            <a:r>
              <a:rPr lang="zh-CN" altLang="en-US" sz="2600" b="1">
                <a:latin typeface="+mn-ea"/>
                <a:cs typeface="宋体" panose="02010600030101010101" pitchFamily="2" charset="-122"/>
                <a:sym typeface="+mn-ea"/>
              </a:rPr>
              <a:t>叶子边缘发黄，</a:t>
            </a:r>
            <a:r>
              <a:rPr lang="zh-CN" altLang="en-US" sz="2600">
                <a:latin typeface="+mn-ea"/>
                <a:sym typeface="+mn-ea"/>
              </a:rPr>
              <a:t>抗病虫害和抗倒伏能力下降，</a:t>
            </a:r>
            <a:r>
              <a:rPr lang="zh-CN" altLang="en-US" sz="2600" b="1">
                <a:solidFill>
                  <a:srgbClr val="7030A0"/>
                </a:solidFill>
                <a:latin typeface="+mn-ea"/>
                <a:cs typeface="宋体" panose="02010600030101010101" pitchFamily="2" charset="-122"/>
                <a:sym typeface="+mn-ea"/>
              </a:rPr>
              <a:t>易倒伏</a:t>
            </a:r>
            <a:endParaRPr lang="zh-CN" altLang="en-US" sz="2600">
              <a:latin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1"/>
            </p:custDataLst>
          </p:nvPr>
        </p:nvSpPr>
        <p:spPr>
          <a:xfrm>
            <a:off x="1005854" y="5712549"/>
            <a:ext cx="10369717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85800" eaLnBrk="1" hangingPunct="1">
              <a:lnSpc>
                <a:spcPts val="3800"/>
              </a:lnSpc>
            </a:pPr>
            <a:r>
              <a:rPr lang="zh-CN" altLang="en-US" sz="3200" b="1">
                <a:solidFill>
                  <a:srgbClr val="FF0000"/>
                </a:solidFill>
                <a:latin typeface="+mn-ea"/>
              </a:rPr>
              <a:t>口诀</a:t>
            </a:r>
            <a:r>
              <a:rPr lang="zh-CN" altLang="en-US" sz="3200" b="1" spc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3200" spc="0">
                <a:solidFill>
                  <a:srgbClr val="FF0000"/>
                </a:solidFill>
                <a:latin typeface="+mn-ea"/>
                <a:sym typeface="+mn-ea"/>
              </a:rPr>
              <a:t> K抗“虫、倒”，P抗旱（寒），叶色发黄要用N </a:t>
            </a:r>
            <a:endParaRPr lang="en-US" altLang="zh-CN" sz="3200">
              <a:solidFill>
                <a:srgbClr val="FF0000"/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41513" y="196334"/>
            <a:ext cx="7696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cs typeface="+mn-ea"/>
                <a:sym typeface="+mn-lt"/>
              </a:rPr>
              <a:t>初步区分常见氮肥、磷肥和钾肥的方法</a:t>
            </a:r>
            <a:endParaRPr lang="zh-CN" altLang="en-US" sz="2800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77585" y="1251696"/>
            <a:ext cx="11419115" cy="1057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+mn-ea"/>
                <a:cs typeface="+mn-ea"/>
                <a:sym typeface="+mn-lt"/>
              </a:rPr>
              <a:t>比较氮肥</a:t>
            </a:r>
            <a:r>
              <a:rPr lang="en-US" altLang="zh-CN" sz="2800" b="1">
                <a:latin typeface="+mn-ea"/>
                <a:cs typeface="+mn-ea"/>
                <a:sym typeface="+mn-lt"/>
              </a:rPr>
              <a:t>(</a:t>
            </a:r>
            <a:r>
              <a:rPr lang="zh-CN" altLang="en-US" sz="2800" b="1">
                <a:solidFill>
                  <a:srgbClr val="FF0000"/>
                </a:solidFill>
                <a:latin typeface="+mn-ea"/>
                <a:cs typeface="+mn-ea"/>
                <a:sym typeface="+mn-lt"/>
              </a:rPr>
              <a:t>碳酸氢铵、氯化铵</a:t>
            </a:r>
            <a:r>
              <a:rPr lang="en-US" altLang="zh-CN" sz="2800" b="1">
                <a:latin typeface="+mn-ea"/>
                <a:cs typeface="+mn-ea"/>
                <a:sym typeface="+mn-lt"/>
              </a:rPr>
              <a:t>)</a:t>
            </a:r>
            <a:r>
              <a:rPr lang="zh-CN" altLang="en-US" sz="2800" b="1">
                <a:latin typeface="+mn-ea"/>
                <a:cs typeface="+mn-ea"/>
                <a:sym typeface="+mn-lt"/>
              </a:rPr>
              <a:t>、磷肥</a:t>
            </a:r>
            <a:r>
              <a:rPr lang="en-US" altLang="zh-CN" sz="2800" b="1">
                <a:latin typeface="+mn-ea"/>
                <a:cs typeface="+mn-ea"/>
                <a:sym typeface="+mn-lt"/>
              </a:rPr>
              <a:t>(</a:t>
            </a:r>
            <a:r>
              <a:rPr lang="zh-CN" altLang="en-US" sz="2800" b="1">
                <a:solidFill>
                  <a:srgbClr val="FF0000"/>
                </a:solidFill>
                <a:latin typeface="+mn-ea"/>
                <a:cs typeface="+mn-ea"/>
                <a:sym typeface="+mn-lt"/>
              </a:rPr>
              <a:t>磷矿粉、过磷酸钙</a:t>
            </a:r>
            <a:r>
              <a:rPr lang="en-US" altLang="zh-CN" sz="2800" b="1">
                <a:latin typeface="+mn-ea"/>
                <a:cs typeface="+mn-ea"/>
                <a:sym typeface="+mn-lt"/>
              </a:rPr>
              <a:t>)</a:t>
            </a:r>
            <a:r>
              <a:rPr lang="zh-CN" altLang="en-US" sz="2800" b="1">
                <a:latin typeface="+mn-ea"/>
                <a:cs typeface="+mn-ea"/>
                <a:sym typeface="+mn-lt"/>
              </a:rPr>
              <a:t>和钾肥</a:t>
            </a:r>
            <a:r>
              <a:rPr lang="en-US" altLang="zh-CN" sz="2800" b="1">
                <a:latin typeface="+mn-ea"/>
                <a:cs typeface="+mn-ea"/>
                <a:sym typeface="+mn-lt"/>
              </a:rPr>
              <a:t>(</a:t>
            </a:r>
            <a:r>
              <a:rPr lang="zh-CN" altLang="en-US" sz="2800" b="1">
                <a:solidFill>
                  <a:srgbClr val="FF0000"/>
                </a:solidFill>
                <a:latin typeface="+mn-ea"/>
                <a:cs typeface="+mn-ea"/>
                <a:sym typeface="+mn-lt"/>
              </a:rPr>
              <a:t>硫酸钾、氯化钾</a:t>
            </a:r>
            <a:r>
              <a:rPr lang="en-US" altLang="zh-CN" sz="2800" b="1">
                <a:latin typeface="+mn-ea"/>
                <a:cs typeface="+mn-ea"/>
                <a:sym typeface="+mn-lt"/>
              </a:rPr>
              <a:t>)</a:t>
            </a:r>
            <a:r>
              <a:rPr lang="zh-CN" altLang="en-US" sz="2800" b="1">
                <a:latin typeface="+mn-ea"/>
                <a:cs typeface="+mn-ea"/>
                <a:sym typeface="+mn-lt"/>
              </a:rPr>
              <a:t>的外观、气味和在水中的溶解性，归纳它们的性质。</a:t>
            </a:r>
            <a:endParaRPr lang="zh-CN" altLang="en-US" sz="2800" b="1">
              <a:latin typeface="+mn-ea"/>
              <a:cs typeface="+mn-ea"/>
              <a:sym typeface="+mn-lt"/>
            </a:endParaRPr>
          </a:p>
        </p:txBody>
      </p:sp>
      <p:pic>
        <p:nvPicPr>
          <p:cNvPr id="6" name="初步区分氮肥磷肥和钾肥的方法">
            <a:hlinkClick action="ppaction://media"/>
          </p:cNvPr>
          <p:cNvPicPr>
            <a:picLocks noChangeAspect="1"/>
          </p:cNvPicPr>
          <p:nvPr>
            <a:videoFile r:link="rId7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25485" y="2529528"/>
            <a:ext cx="5887999" cy="3312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5536406" y="2273991"/>
            <a:ext cx="1353344" cy="819912"/>
          </a:xfrm>
          <a:prstGeom prst="rect">
            <a:avLst/>
          </a:prstGeom>
          <a:solidFill>
            <a:srgbClr val="FF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8" name="矩形 47"/>
          <p:cNvSpPr/>
          <p:nvPr>
            <p:custDataLst>
              <p:tags r:id="rId4"/>
            </p:custDataLst>
          </p:nvPr>
        </p:nvSpPr>
        <p:spPr>
          <a:xfrm>
            <a:off x="6899275" y="2279442"/>
            <a:ext cx="1301750" cy="819912"/>
          </a:xfrm>
          <a:prstGeom prst="rect">
            <a:avLst/>
          </a:prstGeom>
          <a:solidFill>
            <a:srgbClr val="FF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9" name="矩形 48"/>
          <p:cNvSpPr/>
          <p:nvPr>
            <p:custDataLst>
              <p:tags r:id="rId5"/>
            </p:custDataLst>
          </p:nvPr>
        </p:nvSpPr>
        <p:spPr>
          <a:xfrm>
            <a:off x="2506350" y="3107947"/>
            <a:ext cx="1811650" cy="750780"/>
          </a:xfrm>
          <a:prstGeom prst="rect">
            <a:avLst/>
          </a:prstGeom>
          <a:solidFill>
            <a:schemeClr val="accent6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矩形 49"/>
          <p:cNvSpPr/>
          <p:nvPr>
            <p:custDataLst>
              <p:tags r:id="rId6"/>
            </p:custDataLst>
          </p:nvPr>
        </p:nvSpPr>
        <p:spPr>
          <a:xfrm>
            <a:off x="6899276" y="3105762"/>
            <a:ext cx="1301750" cy="753955"/>
          </a:xfrm>
          <a:prstGeom prst="rect">
            <a:avLst/>
          </a:prstGeom>
          <a:solidFill>
            <a:schemeClr val="accent6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1" name="矩形 50"/>
          <p:cNvSpPr/>
          <p:nvPr>
            <p:custDataLst>
              <p:tags r:id="rId7"/>
            </p:custDataLst>
          </p:nvPr>
        </p:nvSpPr>
        <p:spPr>
          <a:xfrm>
            <a:off x="6891121" y="3866454"/>
            <a:ext cx="1309903" cy="1043910"/>
          </a:xfrm>
          <a:prstGeom prst="rect">
            <a:avLst/>
          </a:prstGeom>
          <a:solidFill>
            <a:schemeClr val="accent5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2" name="矩形 51"/>
          <p:cNvSpPr/>
          <p:nvPr>
            <p:custDataLst>
              <p:tags r:id="rId8"/>
            </p:custDataLst>
          </p:nvPr>
        </p:nvSpPr>
        <p:spPr>
          <a:xfrm>
            <a:off x="5529961" y="3864072"/>
            <a:ext cx="1359789" cy="1039928"/>
          </a:xfrm>
          <a:prstGeom prst="rect">
            <a:avLst/>
          </a:prstGeom>
          <a:solidFill>
            <a:schemeClr val="accent5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graphicFrame>
        <p:nvGraphicFramePr>
          <p:cNvPr id="25" name="表格 24"/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941513" y="1484313"/>
          <a:ext cx="8640761" cy="3514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387"/>
                <a:gridCol w="1821767"/>
                <a:gridCol w="1205610"/>
                <a:gridCol w="1363899"/>
                <a:gridCol w="1314601"/>
                <a:gridCol w="1240654"/>
                <a:gridCol w="1133843"/>
              </a:tblGrid>
              <a:tr h="365591">
                <a:tc rowSpan="2"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  <a:tc gridSpan="2"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氮肥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磷肥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钾肥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763"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碳酸氢铵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氯化铵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磷矿粉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过磷酸钙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硫酸钾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氯化钾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</a:tr>
              <a:tr h="83193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外观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620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气味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63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溶解性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5B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8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" name="文本框 16"/>
          <p:cNvSpPr txBox="1"/>
          <p:nvPr>
            <p:custDataLst>
              <p:tags r:id="rId10"/>
            </p:custDataLst>
          </p:nvPr>
        </p:nvSpPr>
        <p:spPr>
          <a:xfrm>
            <a:off x="3167147" y="2305165"/>
            <a:ext cx="646331" cy="725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白色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晶体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27" name="文本框 17"/>
          <p:cNvSpPr txBox="1"/>
          <p:nvPr>
            <p:custDataLst>
              <p:tags r:id="rId11"/>
            </p:custDataLst>
          </p:nvPr>
        </p:nvSpPr>
        <p:spPr>
          <a:xfrm>
            <a:off x="4625530" y="2305165"/>
            <a:ext cx="646331" cy="725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白色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晶体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28" name="文本框 18"/>
          <p:cNvSpPr txBox="1"/>
          <p:nvPr>
            <p:custDataLst>
              <p:tags r:id="rId12"/>
            </p:custDataLst>
          </p:nvPr>
        </p:nvSpPr>
        <p:spPr>
          <a:xfrm>
            <a:off x="5768405" y="2359700"/>
            <a:ext cx="88934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灰白色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粉末</a:t>
            </a:r>
            <a:endParaRPr lang="en-US" altLang="zh-CN" sz="1800" b="1">
              <a:cs typeface="+mn-ea"/>
              <a:sym typeface="+mn-lt"/>
            </a:endParaRPr>
          </a:p>
        </p:txBody>
      </p:sp>
      <p:sp>
        <p:nvSpPr>
          <p:cNvPr id="29" name="文本框 20"/>
          <p:cNvSpPr txBox="1"/>
          <p:nvPr>
            <p:custDataLst>
              <p:tags r:id="rId13"/>
            </p:custDataLst>
          </p:nvPr>
        </p:nvSpPr>
        <p:spPr>
          <a:xfrm>
            <a:off x="8564387" y="2270369"/>
            <a:ext cx="646331" cy="725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白色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晶体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30" name="文本框 21"/>
          <p:cNvSpPr txBox="1"/>
          <p:nvPr>
            <p:custDataLst>
              <p:tags r:id="rId14"/>
            </p:custDataLst>
          </p:nvPr>
        </p:nvSpPr>
        <p:spPr>
          <a:xfrm>
            <a:off x="9665699" y="2270369"/>
            <a:ext cx="646331" cy="725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白色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晶体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31" name="文本框 22"/>
          <p:cNvSpPr txBox="1"/>
          <p:nvPr>
            <p:custDataLst>
              <p:tags r:id="rId15"/>
            </p:custDataLst>
          </p:nvPr>
        </p:nvSpPr>
        <p:spPr>
          <a:xfrm>
            <a:off x="2918483" y="3143215"/>
            <a:ext cx="114365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有刺激性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气味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32" name="文本框 23"/>
          <p:cNvSpPr txBox="1"/>
          <p:nvPr>
            <p:custDataLst>
              <p:tags r:id="rId16"/>
            </p:custDataLst>
          </p:nvPr>
        </p:nvSpPr>
        <p:spPr>
          <a:xfrm>
            <a:off x="4625530" y="3080070"/>
            <a:ext cx="646331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无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气味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33" name="文本框 25"/>
          <p:cNvSpPr txBox="1"/>
          <p:nvPr>
            <p:custDataLst>
              <p:tags r:id="rId17"/>
            </p:custDataLst>
          </p:nvPr>
        </p:nvSpPr>
        <p:spPr>
          <a:xfrm>
            <a:off x="7239529" y="3141030"/>
            <a:ext cx="646331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稍有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酸味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34" name="文本框 26"/>
          <p:cNvSpPr txBox="1"/>
          <p:nvPr>
            <p:custDataLst>
              <p:tags r:id="rId18"/>
            </p:custDataLst>
          </p:nvPr>
        </p:nvSpPr>
        <p:spPr>
          <a:xfrm>
            <a:off x="8564387" y="3025752"/>
            <a:ext cx="646331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无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气味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35" name="文本框 27"/>
          <p:cNvSpPr txBox="1"/>
          <p:nvPr>
            <p:custDataLst>
              <p:tags r:id="rId19"/>
            </p:custDataLst>
          </p:nvPr>
        </p:nvSpPr>
        <p:spPr>
          <a:xfrm>
            <a:off x="9665699" y="3025752"/>
            <a:ext cx="646331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无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气味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36" name="文本框 28"/>
          <p:cNvSpPr txBox="1"/>
          <p:nvPr>
            <p:custDataLst>
              <p:tags r:id="rId20"/>
            </p:custDataLst>
          </p:nvPr>
        </p:nvSpPr>
        <p:spPr>
          <a:xfrm>
            <a:off x="3051731" y="4188987"/>
            <a:ext cx="877163" cy="3963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溶于水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37" name="文本框 29"/>
          <p:cNvSpPr txBox="1"/>
          <p:nvPr>
            <p:custDataLst>
              <p:tags r:id="rId21"/>
            </p:custDataLst>
          </p:nvPr>
        </p:nvSpPr>
        <p:spPr>
          <a:xfrm>
            <a:off x="4510114" y="4188987"/>
            <a:ext cx="877163" cy="3963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溶于水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38" name="文本框 30"/>
          <p:cNvSpPr txBox="1"/>
          <p:nvPr>
            <p:custDataLst>
              <p:tags r:id="rId22"/>
            </p:custDataLst>
          </p:nvPr>
        </p:nvSpPr>
        <p:spPr>
          <a:xfrm>
            <a:off x="5937934" y="4038690"/>
            <a:ext cx="646331" cy="725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不溶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于水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39" name="文本框 31"/>
          <p:cNvSpPr txBox="1"/>
          <p:nvPr>
            <p:custDataLst>
              <p:tags r:id="rId23"/>
            </p:custDataLst>
          </p:nvPr>
        </p:nvSpPr>
        <p:spPr>
          <a:xfrm>
            <a:off x="6986498" y="4022788"/>
            <a:ext cx="111280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溶于水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但有残渣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40" name="文本框 32"/>
          <p:cNvSpPr txBox="1"/>
          <p:nvPr>
            <p:custDataLst>
              <p:tags r:id="rId24"/>
            </p:custDataLst>
          </p:nvPr>
        </p:nvSpPr>
        <p:spPr>
          <a:xfrm>
            <a:off x="8448971" y="4188987"/>
            <a:ext cx="877163" cy="3963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溶于水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41" name="文本框 33"/>
          <p:cNvSpPr txBox="1"/>
          <p:nvPr>
            <p:custDataLst>
              <p:tags r:id="rId25"/>
            </p:custDataLst>
          </p:nvPr>
        </p:nvSpPr>
        <p:spPr>
          <a:xfrm>
            <a:off x="9550283" y="4188987"/>
            <a:ext cx="877163" cy="3963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溶于水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42" name="文本框 18"/>
          <p:cNvSpPr txBox="1"/>
          <p:nvPr>
            <p:custDataLst>
              <p:tags r:id="rId26"/>
            </p:custDataLst>
          </p:nvPr>
        </p:nvSpPr>
        <p:spPr>
          <a:xfrm>
            <a:off x="7084276" y="2310833"/>
            <a:ext cx="93174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灰白色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粉末</a:t>
            </a:r>
            <a:endParaRPr lang="en-US" altLang="zh-CN" sz="1800" b="1">
              <a:cs typeface="+mn-ea"/>
              <a:sym typeface="+mn-lt"/>
            </a:endParaRPr>
          </a:p>
        </p:txBody>
      </p:sp>
      <p:sp>
        <p:nvSpPr>
          <p:cNvPr id="43" name="文本框 23"/>
          <p:cNvSpPr txBox="1"/>
          <p:nvPr>
            <p:custDataLst>
              <p:tags r:id="rId27"/>
            </p:custDataLst>
          </p:nvPr>
        </p:nvSpPr>
        <p:spPr>
          <a:xfrm>
            <a:off x="5937934" y="3080070"/>
            <a:ext cx="646331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无</a:t>
            </a:r>
            <a:endParaRPr lang="en-US" altLang="zh-CN" sz="1800" b="1"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800" b="1">
                <a:cs typeface="+mn-ea"/>
                <a:sym typeface="+mn-lt"/>
              </a:rPr>
              <a:t>气味</a:t>
            </a:r>
            <a:endParaRPr lang="zh-CN" altLang="en-US" sz="18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>
            <p:custDataLst>
              <p:tags r:id="rId28"/>
            </p:custDataLst>
          </p:nvPr>
        </p:nvSpPr>
        <p:spPr>
          <a:xfrm>
            <a:off x="561752" y="163677"/>
            <a:ext cx="67806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cs typeface="+mn-ea"/>
                <a:sym typeface="+mn-lt"/>
              </a:rPr>
              <a:t>初步区分常见氮肥、磷肥和钾肥的方法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8" grpId="0"/>
      <p:bldP spid="49" grpId="0"/>
      <p:bldP spid="50" grpId="0"/>
      <p:bldP spid="51" grpId="0"/>
      <p:bldP spid="52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加熟石灰研磨">
            <a:hlinkClick action="ppaction://media"/>
          </p:cNvPr>
          <p:cNvPicPr>
            <a:picLocks noChangeAspect="1"/>
          </p:cNvPicPr>
          <p:nvPr>
            <a:videoFile r:link="rId5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3"/>
          <a:srcRect l="6876" t="12731" r="8952" b="12314"/>
          <a:stretch>
            <a:fillRect/>
          </a:stretch>
        </p:blipFill>
        <p:spPr>
          <a:xfrm>
            <a:off x="2081833" y="732030"/>
            <a:ext cx="7744083" cy="4915185"/>
          </a:xfrm>
          <a:prstGeom prst="roundRect">
            <a:avLst>
              <a:gd name="adj" fmla="val 3483"/>
            </a:avLst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162864" name="表格 20527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50472" y="2203200"/>
          <a:ext cx="9546772" cy="2870575"/>
        </p:xfrm>
        <a:graphic>
          <a:graphicData uri="http://schemas.openxmlformats.org/drawingml/2006/table">
            <a:tbl>
              <a:tblPr/>
              <a:tblGrid>
                <a:gridCol w="2194444"/>
                <a:gridCol w="1823494"/>
                <a:gridCol w="1825578"/>
                <a:gridCol w="1790150"/>
                <a:gridCol w="1913106"/>
              </a:tblGrid>
              <a:tr h="755468">
                <a:tc rowSpan="2"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3366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229450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E3892F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肥料类别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659" marB="4565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3366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229450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E3892F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氮肥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659" marB="4565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gridSpan="2"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3366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229450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E3892F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钾肥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659" marB="4565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755468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3366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229450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E3892F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硫酸铵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659" marB="4565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3366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229450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E3892F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氯化铵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659" marB="4565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3366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229450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E3892F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硫酸钾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659" marB="4565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3366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229450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E3892F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氯化钾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659" marB="4565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9639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3366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229450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E3892F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加氢氧化钙研磨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659" marB="4565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3366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229450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E3892F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659" marB="4565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T="45659" marB="4565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3366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229450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E3892F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659" marB="4565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3366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229450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E3892F"/>
                        </a:buClr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defRPr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659" marB="45659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7" name="矩形 20563"/>
          <p:cNvSpPr/>
          <p:nvPr>
            <p:custDataLst>
              <p:tags r:id="rId4"/>
            </p:custDataLst>
          </p:nvPr>
        </p:nvSpPr>
        <p:spPr>
          <a:xfrm>
            <a:off x="3865419" y="4038600"/>
            <a:ext cx="2350323" cy="83099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sym typeface="Wingdings" panose="05000000000000000000"/>
              </a:rPr>
              <a:t>放出具有刺激性</a:t>
            </a:r>
            <a:endParaRPr sz="24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FF"/>
              </a:solidFill>
              <a:sym typeface="Wingdings" panose="05000000000000000000"/>
            </a:endParaRPr>
          </a:p>
          <a:p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sym typeface="Wingdings" panose="05000000000000000000"/>
              </a:rPr>
              <a:t>气味的气体</a:t>
            </a:r>
            <a:endParaRPr sz="2400" b="1">
              <a:solidFill>
                <a:srgbClr val="0000FF"/>
              </a:solidFill>
            </a:endParaRPr>
          </a:p>
        </p:txBody>
      </p:sp>
      <p:sp>
        <p:nvSpPr>
          <p:cNvPr id="21588" name="矩形 20564"/>
          <p:cNvSpPr/>
          <p:nvPr>
            <p:custDataLst>
              <p:tags r:id="rId5"/>
            </p:custDataLst>
          </p:nvPr>
        </p:nvSpPr>
        <p:spPr>
          <a:xfrm>
            <a:off x="7396956" y="4182891"/>
            <a:ext cx="798513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sym typeface="Wingdings" panose="05000000000000000000"/>
              </a:rPr>
              <a:t>无味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21589" name="矩形 20565"/>
          <p:cNvSpPr/>
          <p:nvPr>
            <p:custDataLst>
              <p:tags r:id="rId6"/>
            </p:custDataLst>
          </p:nvPr>
        </p:nvSpPr>
        <p:spPr>
          <a:xfrm>
            <a:off x="9376683" y="4182891"/>
            <a:ext cx="796925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sym typeface="Wingdings" panose="05000000000000000000"/>
              </a:rPr>
              <a:t>无味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136072" y="125186"/>
            <a:ext cx="37773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 b="1">
                <a:latin typeface="+mn-ea"/>
              </a:rPr>
              <a:t>区分常用的氮肥和钾肥</a:t>
            </a:r>
            <a:endParaRPr lang="zh-CN" altLang="en-US" sz="2800" b="1"/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050472" y="830121"/>
            <a:ext cx="101999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cs typeface="+mn-ea"/>
                <a:sym typeface="+mn-lt"/>
              </a:rPr>
              <a:t>分别取少量</a:t>
            </a:r>
            <a:r>
              <a:rPr lang="zh-CN" altLang="en-US" sz="2800" b="1">
                <a:solidFill>
                  <a:srgbClr val="FF0000"/>
                </a:solidFill>
                <a:cs typeface="+mn-ea"/>
                <a:sym typeface="+mn-lt"/>
              </a:rPr>
              <a:t>硫酸铵、氯化铵、硫酸钾、氯化钾</a:t>
            </a:r>
            <a:r>
              <a:rPr lang="zh-CN" altLang="en-US" sz="2800" b="1">
                <a:cs typeface="+mn-ea"/>
                <a:sym typeface="+mn-lt"/>
              </a:rPr>
              <a:t>，分别加入熟石灰粉末，混合、研磨，观察现象并做好记录。</a:t>
            </a:r>
            <a:endParaRPr lang="zh-CN" altLang="en-US" sz="2800"/>
          </a:p>
        </p:txBody>
      </p: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2609553" y="5299884"/>
            <a:ext cx="6474576" cy="505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400">
                <a:cs typeface="+mn-ea"/>
                <a:sym typeface="+mn-lt"/>
              </a:rPr>
              <a:t>(NH</a:t>
            </a:r>
            <a:r>
              <a:rPr lang="en-US" altLang="zh-CN" sz="2400" baseline="-25000">
                <a:cs typeface="+mn-ea"/>
                <a:sym typeface="+mn-lt"/>
              </a:rPr>
              <a:t>4</a:t>
            </a:r>
            <a:r>
              <a:rPr lang="pt-BR" altLang="zh-CN" sz="2400">
                <a:cs typeface="+mn-ea"/>
                <a:sym typeface="+mn-lt"/>
              </a:rPr>
              <a:t>)</a:t>
            </a:r>
            <a:r>
              <a:rPr lang="en-US" altLang="zh-CN" sz="2400" baseline="-25000">
                <a:cs typeface="+mn-ea"/>
                <a:sym typeface="+mn-lt"/>
              </a:rPr>
              <a:t>2</a:t>
            </a:r>
            <a:r>
              <a:rPr lang="en-US" altLang="zh-CN" sz="2400">
                <a:cs typeface="+mn-ea"/>
                <a:sym typeface="+mn-lt"/>
              </a:rPr>
              <a:t>SO</a:t>
            </a:r>
            <a:r>
              <a:rPr lang="en-US" altLang="zh-CN" sz="2400" baseline="-25000">
                <a:cs typeface="+mn-ea"/>
                <a:sym typeface="+mn-lt"/>
              </a:rPr>
              <a:t>4</a:t>
            </a:r>
            <a:r>
              <a:rPr lang="en-US" altLang="zh-CN" sz="2400">
                <a:cs typeface="+mn-ea"/>
                <a:sym typeface="+mn-lt"/>
              </a:rPr>
              <a:t> + </a:t>
            </a:r>
            <a:r>
              <a:rPr lang="pt-BR" altLang="zh-CN" sz="2400">
                <a:cs typeface="+mn-ea"/>
                <a:sym typeface="+mn-lt"/>
              </a:rPr>
              <a:t>Ca(OH)</a:t>
            </a:r>
            <a:r>
              <a:rPr lang="pt-BR" altLang="zh-CN" sz="2400" baseline="-25000">
                <a:cs typeface="+mn-ea"/>
                <a:sym typeface="+mn-lt"/>
              </a:rPr>
              <a:t>2</a:t>
            </a:r>
            <a:r>
              <a:rPr lang="pt-BR" altLang="zh-CN" sz="2400">
                <a:cs typeface="+mn-ea"/>
                <a:sym typeface="+mn-lt"/>
              </a:rPr>
              <a:t> </a:t>
            </a:r>
            <a:r>
              <a:rPr lang="en-US" altLang="zh-CN" sz="2400">
                <a:cs typeface="+mn-ea"/>
                <a:sym typeface="+mn-lt"/>
              </a:rPr>
              <a:t>   =    CaSO</a:t>
            </a:r>
            <a:r>
              <a:rPr lang="en-US" altLang="zh-CN" sz="2400" baseline="-25000">
                <a:cs typeface="+mn-ea"/>
                <a:sym typeface="+mn-lt"/>
              </a:rPr>
              <a:t>4 </a:t>
            </a:r>
            <a:r>
              <a:rPr lang="en-US" altLang="zh-CN" sz="2400">
                <a:cs typeface="+mn-ea"/>
                <a:sym typeface="+mn-lt"/>
              </a:rPr>
              <a:t>+ </a:t>
            </a:r>
            <a:r>
              <a:rPr lang="en-US" altLang="zh-CN" sz="2400">
                <a:solidFill>
                  <a:srgbClr val="FF0000"/>
                </a:solidFill>
                <a:cs typeface="+mn-ea"/>
                <a:sym typeface="+mn-lt"/>
              </a:rPr>
              <a:t>2NH</a:t>
            </a:r>
            <a:r>
              <a:rPr lang="en-US" altLang="zh-CN" sz="2400" baseline="-25000">
                <a:solidFill>
                  <a:srgbClr val="FF0000"/>
                </a:solidFill>
                <a:cs typeface="+mn-ea"/>
                <a:sym typeface="+mn-lt"/>
              </a:rPr>
              <a:t>3</a:t>
            </a:r>
            <a:r>
              <a:rPr lang="en-US" altLang="zh-CN" sz="2400">
                <a:solidFill>
                  <a:srgbClr val="FF0000"/>
                </a:solidFill>
                <a:cs typeface="+mn-ea"/>
                <a:sym typeface="+mn-lt"/>
              </a:rPr>
              <a:t>↑ </a:t>
            </a:r>
            <a:r>
              <a:rPr lang="en-US" altLang="zh-CN" sz="2400">
                <a:cs typeface="+mn-ea"/>
                <a:sym typeface="+mn-lt"/>
              </a:rPr>
              <a:t>+2H</a:t>
            </a:r>
            <a:r>
              <a:rPr lang="en-US" altLang="zh-CN" sz="2400" baseline="-25000">
                <a:cs typeface="+mn-ea"/>
                <a:sym typeface="+mn-lt"/>
              </a:rPr>
              <a:t>2</a:t>
            </a:r>
            <a:r>
              <a:rPr lang="en-US" altLang="zh-CN" sz="2400">
                <a:cs typeface="+mn-ea"/>
                <a:sym typeface="+mn-lt"/>
              </a:rPr>
              <a:t>O</a:t>
            </a: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2862943" y="5900170"/>
            <a:ext cx="6400799" cy="505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altLang="zh-CN" sz="2400">
                <a:cs typeface="+mn-ea"/>
                <a:sym typeface="+mn-lt"/>
              </a:rPr>
              <a:t>2NH</a:t>
            </a:r>
            <a:r>
              <a:rPr lang="pt-BR" altLang="zh-CN" sz="2400" baseline="-25000">
                <a:cs typeface="+mn-ea"/>
                <a:sym typeface="+mn-lt"/>
              </a:rPr>
              <a:t>4</a:t>
            </a:r>
            <a:r>
              <a:rPr lang="pt-BR" altLang="zh-CN" sz="2400">
                <a:cs typeface="+mn-ea"/>
                <a:sym typeface="+mn-lt"/>
              </a:rPr>
              <a:t>Cl   +  Ca(OH)</a:t>
            </a:r>
            <a:r>
              <a:rPr lang="pt-BR" altLang="zh-CN" sz="2400" baseline="-25000">
                <a:cs typeface="+mn-ea"/>
                <a:sym typeface="+mn-lt"/>
              </a:rPr>
              <a:t>2</a:t>
            </a:r>
            <a:r>
              <a:rPr lang="pt-BR" altLang="zh-CN" sz="2400">
                <a:cs typeface="+mn-ea"/>
                <a:sym typeface="+mn-lt"/>
              </a:rPr>
              <a:t>    =   CaCl</a:t>
            </a:r>
            <a:r>
              <a:rPr lang="pt-BR" altLang="zh-CN" sz="2400" baseline="-25000">
                <a:cs typeface="+mn-ea"/>
                <a:sym typeface="+mn-lt"/>
              </a:rPr>
              <a:t>2 </a:t>
            </a:r>
            <a:r>
              <a:rPr lang="pt-BR" altLang="zh-CN" sz="2400">
                <a:cs typeface="+mn-ea"/>
                <a:sym typeface="+mn-lt"/>
              </a:rPr>
              <a:t>+ </a:t>
            </a:r>
            <a:r>
              <a:rPr lang="pt-BR" altLang="zh-CN" sz="2400">
                <a:solidFill>
                  <a:srgbClr val="FF0000"/>
                </a:solidFill>
                <a:cs typeface="+mn-ea"/>
                <a:sym typeface="+mn-lt"/>
              </a:rPr>
              <a:t>2NH</a:t>
            </a:r>
            <a:r>
              <a:rPr lang="pt-BR" altLang="zh-CN" sz="2400" baseline="-25000">
                <a:solidFill>
                  <a:srgbClr val="FF0000"/>
                </a:solidFill>
                <a:cs typeface="+mn-ea"/>
                <a:sym typeface="+mn-lt"/>
              </a:rPr>
              <a:t>3</a:t>
            </a:r>
            <a:r>
              <a:rPr lang="pt-BR" altLang="zh-CN" sz="2400">
                <a:solidFill>
                  <a:srgbClr val="FF0000"/>
                </a:solidFill>
                <a:cs typeface="+mn-ea"/>
                <a:sym typeface="+mn-lt"/>
              </a:rPr>
              <a:t>↑ </a:t>
            </a:r>
            <a:r>
              <a:rPr lang="pt-BR" altLang="zh-CN" sz="2400">
                <a:cs typeface="+mn-ea"/>
                <a:sym typeface="+mn-lt"/>
              </a:rPr>
              <a:t>+ 2H</a:t>
            </a:r>
            <a:r>
              <a:rPr lang="pt-BR" altLang="zh-CN" sz="2400" baseline="-25000">
                <a:cs typeface="+mn-ea"/>
                <a:sym typeface="+mn-lt"/>
              </a:rPr>
              <a:t>2</a:t>
            </a:r>
            <a:r>
              <a:rPr lang="pt-BR" altLang="zh-CN" sz="2400">
                <a:cs typeface="+mn-ea"/>
                <a:sym typeface="+mn-lt"/>
              </a:rPr>
              <a:t>O</a:t>
            </a: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213757" y="5519315"/>
            <a:ext cx="93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原理</a:t>
            </a:r>
            <a:endParaRPr lang="zh-CN" altLang="en-US" sz="2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8676" name="矩形 9"/>
          <p:cNvSpPr/>
          <p:nvPr>
            <p:custDataLst>
              <p:tags r:id="rId3"/>
            </p:custDataLst>
          </p:nvPr>
        </p:nvSpPr>
        <p:spPr>
          <a:xfrm>
            <a:off x="71967" y="582085"/>
            <a:ext cx="12048067" cy="32768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just" defTabSz="914400" eaLnBrk="1" hangingPunct="1">
              <a:lnSpc>
                <a:spcPts val="5065"/>
              </a:lnSpc>
            </a:pPr>
            <a:r>
              <a:rPr lang="zh-CN" altLang="en-US" sz="2800" b="1">
                <a:latin typeface="+mn-ea"/>
                <a:ea typeface="+mn-ea"/>
                <a:sym typeface="+mn-ea"/>
              </a:rPr>
              <a:t>一</a:t>
            </a:r>
            <a:r>
              <a:rPr lang="en-US" altLang="zh-CN" sz="2800" b="1">
                <a:latin typeface="+mn-ea"/>
                <a:ea typeface="+mn-ea"/>
                <a:sym typeface="+mn-ea"/>
              </a:rPr>
              <a:t>.</a:t>
            </a:r>
            <a:r>
              <a:rPr lang="zh-CN" altLang="zh-CN" sz="2800" b="1">
                <a:latin typeface="+mn-ea"/>
                <a:ea typeface="+mn-ea"/>
                <a:sym typeface="+mn-ea"/>
              </a:rPr>
              <a:t>化肥的简易鉴别</a:t>
            </a:r>
            <a:endParaRPr lang="zh-CN" altLang="zh-CN" sz="2800" b="1">
              <a:latin typeface="+mn-ea"/>
              <a:ea typeface="+mn-ea"/>
            </a:endParaRPr>
          </a:p>
          <a:p>
            <a:pPr marL="173355" indent="-173355" algn="just" defTabSz="914400" eaLnBrk="1" hangingPunct="1">
              <a:lnSpc>
                <a:spcPts val="5065"/>
              </a:lnSpc>
            </a:pPr>
            <a:r>
              <a:rPr lang="zh-CN" altLang="zh-CN" sz="2800" b="1">
                <a:latin typeface="+mn-ea"/>
                <a:ea typeface="+mn-ea"/>
                <a:sym typeface="+mn-ea"/>
              </a:rPr>
              <a:t>（</a:t>
            </a:r>
            <a:r>
              <a:rPr lang="en-US" altLang="zh-CN" sz="2800" b="1">
                <a:latin typeface="+mn-ea"/>
                <a:ea typeface="+mn-ea"/>
                <a:sym typeface="+mn-ea"/>
              </a:rPr>
              <a:t>1</a:t>
            </a:r>
            <a:r>
              <a:rPr lang="zh-CN" altLang="zh-CN" sz="2800" b="1">
                <a:latin typeface="+mn-ea"/>
                <a:ea typeface="+mn-ea"/>
                <a:sym typeface="+mn-ea"/>
              </a:rPr>
              <a:t>）看外观：氮肥、钾肥为</a:t>
            </a: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白色</a:t>
            </a:r>
            <a:r>
              <a:rPr lang="zh-CN" altLang="zh-CN" sz="2800" b="1">
                <a:latin typeface="+mn-ea"/>
                <a:ea typeface="+mn-ea"/>
                <a:sym typeface="+mn-ea"/>
              </a:rPr>
              <a:t>晶体，磷肥为</a:t>
            </a: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灰白色</a:t>
            </a:r>
            <a:r>
              <a:rPr lang="zh-CN" altLang="zh-CN" sz="2800" b="1">
                <a:latin typeface="+mn-ea"/>
                <a:ea typeface="+mn-ea"/>
                <a:sym typeface="+mn-ea"/>
              </a:rPr>
              <a:t>粉末。</a:t>
            </a:r>
            <a:endParaRPr lang="zh-CN" altLang="zh-CN" sz="2800" b="1">
              <a:latin typeface="+mn-ea"/>
              <a:ea typeface="+mn-ea"/>
            </a:endParaRPr>
          </a:p>
          <a:p>
            <a:pPr marL="173355" indent="-173355" algn="just" defTabSz="914400" eaLnBrk="1" hangingPunct="1">
              <a:lnSpc>
                <a:spcPts val="5065"/>
              </a:lnSpc>
            </a:pPr>
            <a:r>
              <a:rPr lang="zh-CN" altLang="zh-CN" sz="2800" b="1">
                <a:latin typeface="+mn-ea"/>
                <a:ea typeface="+mn-ea"/>
                <a:sym typeface="+mn-ea"/>
              </a:rPr>
              <a:t>（</a:t>
            </a:r>
            <a:r>
              <a:rPr lang="en-US" altLang="zh-CN" sz="2800" b="1">
                <a:latin typeface="+mn-ea"/>
                <a:ea typeface="+mn-ea"/>
                <a:sym typeface="+mn-ea"/>
              </a:rPr>
              <a:t>2</a:t>
            </a:r>
            <a:r>
              <a:rPr lang="zh-CN" altLang="zh-CN" sz="2800" b="1">
                <a:latin typeface="+mn-ea"/>
                <a:ea typeface="+mn-ea"/>
                <a:sym typeface="+mn-ea"/>
              </a:rPr>
              <a:t>）闻气味：有强烈的氨味的是</a:t>
            </a:r>
            <a:r>
              <a:rPr lang="en-US" altLang="zh-CN" sz="2800" b="1">
                <a:solidFill>
                  <a:srgbClr val="3306F8"/>
                </a:solidFill>
                <a:latin typeface="+mn-ea"/>
                <a:ea typeface="+mn-ea"/>
                <a:sym typeface="+mn-ea"/>
              </a:rPr>
              <a:t>NH</a:t>
            </a:r>
            <a:r>
              <a:rPr lang="en-US" altLang="zh-CN" sz="2800" b="1" baseline="-25000">
                <a:solidFill>
                  <a:srgbClr val="3306F8"/>
                </a:solidFill>
                <a:latin typeface="+mn-ea"/>
                <a:ea typeface="+mn-ea"/>
                <a:sym typeface="+mn-ea"/>
              </a:rPr>
              <a:t>4</a:t>
            </a:r>
            <a:r>
              <a:rPr lang="en-US" altLang="zh-CN" sz="2800" b="1">
                <a:solidFill>
                  <a:srgbClr val="3306F8"/>
                </a:solidFill>
                <a:latin typeface="+mn-ea"/>
                <a:ea typeface="+mn-ea"/>
                <a:sym typeface="+mn-ea"/>
              </a:rPr>
              <a:t>HCO</a:t>
            </a:r>
            <a:r>
              <a:rPr lang="en-US" altLang="zh-CN" sz="2800" b="1" baseline="-25000">
                <a:solidFill>
                  <a:srgbClr val="3306F8"/>
                </a:solidFill>
                <a:latin typeface="+mn-ea"/>
                <a:ea typeface="+mn-ea"/>
                <a:sym typeface="+mn-ea"/>
              </a:rPr>
              <a:t>3</a:t>
            </a:r>
            <a:r>
              <a:rPr lang="zh-CN" altLang="zh-CN" sz="2800" b="1">
                <a:latin typeface="+mn-ea"/>
                <a:ea typeface="+mn-ea"/>
                <a:sym typeface="+mn-ea"/>
              </a:rPr>
              <a:t>。</a:t>
            </a:r>
            <a:endParaRPr lang="zh-CN" altLang="zh-CN" sz="2800" b="1">
              <a:latin typeface="+mn-ea"/>
              <a:ea typeface="+mn-ea"/>
            </a:endParaRPr>
          </a:p>
          <a:p>
            <a:pPr marL="173355" indent="-173355" algn="just" defTabSz="914400" eaLnBrk="1" hangingPunct="1">
              <a:lnSpc>
                <a:spcPts val="5065"/>
              </a:lnSpc>
            </a:pPr>
            <a:r>
              <a:rPr lang="zh-CN" altLang="zh-CN" sz="2800" b="1">
                <a:latin typeface="+mn-ea"/>
                <a:ea typeface="+mn-ea"/>
                <a:sym typeface="+mn-ea"/>
              </a:rPr>
              <a:t>（</a:t>
            </a:r>
            <a:r>
              <a:rPr lang="en-US" altLang="zh-CN" sz="2800" b="1">
                <a:latin typeface="+mn-ea"/>
                <a:ea typeface="+mn-ea"/>
                <a:sym typeface="+mn-ea"/>
              </a:rPr>
              <a:t>3</a:t>
            </a:r>
            <a:r>
              <a:rPr lang="zh-CN" altLang="zh-CN" sz="2800" b="1">
                <a:latin typeface="+mn-ea"/>
                <a:ea typeface="+mn-ea"/>
                <a:sym typeface="+mn-ea"/>
              </a:rPr>
              <a:t>）加水：氮肥、钾肥</a:t>
            </a:r>
            <a:r>
              <a:rPr lang="zh-CN" altLang="en-US" sz="2800" b="1">
                <a:solidFill>
                  <a:srgbClr val="3306F8"/>
                </a:solidFill>
                <a:latin typeface="+mn-ea"/>
                <a:ea typeface="+mn-ea"/>
                <a:sym typeface="+mn-ea"/>
              </a:rPr>
              <a:t>可溶</a:t>
            </a:r>
            <a:r>
              <a:rPr lang="zh-CN" altLang="zh-CN" sz="2800" b="1">
                <a:latin typeface="+mn-ea"/>
                <a:ea typeface="+mn-ea"/>
                <a:sym typeface="+mn-ea"/>
              </a:rPr>
              <a:t>，磷肥大多不溶或部分可溶。</a:t>
            </a:r>
            <a:endParaRPr lang="zh-CN" altLang="zh-CN" sz="2800" b="1">
              <a:latin typeface="+mn-ea"/>
              <a:ea typeface="+mn-ea"/>
            </a:endParaRPr>
          </a:p>
          <a:p>
            <a:pPr marL="173355" indent="-173355" algn="just" defTabSz="914400" eaLnBrk="1" hangingPunct="1">
              <a:lnSpc>
                <a:spcPts val="5065"/>
              </a:lnSpc>
            </a:pPr>
            <a:r>
              <a:rPr lang="zh-CN" altLang="zh-CN" sz="2800" b="1">
                <a:latin typeface="+mn-ea"/>
                <a:ea typeface="+mn-ea"/>
                <a:sym typeface="+mn-ea"/>
              </a:rPr>
              <a:t>（</a:t>
            </a:r>
            <a:r>
              <a:rPr lang="en-US" altLang="zh-CN" sz="2800" b="1">
                <a:latin typeface="+mn-ea"/>
                <a:ea typeface="+mn-ea"/>
                <a:sym typeface="+mn-ea"/>
              </a:rPr>
              <a:t>4</a:t>
            </a:r>
            <a:r>
              <a:rPr lang="zh-CN" altLang="zh-CN" sz="2800" b="1">
                <a:latin typeface="+mn-ea"/>
                <a:ea typeface="+mn-ea"/>
                <a:sym typeface="+mn-ea"/>
              </a:rPr>
              <a:t>）加熟石灰研磨：放出有刺激性气味气体的</a:t>
            </a:r>
            <a:r>
              <a:rPr lang="zh-CN" altLang="zh-CN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铵态氮肥</a:t>
            </a:r>
            <a:r>
              <a:rPr lang="zh-CN" altLang="zh-CN" sz="2800" b="1">
                <a:latin typeface="+mn-ea"/>
                <a:ea typeface="+mn-ea"/>
                <a:sym typeface="+mn-ea"/>
              </a:rPr>
              <a:t>。</a:t>
            </a:r>
            <a:endParaRPr lang="zh-CN" altLang="zh-CN" sz="3200" b="1"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053443" y="790630"/>
            <a:ext cx="1839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（小结）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131003" y="4571357"/>
            <a:ext cx="7362825" cy="643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355" indent="-173355" algn="just" defTabSz="914400" eaLnBrk="1" hangingPunct="1">
              <a:lnSpc>
                <a:spcPts val="5065"/>
              </a:lnSpc>
            </a:pPr>
            <a:r>
              <a:rPr lang="zh-CN" altLang="zh-CN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（尿素不是铵态氮肥</a:t>
            </a: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，</a:t>
            </a:r>
            <a:r>
              <a:rPr lang="zh-CN" altLang="en-US" sz="2800" b="1" u="sng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遇碱不会放出氨气</a:t>
            </a:r>
            <a:r>
              <a:rPr lang="zh-CN" altLang="zh-CN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）</a:t>
            </a:r>
            <a:endParaRPr lang="zh-CN" altLang="zh-CN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1866900" y="468630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>
                <a:solidFill>
                  <a:srgbClr val="FF0000"/>
                </a:solidFill>
              </a:rPr>
              <a:t>注意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200">
        <p:zoom/>
      </p:transition>
    </mc:Choice>
    <mc:Fallback>
      <p:transition spd="slow">
        <p:zo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3553" name="文本框 23553"/>
          <p:cNvSpPr/>
          <p:nvPr>
            <p:custDataLst>
              <p:tags r:id="rId3"/>
            </p:custDataLst>
          </p:nvPr>
        </p:nvSpPr>
        <p:spPr>
          <a:xfrm>
            <a:off x="1648959" y="3824062"/>
            <a:ext cx="1800225" cy="519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/>
              </a:rPr>
              <a:t>检验</a:t>
            </a:r>
            <a:r>
              <a:rPr lang="en-US" altLang="zh-CN"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/>
              </a:rPr>
              <a:t>NH</a:t>
            </a:r>
            <a:r>
              <a:rPr lang="en-US" altLang="zh-CN" sz="2800" b="1" baseline="-30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/>
              </a:rPr>
              <a:t>4</a:t>
            </a:r>
            <a:r>
              <a:rPr sz="2800" b="1" baseline="30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 panose="05000000000000000000"/>
              </a:rPr>
              <a:t>＋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/>
              </a:rPr>
              <a:t> </a:t>
            </a:r>
            <a:endParaRPr sz="2800" b="1">
              <a:latin typeface="Times New Roman" panose="02020603050405020304" pitchFamily="18" charset="0"/>
            </a:endParaRPr>
          </a:p>
        </p:txBody>
      </p:sp>
      <p:sp>
        <p:nvSpPr>
          <p:cNvPr id="23554" name="文本框 23554"/>
          <p:cNvSpPr/>
          <p:nvPr>
            <p:custDataLst>
              <p:tags r:id="rId4"/>
            </p:custDataLst>
          </p:nvPr>
        </p:nvSpPr>
        <p:spPr>
          <a:xfrm>
            <a:off x="3418114" y="3155715"/>
            <a:ext cx="549275" cy="15557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lang="en-US" altLang="zh-CN" sz="9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/>
              </a:rPr>
              <a:t>{</a:t>
            </a:r>
            <a:endParaRPr lang="en-US" altLang="zh-CN" sz="9600">
              <a:latin typeface="Times New Roman" panose="02020603050405020304" pitchFamily="18" charset="0"/>
            </a:endParaRPr>
          </a:p>
        </p:txBody>
      </p:sp>
      <p:sp>
        <p:nvSpPr>
          <p:cNvPr id="23555" name="文本框 23555"/>
          <p:cNvSpPr/>
          <p:nvPr>
            <p:custDataLst>
              <p:tags r:id="rId5"/>
            </p:custDataLst>
          </p:nvPr>
        </p:nvSpPr>
        <p:spPr>
          <a:xfrm>
            <a:off x="3967389" y="3414477"/>
            <a:ext cx="6048375" cy="519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/>
              </a:rPr>
              <a:t>试剂：碱、湿润的红色石蕊试纸</a:t>
            </a:r>
            <a:endParaRPr sz="2800" b="1">
              <a:latin typeface="Times New Roman" panose="02020603050405020304" pitchFamily="18" charset="0"/>
            </a:endParaRPr>
          </a:p>
        </p:txBody>
      </p:sp>
      <p:sp>
        <p:nvSpPr>
          <p:cNvPr id="23556" name="文本框 23556"/>
          <p:cNvSpPr/>
          <p:nvPr>
            <p:custDataLst>
              <p:tags r:id="rId6"/>
            </p:custDataLst>
          </p:nvPr>
        </p:nvSpPr>
        <p:spPr>
          <a:xfrm>
            <a:off x="3967389" y="4192352"/>
            <a:ext cx="5410200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/>
              </a:rPr>
              <a:t>现象：湿润的红色石蕊试纸变蓝</a:t>
            </a:r>
            <a:endParaRPr sz="2800" b="1">
              <a:latin typeface="Times New Roman" panose="02020603050405020304" pitchFamily="18" charset="0"/>
            </a:endParaRPr>
          </a:p>
        </p:txBody>
      </p:sp>
      <p:sp>
        <p:nvSpPr>
          <p:cNvPr id="23557" name="矩形 23557"/>
          <p:cNvSpPr/>
          <p:nvPr>
            <p:custDataLst>
              <p:tags r:id="rId7"/>
            </p:custDataLst>
          </p:nvPr>
        </p:nvSpPr>
        <p:spPr>
          <a:xfrm>
            <a:off x="517071" y="1355497"/>
            <a:ext cx="10956471" cy="107721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sz="32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sym typeface="Wingdings" panose="05000000000000000000"/>
              </a:rPr>
              <a:t>取少量样品与熟石灰混合研磨，如果产生有刺激性气味的气体，且使湿润的红色石蕊试纸变蓝，证明存在铵根离子。</a:t>
            </a:r>
            <a:endParaRPr sz="32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250372" y="12279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eaLnBrk="1" hangingPunct="1">
              <a:spcBef>
                <a:spcPct val="50000"/>
              </a:spcBef>
              <a:buClrTx/>
              <a:buFont typeface="Arial" panose="020b0604020202020204" pitchFamily="34" charset="0"/>
              <a:buNone/>
            </a:pPr>
            <a:r>
              <a:rPr lang="zh-CN" altLang="en-US" sz="3600" b="1">
                <a:latin typeface="+mn-ea"/>
              </a:rPr>
              <a:t>二、铵根离子</a:t>
            </a:r>
            <a:r>
              <a:rPr lang="en-US" altLang="zh-CN" sz="3600" b="1">
                <a:latin typeface="+mn-ea"/>
              </a:rPr>
              <a:t>(NH</a:t>
            </a:r>
            <a:r>
              <a:rPr lang="en-US" altLang="zh-CN" sz="3600" b="1" baseline="-25000">
                <a:latin typeface="+mn-ea"/>
              </a:rPr>
              <a:t>4</a:t>
            </a:r>
            <a:r>
              <a:rPr lang="en-US" altLang="zh-CN" sz="3600" b="1" baseline="30000">
                <a:latin typeface="+mn-ea"/>
              </a:rPr>
              <a:t>+</a:t>
            </a:r>
            <a:r>
              <a:rPr lang="en-US" altLang="zh-CN" sz="3600" b="1">
                <a:latin typeface="+mn-ea"/>
              </a:rPr>
              <a:t>)</a:t>
            </a:r>
            <a:r>
              <a:rPr lang="zh-CN" altLang="en-US" sz="3600" b="1">
                <a:latin typeface="+mn-ea"/>
              </a:rPr>
              <a:t>的检验：</a:t>
            </a:r>
            <a:endParaRPr lang="zh-CN" altLang="en-US" sz="3600" b="1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856809" y="616139"/>
            <a:ext cx="4267835" cy="302196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174172" y="43934"/>
            <a:ext cx="2895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草木灰（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974271" y="4610785"/>
            <a:ext cx="98461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800">
                <a:solidFill>
                  <a:srgbClr val="FF0000"/>
                </a:solidFill>
                <a:latin typeface="+mn-ea"/>
              </a:rPr>
              <a:t>注意：</a:t>
            </a:r>
            <a:r>
              <a:rPr lang="zh-CN" altLang="en-US" sz="2800">
                <a:latin typeface="+mn-ea"/>
              </a:rPr>
              <a:t>铵态氮肥不可与熟石灰、草木灰（含碳酸钾）等碱性物质混用，否则会反应放出</a:t>
            </a:r>
            <a:r>
              <a:rPr lang="zh-CN" altLang="en-US" sz="2800">
                <a:solidFill>
                  <a:srgbClr val="FF0000"/>
                </a:solidFill>
                <a:latin typeface="+mn-ea"/>
              </a:rPr>
              <a:t>氨气，降低</a:t>
            </a:r>
            <a:r>
              <a:rPr lang="zh-CN" altLang="en-US" sz="2800">
                <a:latin typeface="+mn-ea"/>
              </a:rPr>
              <a:t>肥效。</a:t>
            </a:r>
            <a:endParaRPr lang="zh-CN" altLang="en-US" sz="2800"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9" name="文本框 38"/>
          <p:cNvSpPr txBox="1"/>
          <p:nvPr>
            <p:custDataLst>
              <p:tags r:id="rId3"/>
            </p:custDataLst>
          </p:nvPr>
        </p:nvSpPr>
        <p:spPr>
          <a:xfrm>
            <a:off x="8909957" y="1183412"/>
            <a:ext cx="2114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charset="-122"/>
              </a:rPr>
              <a:t>白色沉淀</a:t>
            </a:r>
            <a:endParaRPr lang="zh-CN" altLang="en-US" sz="28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"/>
            </p:custDataLst>
          </p:nvPr>
        </p:nvSpPr>
        <p:spPr>
          <a:xfrm>
            <a:off x="5347480" y="2110779"/>
            <a:ext cx="1553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楷体" panose="02010609060101010101" charset="-122"/>
              </a:rPr>
              <a:t>无沉淀</a:t>
            </a:r>
            <a:endParaRPr lang="zh-CN" altLang="en-US" sz="28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5471098" y="3751170"/>
            <a:ext cx="1606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楷体" panose="02010609060101010101" charset="-122"/>
              </a:rPr>
              <a:t>白色沉淀</a:t>
            </a:r>
            <a:endParaRPr lang="zh-CN" altLang="en-US" sz="28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281135" y="2191883"/>
            <a:ext cx="767031" cy="1297365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氮肥</a:t>
            </a:r>
            <a:endParaRPr lang="zh-CN" altLang="en-US"/>
          </a:p>
        </p:txBody>
      </p:sp>
      <p:cxnSp>
        <p:nvCxnSpPr>
          <p:cNvPr id="10" name="直接连接符 9"/>
          <p:cNvCxnSpPr/>
          <p:nvPr>
            <p:custDataLst>
              <p:tags r:id="rId7"/>
            </p:custDataLst>
          </p:nvPr>
        </p:nvCxnSpPr>
        <p:spPr>
          <a:xfrm>
            <a:off x="1097245" y="2848734"/>
            <a:ext cx="645117" cy="0"/>
          </a:xfrm>
          <a:prstGeom prst="line">
            <a:avLst/>
          </a:prstGeom>
          <a:ln w="28575">
            <a:solidFill>
              <a:srgbClr val="3285D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8"/>
            </p:custDataLst>
          </p:nvPr>
        </p:nvCxnSpPr>
        <p:spPr>
          <a:xfrm>
            <a:off x="1701763" y="1526859"/>
            <a:ext cx="20970" cy="2551854"/>
          </a:xfrm>
          <a:prstGeom prst="line">
            <a:avLst/>
          </a:prstGeom>
          <a:ln w="28575">
            <a:solidFill>
              <a:srgbClr val="3285D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>
            <p:custDataLst>
              <p:tags r:id="rId9"/>
            </p:custDataLst>
          </p:nvPr>
        </p:nvCxnSpPr>
        <p:spPr>
          <a:xfrm>
            <a:off x="5565762" y="4494280"/>
            <a:ext cx="1125272" cy="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1114699" y="1806366"/>
            <a:ext cx="6309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楷体" panose="02010609060101010101" charset="-122"/>
              </a:rPr>
              <a:t>加碱</a:t>
            </a:r>
            <a:endParaRPr lang="zh-CN" altLang="en-US" sz="28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1753860" y="756319"/>
            <a:ext cx="1195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楷体" panose="02010609060101010101" charset="-122"/>
              </a:rPr>
              <a:t>无氨味</a:t>
            </a:r>
            <a:endParaRPr lang="zh-CN" altLang="en-US" sz="28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1670636" y="3168736"/>
            <a:ext cx="12031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楷体" panose="02010609060101010101" charset="-122"/>
              </a:rPr>
              <a:t>有氨味</a:t>
            </a:r>
            <a:endParaRPr lang="zh-CN" altLang="en-US" sz="28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2431562" y="3241141"/>
            <a:ext cx="1916553" cy="145983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/>
              <a:t>硫酸铵</a:t>
            </a:r>
            <a:endParaRPr lang="en-US" altLang="zh-CN"/>
          </a:p>
          <a:p>
            <a:pPr algn="ctr"/>
            <a:r>
              <a:rPr lang="zh-CN" altLang="en-US"/>
              <a:t>氯化铵</a:t>
            </a:r>
            <a:endParaRPr lang="zh-CN" altLang="en-US"/>
          </a:p>
          <a:p>
            <a:pPr algn="ctr"/>
            <a:r>
              <a:rPr lang="zh-CN" altLang="en-US"/>
              <a:t>硝酸铵</a:t>
            </a:r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4"/>
            </p:custDataLst>
          </p:nvPr>
        </p:nvSpPr>
        <p:spPr>
          <a:xfrm>
            <a:off x="2551138" y="1242014"/>
            <a:ext cx="1305728" cy="69596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/>
              <a:t>尿素</a:t>
            </a:r>
            <a:endParaRPr lang="zh-CN" altLang="en-US"/>
          </a:p>
        </p:txBody>
      </p:sp>
      <p:cxnSp>
        <p:nvCxnSpPr>
          <p:cNvPr id="24" name="直接连接符 23"/>
          <p:cNvCxnSpPr/>
          <p:nvPr>
            <p:custDataLst>
              <p:tags r:id="rId15"/>
            </p:custDataLst>
          </p:nvPr>
        </p:nvCxnSpPr>
        <p:spPr>
          <a:xfrm>
            <a:off x="4326757" y="3971059"/>
            <a:ext cx="1154355" cy="0"/>
          </a:xfrm>
          <a:prstGeom prst="line">
            <a:avLst/>
          </a:prstGeom>
          <a:ln w="28575">
            <a:solidFill>
              <a:srgbClr val="3285D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6"/>
            </p:custDataLst>
          </p:nvPr>
        </p:nvCxnSpPr>
        <p:spPr>
          <a:xfrm flipH="1">
            <a:off x="5504298" y="2772815"/>
            <a:ext cx="0" cy="1697815"/>
          </a:xfrm>
          <a:prstGeom prst="line">
            <a:avLst/>
          </a:prstGeom>
          <a:ln w="28575">
            <a:solidFill>
              <a:srgbClr val="3285D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>
            <p:custDataLst>
              <p:tags r:id="rId17"/>
            </p:custDataLst>
          </p:nvPr>
        </p:nvCxnSpPr>
        <p:spPr>
          <a:xfrm>
            <a:off x="1804485" y="1601585"/>
            <a:ext cx="729241" cy="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8"/>
            </p:custDataLst>
          </p:nvPr>
        </p:nvSpPr>
        <p:spPr>
          <a:xfrm>
            <a:off x="4297543" y="2645099"/>
            <a:ext cx="12682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楷体" panose="02010609060101010101" charset="-122"/>
              </a:rPr>
              <a:t>加硝酸钡溶液</a:t>
            </a:r>
            <a:endParaRPr lang="zh-CN" altLang="en-US" sz="28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6590955" y="2151630"/>
            <a:ext cx="1816072" cy="134019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/>
              <a:t>氯化铵</a:t>
            </a:r>
            <a:endParaRPr lang="en-US" altLang="zh-CN"/>
          </a:p>
          <a:p>
            <a:pPr algn="ctr"/>
            <a:r>
              <a:rPr lang="zh-CN" altLang="en-US"/>
              <a:t>硝酸铵</a:t>
            </a:r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0"/>
            </p:custDataLst>
          </p:nvPr>
        </p:nvSpPr>
        <p:spPr>
          <a:xfrm>
            <a:off x="6750830" y="4197806"/>
            <a:ext cx="1779749" cy="6959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/>
              <a:t>硫酸铵</a:t>
            </a:r>
            <a:endParaRPr lang="zh-CN" altLang="en-US"/>
          </a:p>
        </p:txBody>
      </p:sp>
      <p:cxnSp>
        <p:nvCxnSpPr>
          <p:cNvPr id="34" name="直接连接符 33"/>
          <p:cNvCxnSpPr/>
          <p:nvPr>
            <p:custDataLst>
              <p:tags r:id="rId21"/>
            </p:custDataLst>
          </p:nvPr>
        </p:nvCxnSpPr>
        <p:spPr>
          <a:xfrm flipH="1">
            <a:off x="9613394" y="1864006"/>
            <a:ext cx="0" cy="2126193"/>
          </a:xfrm>
          <a:prstGeom prst="line">
            <a:avLst/>
          </a:prstGeom>
          <a:ln w="28575">
            <a:solidFill>
              <a:srgbClr val="3285D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>
            <p:custDataLst>
              <p:tags r:id="rId22"/>
            </p:custDataLst>
          </p:nvPr>
        </p:nvSpPr>
        <p:spPr>
          <a:xfrm>
            <a:off x="8391780" y="1769502"/>
            <a:ext cx="14669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楷体" panose="02010609060101010101" charset="-122"/>
              </a:rPr>
              <a:t>加硝酸银溶液</a:t>
            </a:r>
            <a:endParaRPr lang="zh-CN" altLang="en-US" sz="28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cxnSp>
        <p:nvCxnSpPr>
          <p:cNvPr id="36" name="直接箭头连接符 35"/>
          <p:cNvCxnSpPr/>
          <p:nvPr>
            <p:custDataLst>
              <p:tags r:id="rId23"/>
            </p:custDataLst>
          </p:nvPr>
        </p:nvCxnSpPr>
        <p:spPr>
          <a:xfrm>
            <a:off x="9610174" y="1864005"/>
            <a:ext cx="1414735" cy="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24"/>
            </p:custDataLst>
          </p:nvPr>
        </p:nvCxnSpPr>
        <p:spPr>
          <a:xfrm>
            <a:off x="8407027" y="2873644"/>
            <a:ext cx="1157288" cy="0"/>
          </a:xfrm>
          <a:prstGeom prst="line">
            <a:avLst/>
          </a:prstGeom>
          <a:ln w="28575">
            <a:solidFill>
              <a:srgbClr val="3285D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>
            <p:custDataLst>
              <p:tags r:id="rId25"/>
            </p:custDataLst>
          </p:nvPr>
        </p:nvSpPr>
        <p:spPr>
          <a:xfrm>
            <a:off x="9444918" y="3971060"/>
            <a:ext cx="1896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楷体" panose="02010609060101010101" charset="-122"/>
              </a:rPr>
              <a:t>无沉淀</a:t>
            </a:r>
            <a:endParaRPr lang="zh-CN" altLang="en-US" sz="28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26"/>
            </p:custDataLst>
          </p:nvPr>
        </p:nvSpPr>
        <p:spPr>
          <a:xfrm>
            <a:off x="11030389" y="3218458"/>
            <a:ext cx="630901" cy="167530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/>
              <a:t>硝酸铵</a:t>
            </a:r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27"/>
            </p:custDataLst>
          </p:nvPr>
        </p:nvSpPr>
        <p:spPr>
          <a:xfrm>
            <a:off x="11024908" y="946138"/>
            <a:ext cx="633532" cy="174669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/>
              <a:t>氯化铵</a:t>
            </a:r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28"/>
            </p:custDataLst>
          </p:nvPr>
        </p:nvSpPr>
        <p:spPr>
          <a:xfrm>
            <a:off x="4348115" y="433154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ea typeface="楷体" panose="02010609060101010101" charset="-122"/>
              </a:rPr>
              <a:t>氮肥的简易鉴别</a:t>
            </a:r>
            <a:endParaRPr lang="zh-CN" altLang="en-US" sz="3600" b="1">
              <a:ea typeface="楷体" panose="02010609060101010101" charset="-122"/>
            </a:endParaRPr>
          </a:p>
        </p:txBody>
      </p:sp>
      <p:cxnSp>
        <p:nvCxnSpPr>
          <p:cNvPr id="44" name="直接箭头连接符 43"/>
          <p:cNvCxnSpPr/>
          <p:nvPr>
            <p:custDataLst>
              <p:tags r:id="rId29"/>
            </p:custDataLst>
          </p:nvPr>
        </p:nvCxnSpPr>
        <p:spPr>
          <a:xfrm flipV="1">
            <a:off x="5481112" y="2765937"/>
            <a:ext cx="1113877" cy="1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>
            <p:custDataLst>
              <p:tags r:id="rId30"/>
            </p:custDataLst>
          </p:nvPr>
        </p:nvCxnSpPr>
        <p:spPr>
          <a:xfrm>
            <a:off x="9610172" y="3990198"/>
            <a:ext cx="1414736" cy="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/>
          <p:nvPr>
            <p:custDataLst>
              <p:tags r:id="rId31"/>
            </p:custDataLst>
          </p:nvPr>
        </p:nvCxnSpPr>
        <p:spPr>
          <a:xfrm>
            <a:off x="1764242" y="4056112"/>
            <a:ext cx="614780" cy="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32"/>
            </p:custDataLst>
          </p:nvPr>
        </p:nvSpPr>
        <p:spPr>
          <a:xfrm>
            <a:off x="5343780" y="5103836"/>
            <a:ext cx="4360834" cy="402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(NH</a:t>
            </a:r>
            <a:r>
              <a:rPr lang="en-US" altLang="zh-CN" sz="1800" b="1" baseline="-25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en-US" altLang="zh-CN" sz="1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lang="en-US" altLang="zh-CN" sz="1800" b="1" baseline="-25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1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SO</a:t>
            </a:r>
            <a:r>
              <a:rPr lang="en-US" altLang="zh-CN" sz="1800" b="1" baseline="-25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en-US" altLang="zh-CN" sz="1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+ Ba(NO</a:t>
            </a:r>
            <a:r>
              <a:rPr lang="en-US" altLang="zh-CN" sz="1800" b="1" baseline="-25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en-US" altLang="zh-CN" sz="1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lang="en-US" altLang="zh-CN" sz="1800" b="1" baseline="-25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1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= BaSO</a:t>
            </a:r>
            <a:r>
              <a:rPr lang="en-US" altLang="zh-CN" sz="1800" b="1" baseline="-25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en-US" altLang="zh-CN" sz="1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↓ + 2NH</a:t>
            </a:r>
            <a:r>
              <a:rPr lang="en-US" altLang="zh-CN" sz="1800" b="1" baseline="-25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en-US" altLang="zh-CN" sz="1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NO</a:t>
            </a:r>
            <a:r>
              <a:rPr lang="en-US" altLang="zh-CN" sz="1800" b="1" baseline="-25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1800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>
            <p:custDataLst>
              <p:tags r:id="rId33"/>
            </p:custDataLst>
          </p:nvPr>
        </p:nvSpPr>
        <p:spPr>
          <a:xfrm>
            <a:off x="8051113" y="485524"/>
            <a:ext cx="3607327" cy="402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NH</a:t>
            </a:r>
            <a:r>
              <a:rPr lang="en-US" altLang="zh-CN" sz="1800" b="1" baseline="-25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en-US" altLang="zh-CN" sz="1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Cl+AgNO</a:t>
            </a:r>
            <a:r>
              <a:rPr lang="en-US" altLang="zh-CN" sz="1800" b="1" baseline="-25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en-US" altLang="zh-CN" sz="1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=AgCl↓+NH</a:t>
            </a:r>
            <a:r>
              <a:rPr lang="en-US" altLang="zh-CN" sz="1800" b="1" baseline="-25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en-US" altLang="zh-CN" sz="18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NO</a:t>
            </a:r>
            <a:r>
              <a:rPr lang="en-US" altLang="zh-CN" sz="1800" b="1" baseline="-25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1800" b="1" baseline="-2500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5" grpId="0"/>
      <p:bldP spid="29" grpId="0"/>
      <p:bldP spid="9" grpId="0"/>
      <p:bldP spid="17" grpId="0"/>
      <p:bldP spid="18" grpId="0"/>
      <p:bldP spid="19" grpId="0"/>
      <p:bldP spid="20" grpId="0"/>
      <p:bldP spid="23" grpId="0"/>
      <p:bldP spid="30" grpId="0"/>
      <p:bldP spid="31" grpId="0"/>
      <p:bldP spid="33" grpId="0"/>
      <p:bldP spid="35" grpId="0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0721" name="矩形 35841"/>
          <p:cNvSpPr/>
          <p:nvPr>
            <p:custDataLst>
              <p:tags r:id="rId3"/>
            </p:custDataLst>
          </p:nvPr>
        </p:nvSpPr>
        <p:spPr>
          <a:xfrm>
            <a:off x="762000" y="3130324"/>
            <a:ext cx="10390413" cy="267765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lang="en-US" altLang="zh-CN"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2.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下列各组物质的溶液中，不用其他任何试剂就能鉴别出来的是（    ）</a:t>
            </a:r>
            <a:endParaRPr sz="28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+mn-ea"/>
              <a:ea typeface="+mn-ea"/>
              <a:sym typeface="Wingdings" panose="05000000000000000000"/>
            </a:endParaRPr>
          </a:p>
          <a:p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   A、MgCl</a:t>
            </a:r>
            <a:r>
              <a:rPr sz="2800" b="1" baseline="-25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2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、NaOH、HCl、KCl  </a:t>
            </a:r>
            <a:endParaRPr sz="28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+mn-ea"/>
              <a:ea typeface="+mn-ea"/>
              <a:sym typeface="Wingdings" panose="05000000000000000000"/>
            </a:endParaRPr>
          </a:p>
          <a:p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   B、KCl、Ba(NO</a:t>
            </a:r>
            <a:r>
              <a:rPr sz="2800" b="1" baseline="-25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3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)</a:t>
            </a:r>
            <a:r>
              <a:rPr sz="2400" b="1" baseline="-25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2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、KOH、HNO</a:t>
            </a:r>
            <a:r>
              <a:rPr sz="2400" b="1" baseline="-25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3</a:t>
            </a:r>
            <a:endParaRPr sz="2400" b="1" baseline="-2500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+mn-ea"/>
              <a:ea typeface="+mn-ea"/>
              <a:sym typeface="Wingdings" panose="05000000000000000000"/>
            </a:endParaRPr>
          </a:p>
          <a:p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   C、CuSO</a:t>
            </a:r>
            <a:r>
              <a:rPr sz="2000" b="1" baseline="-25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4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、NaCl、NaNO</a:t>
            </a:r>
            <a:r>
              <a:rPr sz="2400" b="1" baseline="-25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3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、BaCl</a:t>
            </a:r>
            <a:r>
              <a:rPr sz="2400" b="1" baseline="-25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2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 </a:t>
            </a:r>
            <a:endParaRPr sz="28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+mn-ea"/>
              <a:ea typeface="+mn-ea"/>
              <a:sym typeface="Wingdings" panose="05000000000000000000"/>
            </a:endParaRPr>
          </a:p>
          <a:p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   D、BaCl</a:t>
            </a:r>
            <a:r>
              <a:rPr sz="2800" b="1" baseline="-25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2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、Na</a:t>
            </a:r>
            <a:r>
              <a:rPr sz="2000" b="1" baseline="-25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2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SO</a:t>
            </a:r>
            <a:r>
              <a:rPr sz="2000" b="1" baseline="-25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4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、Na</a:t>
            </a:r>
            <a:r>
              <a:rPr sz="2000" b="1" baseline="-25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2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CO</a:t>
            </a:r>
            <a:r>
              <a:rPr sz="2800" b="1" baseline="-25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3</a:t>
            </a:r>
            <a:r>
              <a:rPr sz="2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ea"/>
                <a:ea typeface="+mn-ea"/>
                <a:sym typeface="Wingdings" panose="05000000000000000000"/>
              </a:rPr>
              <a:t>、HCl</a:t>
            </a:r>
            <a:endParaRPr sz="28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+mn-ea"/>
              <a:ea typeface="+mn-ea"/>
              <a:sym typeface="Wingdings" panose="05000000000000000000"/>
            </a:endParaRPr>
          </a:p>
        </p:txBody>
      </p:sp>
      <p:sp>
        <p:nvSpPr>
          <p:cNvPr id="30722" name="矩形 35842"/>
          <p:cNvSpPr/>
          <p:nvPr>
            <p:custDataLst>
              <p:tags r:id="rId4"/>
            </p:custDataLst>
          </p:nvPr>
        </p:nvSpPr>
        <p:spPr>
          <a:xfrm>
            <a:off x="1373868" y="3363800"/>
            <a:ext cx="466794" cy="76944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lang="en-US" altLang="zh-CN"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+mn-ea"/>
                <a:ea typeface="+mn-ea"/>
                <a:sym typeface="Wingdings" panose="05000000000000000000"/>
              </a:rPr>
              <a:t>D</a:t>
            </a:r>
            <a:endParaRPr lang="en-US" altLang="zh-CN" sz="44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72038" name="矩形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80357" y="563298"/>
            <a:ext cx="9687379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>
                <a:latin typeface="+mn-ea"/>
              </a:rPr>
              <a:t>1.</a:t>
            </a:r>
            <a:r>
              <a:rPr lang="en-US" altLang="en-US" sz="2800" b="1">
                <a:latin typeface="+mn-ea"/>
              </a:rPr>
              <a:t>下列化肥不能与熟石灰混合施用的是（　　）</a:t>
            </a:r>
            <a:endParaRPr lang="en-US" altLang="en-US" sz="2800" b="1">
              <a:latin typeface="+mn-ea"/>
            </a:endParaRPr>
          </a:p>
          <a:p>
            <a:r>
              <a:rPr lang="en-US" altLang="en-US" sz="2800" b="1">
                <a:latin typeface="+mn-ea"/>
              </a:rPr>
              <a:t>　</a:t>
            </a:r>
            <a:r>
              <a:rPr lang="en-US" altLang="zh-CN" sz="2800" b="1">
                <a:latin typeface="+mn-ea"/>
              </a:rPr>
              <a:t>A.</a:t>
            </a:r>
            <a:r>
              <a:rPr lang="en-US" altLang="en-US" sz="2800" b="1">
                <a:latin typeface="+mn-ea"/>
              </a:rPr>
              <a:t>　氯化钾     </a:t>
            </a:r>
            <a:r>
              <a:rPr lang="en-US" altLang="zh-CN" sz="2800" b="1">
                <a:latin typeface="+mn-ea"/>
              </a:rPr>
              <a:t>B.</a:t>
            </a:r>
            <a:r>
              <a:rPr lang="en-US" altLang="en-US" sz="2800" b="1">
                <a:latin typeface="+mn-ea"/>
              </a:rPr>
              <a:t>　碳酸氢铵   </a:t>
            </a:r>
            <a:r>
              <a:rPr lang="en-US" altLang="zh-CN" sz="2800" b="1">
                <a:latin typeface="+mn-ea"/>
              </a:rPr>
              <a:t>C.</a:t>
            </a:r>
            <a:r>
              <a:rPr lang="en-US" altLang="en-US" sz="2800" b="1">
                <a:latin typeface="+mn-ea"/>
              </a:rPr>
              <a:t>　氨水    </a:t>
            </a:r>
            <a:r>
              <a:rPr lang="en-US" altLang="zh-CN" sz="2800" b="1">
                <a:latin typeface="+mn-ea"/>
              </a:rPr>
              <a:t>D.</a:t>
            </a:r>
            <a:r>
              <a:rPr lang="en-US" altLang="en-US" sz="2800" b="1">
                <a:latin typeface="+mn-ea"/>
              </a:rPr>
              <a:t>　硝酸钾</a:t>
            </a:r>
            <a:endParaRPr lang="en-US" altLang="en-US" sz="2800" b="1">
              <a:latin typeface="+mn-ea"/>
            </a:endParaRPr>
          </a:p>
        </p:txBody>
      </p:sp>
      <p:sp>
        <p:nvSpPr>
          <p:cNvPr id="30727" name="矩形 7"/>
          <p:cNvSpPr/>
          <p:nvPr>
            <p:custDataLst>
              <p:tags r:id="rId6"/>
            </p:custDataLst>
          </p:nvPr>
        </p:nvSpPr>
        <p:spPr>
          <a:xfrm>
            <a:off x="7559450" y="388711"/>
            <a:ext cx="719137" cy="768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4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lang="en-US" altLang="zh-CN" sz="4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+mn-ea"/>
                <a:ea typeface="+mn-ea"/>
                <a:sym typeface="Wingdings" panose="05000000000000000000"/>
              </a:rPr>
              <a:t>B</a:t>
            </a:r>
            <a:endParaRPr lang="en-US" altLang="zh-CN" sz="4400" b="1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94656" y="1694293"/>
            <a:ext cx="104720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>
                <a:latin typeface="+mn-ea"/>
              </a:rPr>
              <a:t>3.</a:t>
            </a:r>
            <a:r>
              <a:rPr lang="zh-CN" altLang="en-US" sz="3600" b="1">
                <a:latin typeface="+mn-ea"/>
              </a:rPr>
              <a:t>下列四种化肥样品中，分别加入熟石灰混合，研磨后能闻到刺激性气味的是（　</a:t>
            </a: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+mn-ea"/>
                <a:sym typeface="Wingdings" panose="05000000000000000000"/>
              </a:rPr>
              <a:t>  </a:t>
            </a:r>
            <a:r>
              <a:rPr lang="zh-CN" altLang="en-US" sz="3600" b="1">
                <a:latin typeface="+mn-ea"/>
              </a:rPr>
              <a:t>）</a:t>
            </a:r>
            <a:endParaRPr lang="zh-CN" altLang="en-US" sz="3600" b="1">
              <a:latin typeface="+mn-ea"/>
            </a:endParaRPr>
          </a:p>
          <a:p>
            <a:r>
              <a:rPr lang="zh-CN" altLang="en-US" sz="3600" b="1">
                <a:latin typeface="+mn-ea"/>
              </a:rPr>
              <a:t>    </a:t>
            </a:r>
            <a:r>
              <a:rPr lang="en-US" altLang="zh-CN" sz="3600" b="1">
                <a:latin typeface="+mn-ea"/>
              </a:rPr>
              <a:t>A</a:t>
            </a:r>
            <a:r>
              <a:rPr lang="zh-CN" altLang="en-US" sz="3600" b="1">
                <a:latin typeface="+mn-ea"/>
              </a:rPr>
              <a:t>．硫酸钾	         </a:t>
            </a:r>
            <a:r>
              <a:rPr lang="en-US" altLang="zh-CN" sz="3600" b="1">
                <a:latin typeface="+mn-ea"/>
              </a:rPr>
              <a:t>B</a:t>
            </a:r>
            <a:r>
              <a:rPr lang="zh-CN" altLang="en-US" sz="3600" b="1">
                <a:latin typeface="+mn-ea"/>
              </a:rPr>
              <a:t>．磷矿粉</a:t>
            </a:r>
            <a:endParaRPr lang="zh-CN" altLang="en-US" sz="3600" b="1">
              <a:latin typeface="+mn-ea"/>
            </a:endParaRPr>
          </a:p>
          <a:p>
            <a:r>
              <a:rPr lang="zh-CN" altLang="en-US" sz="3600" b="1">
                <a:latin typeface="+mn-ea"/>
              </a:rPr>
              <a:t>    </a:t>
            </a:r>
            <a:r>
              <a:rPr lang="en-US" altLang="zh-CN" sz="3600" b="1">
                <a:latin typeface="+mn-ea"/>
              </a:rPr>
              <a:t>C</a:t>
            </a:r>
            <a:r>
              <a:rPr lang="zh-CN" altLang="en-US" sz="3600" b="1">
                <a:latin typeface="+mn-ea"/>
              </a:rPr>
              <a:t>．氯化铵      	    </a:t>
            </a:r>
            <a:r>
              <a:rPr lang="en-US" altLang="zh-CN" sz="3600" b="1">
                <a:latin typeface="+mn-ea"/>
              </a:rPr>
              <a:t>D</a:t>
            </a:r>
            <a:r>
              <a:rPr lang="zh-CN" altLang="en-US" sz="3600" b="1">
                <a:latin typeface="+mn-ea"/>
              </a:rPr>
              <a:t>．硝酸钾</a:t>
            </a:r>
            <a:endParaRPr lang="zh-CN" altLang="en-US" sz="3600" b="1">
              <a:latin typeface="+mn-ea"/>
            </a:endParaRPr>
          </a:p>
          <a:p>
            <a:r>
              <a:rPr lang="zh-CN" altLang="en-US" sz="3600" b="1">
                <a:latin typeface="+mn-ea"/>
              </a:rPr>
              <a:t>	 </a:t>
            </a:r>
            <a:endParaRPr lang="zh-CN" altLang="en-US" sz="3600" b="1"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184570" y="222068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</a:rPr>
              <a:t>c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6866" name="文本框 1"/>
          <p:cNvSpPr/>
          <p:nvPr>
            <p:custDataLst>
              <p:tags r:id="rId3"/>
            </p:custDataLst>
          </p:nvPr>
        </p:nvSpPr>
        <p:spPr>
          <a:xfrm>
            <a:off x="408214" y="797985"/>
            <a:ext cx="11466287" cy="426552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¡"/>
              <a:defRPr kumimoji="0" lang="zh-CN" altLang="en-US" sz="27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 kumimoji="0" lang="zh-CN" altLang="en-US" sz="23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•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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0"/>
              </a:spcBef>
              <a:buClrTx/>
              <a:buNone/>
            </a:pPr>
            <a:r>
              <a:rPr lang="en-US" altLang="zh-CN" sz="2800" b="1">
                <a:latin typeface="+mn-ea"/>
              </a:rPr>
              <a:t>4</a:t>
            </a:r>
            <a:r>
              <a:rPr lang="zh-CN" altLang="en-US" sz="2800" b="1">
                <a:latin typeface="+mn-ea"/>
              </a:rPr>
              <a:t>.实验室有失去标签的四种化肥，已知可能是</a:t>
            </a:r>
            <a:r>
              <a:rPr lang="en-US" altLang="zh-CN" sz="2800" b="1">
                <a:latin typeface="+mn-ea"/>
              </a:rPr>
              <a:t>(</a:t>
            </a:r>
            <a:r>
              <a:rPr lang="zh-CN" altLang="en-US" sz="2800" b="1">
                <a:latin typeface="+mn-ea"/>
              </a:rPr>
              <a:t>NH</a:t>
            </a:r>
            <a:r>
              <a:rPr lang="zh-CN" altLang="en-US" sz="2800" b="1" baseline="-25000">
                <a:latin typeface="+mn-ea"/>
              </a:rPr>
              <a:t>4</a:t>
            </a:r>
            <a:r>
              <a:rPr lang="en-US" altLang="zh-CN" sz="2800" b="1">
                <a:latin typeface="+mn-ea"/>
              </a:rPr>
              <a:t>)</a:t>
            </a:r>
            <a:r>
              <a:rPr lang="zh-CN" altLang="en-US" sz="2800" b="1" baseline="-25000">
                <a:latin typeface="+mn-ea"/>
              </a:rPr>
              <a:t>2</a:t>
            </a:r>
            <a:r>
              <a:rPr lang="zh-CN" altLang="en-US" sz="2800" b="1">
                <a:latin typeface="+mn-ea"/>
              </a:rPr>
              <a:t>SO</a:t>
            </a:r>
            <a:r>
              <a:rPr lang="zh-CN" altLang="en-US" sz="2800" b="1" baseline="-25000">
                <a:latin typeface="+mn-ea"/>
              </a:rPr>
              <a:t>4</a:t>
            </a:r>
            <a:r>
              <a:rPr lang="zh-CN" altLang="en-US" sz="2800" b="1">
                <a:latin typeface="+mn-ea"/>
              </a:rPr>
              <a:t>、NH</a:t>
            </a:r>
            <a:r>
              <a:rPr lang="zh-CN" altLang="en-US" sz="2800" b="1" baseline="-25000">
                <a:latin typeface="+mn-ea"/>
              </a:rPr>
              <a:t>4</a:t>
            </a:r>
            <a:r>
              <a:rPr lang="zh-CN" altLang="en-US" sz="2800" b="1">
                <a:latin typeface="+mn-ea"/>
              </a:rPr>
              <a:t>Cl、CO(NH</a:t>
            </a:r>
            <a:r>
              <a:rPr lang="zh-CN" altLang="en-US" sz="2800" b="1" baseline="-25000">
                <a:latin typeface="+mn-ea"/>
              </a:rPr>
              <a:t>2</a:t>
            </a:r>
            <a:r>
              <a:rPr lang="zh-CN" altLang="en-US" sz="2800" b="1">
                <a:latin typeface="+mn-ea"/>
              </a:rPr>
              <a:t>)</a:t>
            </a:r>
            <a:r>
              <a:rPr lang="zh-CN" altLang="en-US" sz="2800" b="1" baseline="-25000">
                <a:latin typeface="+mn-ea"/>
              </a:rPr>
              <a:t>2</a:t>
            </a:r>
            <a:r>
              <a:rPr lang="zh-CN" altLang="en-US" sz="2800" b="1">
                <a:latin typeface="+mn-ea"/>
              </a:rPr>
              <a:t>、K</a:t>
            </a:r>
            <a:r>
              <a:rPr lang="zh-CN" altLang="en-US" sz="2800" b="1" baseline="-25000">
                <a:latin typeface="+mn-ea"/>
              </a:rPr>
              <a:t>2</a:t>
            </a:r>
            <a:r>
              <a:rPr lang="zh-CN" altLang="en-US" sz="2800" b="1">
                <a:latin typeface="+mn-ea"/>
              </a:rPr>
              <a:t>SO</a:t>
            </a:r>
            <a:r>
              <a:rPr lang="zh-CN" altLang="en-US" sz="2800" b="1" baseline="-25000">
                <a:latin typeface="+mn-ea"/>
              </a:rPr>
              <a:t>4</a:t>
            </a:r>
            <a:r>
              <a:rPr lang="zh-CN" altLang="en-US" sz="2800" b="1">
                <a:latin typeface="+mn-ea"/>
              </a:rPr>
              <a:t>。现各取少量进行鉴别，下列物质中能将上述肥料一次性区别开来的试剂是（         ）</a:t>
            </a:r>
            <a:endParaRPr lang="zh-CN" altLang="en-US" sz="2800" b="1">
              <a:latin typeface="+mn-ea"/>
            </a:endParaRPr>
          </a:p>
          <a:p>
            <a:pPr marL="0" indent="0">
              <a:lnSpc>
                <a:spcPct val="200000"/>
              </a:lnSpc>
              <a:spcBef>
                <a:spcPct val="0"/>
              </a:spcBef>
              <a:buClrTx/>
              <a:buNone/>
            </a:pPr>
            <a:r>
              <a:rPr lang="zh-CN" altLang="en-US" sz="2800" b="1">
                <a:latin typeface="+mn-ea"/>
              </a:rPr>
              <a:t>A.蒸馏水                 B.Ba(OH)</a:t>
            </a:r>
            <a:r>
              <a:rPr lang="zh-CN" altLang="en-US" sz="2800" b="1" baseline="-25000">
                <a:latin typeface="+mn-ea"/>
              </a:rPr>
              <a:t>2</a:t>
            </a:r>
            <a:r>
              <a:rPr lang="zh-CN" altLang="en-US" sz="2800" b="1">
                <a:latin typeface="+mn-ea"/>
              </a:rPr>
              <a:t>溶液      </a:t>
            </a:r>
            <a:endParaRPr lang="zh-CN" altLang="en-US" sz="2800" b="1">
              <a:latin typeface="+mn-ea"/>
            </a:endParaRPr>
          </a:p>
          <a:p>
            <a:pPr marL="0" indent="0">
              <a:lnSpc>
                <a:spcPct val="200000"/>
              </a:lnSpc>
              <a:spcBef>
                <a:spcPct val="0"/>
              </a:spcBef>
              <a:buClrTx/>
              <a:buNone/>
            </a:pPr>
            <a:r>
              <a:rPr lang="zh-CN" altLang="en-US" sz="2800" b="1">
                <a:latin typeface="+mn-ea"/>
              </a:rPr>
              <a:t>C.稀盐酸                 D.Ba(NO</a:t>
            </a:r>
            <a:r>
              <a:rPr lang="zh-CN" altLang="en-US" sz="2800" b="1" baseline="-25000">
                <a:latin typeface="+mn-ea"/>
              </a:rPr>
              <a:t>3</a:t>
            </a:r>
            <a:r>
              <a:rPr lang="zh-CN" altLang="en-US" sz="2800" b="1">
                <a:latin typeface="+mn-ea"/>
              </a:rPr>
              <a:t>)</a:t>
            </a:r>
            <a:r>
              <a:rPr lang="zh-CN" altLang="en-US" sz="2800" b="1" baseline="-25000">
                <a:latin typeface="+mn-ea"/>
              </a:rPr>
              <a:t>2</a:t>
            </a:r>
            <a:r>
              <a:rPr lang="zh-CN" altLang="en-US" sz="2800" b="1">
                <a:latin typeface="+mn-ea"/>
              </a:rPr>
              <a:t>溶液</a:t>
            </a:r>
            <a:endParaRPr lang="zh-CN" altLang="en-US" sz="2800" b="1">
              <a:latin typeface="+mn-ea"/>
            </a:endParaRPr>
          </a:p>
        </p:txBody>
      </p:sp>
      <p:sp>
        <p:nvSpPr>
          <p:cNvPr id="36867" name="文本框 3"/>
          <p:cNvSpPr/>
          <p:nvPr>
            <p:custDataLst>
              <p:tags r:id="rId4"/>
            </p:custDataLst>
          </p:nvPr>
        </p:nvSpPr>
        <p:spPr>
          <a:xfrm>
            <a:off x="4677834" y="2808818"/>
            <a:ext cx="622300" cy="584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¡"/>
              <a:defRPr kumimoji="0" lang="zh-CN" altLang="en-US" sz="27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 kumimoji="0" lang="zh-CN" altLang="en-US" sz="23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•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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ct val="0"/>
              </a:spcBef>
              <a:buClrTx/>
              <a:buNone/>
            </a:pPr>
            <a:r>
              <a:rPr lang="en-US" altLang="zh-CN" b="1">
                <a:solidFill>
                  <a:srgbClr val="C00000"/>
                </a:solidFill>
              </a:rPr>
              <a:t>B</a:t>
            </a:r>
            <a:endParaRPr lang="en-US" altLang="zh-CN" b="1">
              <a:solidFill>
                <a:srgbClr val="C00000"/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advTm="8000" p14:dur="2000"/>
    </mc:Choice>
    <mc:Fallback>
      <p:transition spd="slow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7890" name="TextBox 6"/>
          <p:cNvSpPr/>
          <p:nvPr>
            <p:custDataLst>
              <p:tags r:id="rId3"/>
            </p:custDataLst>
          </p:nvPr>
        </p:nvSpPr>
        <p:spPr>
          <a:xfrm>
            <a:off x="696385" y="975785"/>
            <a:ext cx="10968567" cy="130888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¡"/>
              <a:defRPr kumimoji="0" lang="zh-CN" altLang="en-US" sz="27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 kumimoji="0" lang="zh-CN" altLang="en-US" sz="23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•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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31750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5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、如图是某同学鉴别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NH</a:t>
            </a:r>
            <a:r>
              <a:rPr lang="en-US" altLang="zh-CN" sz="2800" b="1" baseline="-25000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4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HCO</a:t>
            </a:r>
            <a:r>
              <a:rPr lang="en-US" altLang="zh-CN" sz="2800" b="1" baseline="-25000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3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NH</a:t>
            </a:r>
            <a:r>
              <a:rPr lang="en-US" altLang="zh-CN" sz="2800" b="1" baseline="-25000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4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C1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、</a:t>
            </a:r>
            <a:r>
              <a:rPr lang="en-US" altLang="zh-CN" sz="2800" b="1" err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KCl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三种化肥的过程：则其中试剂甲和乙分别可能是（      ）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37891" name="Picture 2" descr="E:\R九化下\人九化教材详解（下）\HXT74.ti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0762" y="2452010"/>
            <a:ext cx="5441951" cy="2620433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7892" name="TextBox 9"/>
          <p:cNvSpPr/>
          <p:nvPr>
            <p:custDataLst>
              <p:tags r:id="rId6"/>
            </p:custDataLst>
          </p:nvPr>
        </p:nvSpPr>
        <p:spPr>
          <a:xfrm>
            <a:off x="785285" y="2529418"/>
            <a:ext cx="6057900" cy="260154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¡"/>
              <a:defRPr kumimoji="0" lang="zh-CN" altLang="en-US" sz="27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 kumimoji="0" lang="zh-CN" altLang="en-US" sz="23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•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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A</a:t>
            </a:r>
            <a:r>
              <a:rPr lang="zh-CN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．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甲：熟石灰   乙：稀盐酸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sym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B</a:t>
            </a:r>
            <a:r>
              <a:rPr lang="zh-CN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．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甲：水      乙：氢氧化钠溶液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sym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C</a:t>
            </a:r>
            <a:r>
              <a:rPr lang="zh-CN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．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甲：氢氧化钠溶液      乙：水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sym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D</a:t>
            </a:r>
            <a:r>
              <a:rPr lang="zh-CN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．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Times New Roman" panose="02020603050405020304" pitchFamily="18" charset="0"/>
              </a:rPr>
              <a:t>甲：稀盐酸     乙：氯化钠溶液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37893" name="矩形 2"/>
          <p:cNvSpPr/>
          <p:nvPr>
            <p:custDataLst>
              <p:tags r:id="rId7"/>
            </p:custDataLst>
          </p:nvPr>
        </p:nvSpPr>
        <p:spPr>
          <a:xfrm>
            <a:off x="4990194" y="1540683"/>
            <a:ext cx="611716" cy="7439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¡"/>
              <a:defRPr kumimoji="0" lang="zh-CN" altLang="en-US" sz="27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 kumimoji="0" lang="zh-CN" altLang="en-US" sz="23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•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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zh-CN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A</a:t>
            </a:r>
            <a:endParaRPr lang="en-US" altLang="zh-CN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custDataLst>
      <p:tags r:id="rId8"/>
    </p:custDataLst>
  </p:cSld>
  <p:clrMapOvr>
    <a:masterClrMapping/>
  </p:clrMapOvr>
  <mc:AlternateContent>
    <mc:Choice xmlns:p14="http://schemas.microsoft.com/office/powerpoint/2010/main" Requires="p14">
      <p:transition spd="slow" advTm="8000" p14:dur="2000"/>
    </mc:Choice>
    <mc:Fallback>
      <p:transition spd="slow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46957" y="1351929"/>
            <a:ext cx="11952514" cy="2636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800" b="1">
                <a:cs typeface="+mn-ea"/>
                <a:sym typeface="+mn-lt"/>
              </a:rPr>
              <a:t>6.</a:t>
            </a:r>
            <a:r>
              <a:rPr lang="zh-CN" altLang="en-US" sz="2800" b="1">
                <a:cs typeface="+mn-ea"/>
                <a:sym typeface="+mn-lt"/>
              </a:rPr>
              <a:t>下列实验现象和对应的结论描述都正确的是</a:t>
            </a:r>
            <a:r>
              <a:rPr lang="en-US" altLang="zh-CN" sz="2800" b="1">
                <a:cs typeface="+mn-ea"/>
                <a:sym typeface="+mn-lt"/>
              </a:rPr>
              <a:t>(            ) </a:t>
            </a:r>
            <a:endParaRPr lang="zh-CN" altLang="en-US" sz="2800" b="1"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2800" b="1">
                <a:cs typeface="+mn-ea"/>
                <a:sym typeface="+mn-lt"/>
              </a:rPr>
              <a:t>A</a:t>
            </a:r>
            <a:r>
              <a:rPr lang="zh-CN" altLang="en-US" sz="2800" b="1">
                <a:cs typeface="+mn-ea"/>
                <a:sym typeface="+mn-lt"/>
              </a:rPr>
              <a:t>．向某固体上滴加稀盐酸，有气泡产生</a:t>
            </a:r>
            <a:r>
              <a:rPr lang="en-US" altLang="zh-CN" sz="2800" b="1">
                <a:cs typeface="+mn-ea"/>
                <a:sym typeface="+mn-lt"/>
              </a:rPr>
              <a:t>——</a:t>
            </a:r>
            <a:r>
              <a:rPr lang="zh-CN" altLang="en-US" sz="2800" b="1">
                <a:cs typeface="+mn-ea"/>
                <a:sym typeface="+mn-lt"/>
              </a:rPr>
              <a:t>该固体一定是碳酸盐</a:t>
            </a:r>
            <a:endParaRPr lang="zh-CN" altLang="en-US" sz="2800" b="1"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2800" b="1">
                <a:cs typeface="+mn-ea"/>
                <a:sym typeface="+mn-lt"/>
              </a:rPr>
              <a:t>B</a:t>
            </a:r>
            <a:r>
              <a:rPr lang="zh-CN" altLang="en-US" sz="2800" b="1">
                <a:cs typeface="+mn-ea"/>
                <a:sym typeface="+mn-lt"/>
              </a:rPr>
              <a:t>．向某无色溶液中滴入石蕊试液，溶液变红色</a:t>
            </a:r>
            <a:r>
              <a:rPr lang="en-US" altLang="zh-CN" sz="2800" b="1">
                <a:cs typeface="+mn-ea"/>
                <a:sym typeface="+mn-lt"/>
              </a:rPr>
              <a:t>——</a:t>
            </a:r>
            <a:r>
              <a:rPr lang="zh-CN" altLang="en-US" sz="2800" b="1">
                <a:cs typeface="+mn-ea"/>
                <a:sym typeface="+mn-lt"/>
              </a:rPr>
              <a:t>该溶液一定是酸溶液</a:t>
            </a:r>
            <a:endParaRPr lang="zh-CN" altLang="en-US" sz="2800" b="1"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2800" b="1">
                <a:cs typeface="+mn-ea"/>
                <a:sym typeface="+mn-lt"/>
              </a:rPr>
              <a:t>C</a:t>
            </a:r>
            <a:r>
              <a:rPr lang="zh-CN" altLang="en-US" sz="2800" b="1">
                <a:cs typeface="+mn-ea"/>
                <a:sym typeface="+mn-lt"/>
              </a:rPr>
              <a:t>．某固态化肥与熟石灰混合研磨后产生氨味</a:t>
            </a:r>
            <a:r>
              <a:rPr lang="en-US" altLang="zh-CN" sz="2800" b="1">
                <a:cs typeface="+mn-ea"/>
                <a:sym typeface="+mn-lt"/>
              </a:rPr>
              <a:t>——</a:t>
            </a:r>
            <a:r>
              <a:rPr lang="zh-CN" altLang="en-US" sz="2800" b="1">
                <a:cs typeface="+mn-ea"/>
                <a:sym typeface="+mn-lt"/>
              </a:rPr>
              <a:t>该化肥一定是铵态氮肥</a:t>
            </a:r>
            <a:endParaRPr lang="zh-CN" altLang="en-US" sz="2800" b="1"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2800" b="1">
                <a:cs typeface="+mn-ea"/>
                <a:sym typeface="+mn-lt"/>
              </a:rPr>
              <a:t>D</a:t>
            </a:r>
            <a:r>
              <a:rPr lang="zh-CN" altLang="en-US" sz="2800" b="1">
                <a:cs typeface="+mn-ea"/>
                <a:sym typeface="+mn-lt"/>
              </a:rPr>
              <a:t>．把燃着的木条伸入某无色气体中，木条熄灭</a:t>
            </a:r>
            <a:r>
              <a:rPr lang="en-US" altLang="zh-CN" sz="2800" b="1">
                <a:cs typeface="+mn-ea"/>
                <a:sym typeface="+mn-lt"/>
              </a:rPr>
              <a:t>——</a:t>
            </a:r>
            <a:r>
              <a:rPr lang="zh-CN" altLang="en-US" sz="2800" b="1">
                <a:cs typeface="+mn-ea"/>
                <a:sym typeface="+mn-lt"/>
              </a:rPr>
              <a:t>该气体一定是二氧化碳</a:t>
            </a:r>
            <a:endParaRPr lang="zh-CN" altLang="en-US" sz="2800" b="1">
              <a:cs typeface="+mn-ea"/>
              <a:sym typeface="+mn-lt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7631923" y="1269720"/>
            <a:ext cx="481222" cy="6317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cs typeface="+mn-ea"/>
                <a:sym typeface="+mn-lt"/>
              </a:rPr>
              <a:t>C</a:t>
            </a:r>
            <a:endParaRPr lang="zh-CN" altLang="en-US" sz="3200" b="1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375557" y="428625"/>
            <a:ext cx="11816443" cy="42655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化学肥料对农业的高产丰收具有重要作用。下列有关说法错误的是（       ）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A.KNO</a:t>
            </a:r>
            <a:r>
              <a:rPr lang="zh-CN" altLang="en-US" sz="2800" baseline="-25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是复合肥料</a:t>
            </a:r>
            <a:endParaRPr lang="zh-CN" altLang="en-US" sz="28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B.鼓励农民将收割后的农作物秸秆就地焚烧</a:t>
            </a:r>
            <a:endParaRPr lang="zh-CN" altLang="en-US" sz="28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C.提倡将农家肥与化肥综合使用</a:t>
            </a:r>
            <a:endParaRPr lang="zh-CN" altLang="en-US" sz="28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D.化肥能提高粮食产量，但也要适度施用</a:t>
            </a:r>
            <a:endParaRPr lang="zh-CN" altLang="en-US" sz="28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1540535" y="565875"/>
            <a:ext cx="5518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C00000"/>
                </a:solidFill>
                <a:ea typeface="黑体" panose="02010609060101010101" pitchFamily="49" charset="-122"/>
              </a:rPr>
              <a:t>B</a:t>
            </a:r>
            <a:endParaRPr lang="en-US" altLang="zh-CN" sz="4000" b="1">
              <a:solidFill>
                <a:srgbClr val="C00000"/>
              </a:solidFill>
              <a:ea typeface="黑体" panose="02010609060101010101" pitchFamily="49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AS_UNIQUEID" val="2067"/>
</p:tagLst>
</file>

<file path=ppt/tags/tag2.xml><?xml version="1.0" encoding="utf-8"?>
<p:tagLst xmlns:p="http://schemas.openxmlformats.org/presentationml/2006/main">
  <p:tag name="AS_UNIQUEID" val="1883"/>
</p:tagLst>
</file>

<file path=ppt/tags/tag3.xml><?xml version="1.0" encoding="utf-8"?>
<p:tagLst xmlns:p="http://schemas.openxmlformats.org/presentationml/2006/main">
  <p:tag name="AS_UNIQUEID" val="1884"/>
</p:tagLst>
</file>

<file path=ppt/tags/tag4.xml><?xml version="1.0" encoding="utf-8"?>
<p:tagLst xmlns:p="http://schemas.openxmlformats.org/presentationml/2006/main">
  <p:tag name="AS_UNIQUEID" val="1885"/>
</p:tagLst>
</file>

<file path=ppt/tags/tag5.xml><?xml version="1.0" encoding="utf-8"?>
<p:tagLst xmlns:p="http://schemas.openxmlformats.org/presentationml/2006/main">
  <p:tag name="AS_UNIQUEID" val="1886"/>
</p:tagLst>
</file>

<file path=ppt/tags/tag6.xml><?xml version="1.0" encoding="utf-8"?>
<p:tagLst xmlns:p="http://schemas.openxmlformats.org/presentationml/2006/main">
  <p:tag name="AS_UNIQUEID" val="1887"/>
</p:tagLst>
</file>

<file path=ppt/tags/tag7.xml><?xml version="1.0" encoding="utf-8"?>
<p:tagLst xmlns:p="http://schemas.openxmlformats.org/presentationml/2006/main">
  <p:tag name="AS_UNIQUEID" val="1888"/>
</p:tagLst>
</file>

<file path=ppt/tags/tag8.xml><?xml version="1.0" encoding="utf-8"?>
<p:tagLst xmlns:p="http://schemas.openxmlformats.org/presentationml/2006/main">
  <p:tag name="AS_UNIQUEID" val="1889"/>
</p:tagLst>
</file>

<file path=ppt/tags/tag9.xml><?xml version="1.0" encoding="utf-8"?>
<p:tagLst xmlns:p="http://schemas.openxmlformats.org/presentationml/2006/main">
  <p:tag name="AS_UNIQUEID" val="1890"/>
</p:tagLst>
</file>

<file path=ppt/tags/tag10.xml><?xml version="1.0" encoding="utf-8"?>
<p:tagLst xmlns:p="http://schemas.openxmlformats.org/presentationml/2006/main">
  <p:tag name="AS_UNIQUEID" val="2068"/>
</p:tagLst>
</file>

<file path=ppt/tags/tag11.xml><?xml version="1.0" encoding="utf-8"?>
<p:tagLst xmlns:p="http://schemas.openxmlformats.org/presentationml/2006/main">
  <p:tag name="AS_UNIQUEID" val="1892"/>
</p:tagLst>
</file>

<file path=ppt/tags/tag12.xml><?xml version="1.0" encoding="utf-8"?>
<p:tagLst xmlns:p="http://schemas.openxmlformats.org/presentationml/2006/main">
  <p:tag name="AS_UNIQUEID" val="1893"/>
</p:tagLst>
</file>

<file path=ppt/tags/tag13.xml><?xml version="1.0" encoding="utf-8"?>
<p:tagLst xmlns:p="http://schemas.openxmlformats.org/presentationml/2006/main">
  <p:tag name="AS_UNIQUEID" val="1894"/>
</p:tagLst>
</file>

<file path=ppt/tags/tag14.xml><?xml version="1.0" encoding="utf-8"?>
<p:tagLst xmlns:p="http://schemas.openxmlformats.org/presentationml/2006/main">
  <p:tag name="AS_UNIQUEID" val="1895"/>
</p:tagLst>
</file>

<file path=ppt/tags/tag15.xml><?xml version="1.0" encoding="utf-8"?>
<p:tagLst xmlns:p="http://schemas.openxmlformats.org/presentationml/2006/main">
  <p:tag name="AS_UNIQUEID" val="1896"/>
</p:tagLst>
</file>

<file path=ppt/tags/tag16.xml><?xml version="1.0" encoding="utf-8"?>
<p:tagLst xmlns:p="http://schemas.openxmlformats.org/presentationml/2006/main">
  <p:tag name="AS_UNIQUEID" val="2069"/>
</p:tagLst>
</file>

<file path=ppt/tags/tag17.xml><?xml version="1.0" encoding="utf-8"?>
<p:tagLst xmlns:p="http://schemas.openxmlformats.org/presentationml/2006/main">
  <p:tag name="AS_UNIQUEID" val="1898"/>
</p:tagLst>
</file>

<file path=ppt/tags/tag18.xml><?xml version="1.0" encoding="utf-8"?>
<p:tagLst xmlns:p="http://schemas.openxmlformats.org/presentationml/2006/main">
  <p:tag name="AS_UNIQUEID" val="1899"/>
</p:tagLst>
</file>

<file path=ppt/tags/tag19.xml><?xml version="1.0" encoding="utf-8"?>
<p:tagLst xmlns:p="http://schemas.openxmlformats.org/presentationml/2006/main">
  <p:tag name="AS_UNIQUEID" val="1900"/>
</p:tagLst>
</file>

<file path=ppt/tags/tag20.xml><?xml version="1.0" encoding="utf-8"?>
<p:tagLst xmlns:p="http://schemas.openxmlformats.org/presentationml/2006/main">
  <p:tag name="AS_UNIQUEID" val="1901"/>
</p:tagLst>
</file>

<file path=ppt/tags/tag21.xml><?xml version="1.0" encoding="utf-8"?>
<p:tagLst xmlns:p="http://schemas.openxmlformats.org/presentationml/2006/main">
  <p:tag name="AS_UNIQUEID" val="1902"/>
</p:tagLst>
</file>

<file path=ppt/tags/tag22.xml><?xml version="1.0" encoding="utf-8"?>
<p:tagLst xmlns:p="http://schemas.openxmlformats.org/presentationml/2006/main">
  <p:tag name="AS_UNIQUEID" val="1903"/>
</p:tagLst>
</file>

<file path=ppt/tags/tag23.xml><?xml version="1.0" encoding="utf-8"?>
<p:tagLst xmlns:p="http://schemas.openxmlformats.org/presentationml/2006/main">
  <p:tag name="AS_UNIQUEID" val="1904"/>
</p:tagLst>
</file>

<file path=ppt/tags/tag24.xml><?xml version="1.0" encoding="utf-8"?>
<p:tagLst xmlns:p="http://schemas.openxmlformats.org/presentationml/2006/main">
  <p:tag name="AS_UNIQUEID" val="1905"/>
</p:tagLst>
</file>

<file path=ppt/tags/tag25.xml><?xml version="1.0" encoding="utf-8"?>
<p:tagLst xmlns:p="http://schemas.openxmlformats.org/presentationml/2006/main">
  <p:tag name="AS_UNIQUEID" val="2070"/>
</p:tagLst>
</file>

<file path=ppt/tags/tag26.xml><?xml version="1.0" encoding="utf-8"?>
<p:tagLst xmlns:p="http://schemas.openxmlformats.org/presentationml/2006/main">
  <p:tag name="AS_UNIQUEID" val="1928"/>
</p:tagLst>
</file>

<file path=ppt/tags/tag27.xml><?xml version="1.0" encoding="utf-8"?>
<p:tagLst xmlns:p="http://schemas.openxmlformats.org/presentationml/2006/main">
  <p:tag name="AS_UNIQUEID" val="1929"/>
</p:tagLst>
</file>

<file path=ppt/tags/tag28.xml><?xml version="1.0" encoding="utf-8"?>
<p:tagLst xmlns:p="http://schemas.openxmlformats.org/presentationml/2006/main">
  <p:tag name="AS_UNIQUEID" val="1930"/>
</p:tagLst>
</file>

<file path=ppt/tags/tag29.xml><?xml version="1.0" encoding="utf-8"?>
<p:tagLst xmlns:p="http://schemas.openxmlformats.org/presentationml/2006/main">
  <p:tag name="AS_UNIQUEID" val="1931"/>
</p:tagLst>
</file>

<file path=ppt/tags/tag30.xml><?xml version="1.0" encoding="utf-8"?>
<p:tagLst xmlns:p="http://schemas.openxmlformats.org/presentationml/2006/main">
  <p:tag name="AS_UNIQUEID" val="1932"/>
</p:tagLst>
</file>

<file path=ppt/tags/tag31.xml><?xml version="1.0" encoding="utf-8"?>
<p:tagLst xmlns:p="http://schemas.openxmlformats.org/presentationml/2006/main">
  <p:tag name="AS_UNIQUEID" val="2071"/>
</p:tagLst>
</file>

<file path=ppt/tags/tag32.xml><?xml version="1.0" encoding="utf-8"?>
<p:tagLst xmlns:p="http://schemas.openxmlformats.org/presentationml/2006/main">
  <p:tag name="AS_UNIQUEID" val="2072"/>
</p:tagLst>
</file>

<file path=ppt/tags/tag33.xml><?xml version="1.0" encoding="utf-8"?>
<p:tagLst xmlns:p="http://schemas.openxmlformats.org/presentationml/2006/main">
  <p:tag name="AS_UNIQUEID" val="1977"/>
</p:tagLst>
</file>

<file path=ppt/tags/tag34.xml><?xml version="1.0" encoding="utf-8"?>
<p:tagLst xmlns:p="http://schemas.openxmlformats.org/presentationml/2006/main">
  <p:tag name="AS_UNIQUEID" val="1978"/>
</p:tagLst>
</file>

<file path=ppt/tags/tag35.xml><?xml version="1.0" encoding="utf-8"?>
<p:tagLst xmlns:p="http://schemas.openxmlformats.org/presentationml/2006/main">
  <p:tag name="AS_UNIQUEID" val="2073"/>
</p:tagLst>
</file>

<file path=ppt/tags/tag36.xml><?xml version="1.0" encoding="utf-8"?>
<p:tagLst xmlns:p="http://schemas.openxmlformats.org/presentationml/2006/main">
  <p:tag name="AS_UNIQUEID" val="1980"/>
</p:tagLst>
</file>

<file path=ppt/tags/tag37.xml><?xml version="1.0" encoding="utf-8"?>
<p:tagLst xmlns:p="http://schemas.openxmlformats.org/presentationml/2006/main">
  <p:tag name="AS_UNIQUEID" val="1981"/>
</p:tagLst>
</file>

<file path=ppt/tags/tag38.xml><?xml version="1.0" encoding="utf-8"?>
<p:tagLst xmlns:p="http://schemas.openxmlformats.org/presentationml/2006/main">
  <p:tag name="AS_UNIQUEID" val="1982"/>
</p:tagLst>
</file>

<file path=ppt/tags/tag39.xml><?xml version="1.0" encoding="utf-8"?>
<p:tagLst xmlns:p="http://schemas.openxmlformats.org/presentationml/2006/main">
  <p:tag name="AS_UNIQUEID" val="2074"/>
</p:tagLst>
</file>

<file path=ppt/tags/tag40.xml><?xml version="1.0" encoding="utf-8"?>
<p:tagLst xmlns:p="http://schemas.openxmlformats.org/presentationml/2006/main">
  <p:tag name="AS_UNIQUEID" val="1858"/>
</p:tagLst>
</file>

<file path=ppt/tags/tag41.xml><?xml version="1.0" encoding="utf-8"?>
<p:tagLst xmlns:p="http://schemas.openxmlformats.org/presentationml/2006/main">
  <p:tag name="AS_UNIQUEID" val="396"/>
  <p:tag name="KSO_WM_UNIT_TABLE_BEAUTIFY" val="smartTable{2a2e1c61-e5e3-4044-88a8-2457b275eb7b}"/>
</p:tagLst>
</file>

<file path=ppt/tags/tag42.xml><?xml version="1.0" encoding="utf-8"?>
<p:tagLst xmlns:p="http://schemas.openxmlformats.org/presentationml/2006/main">
  <p:tag name="AS_UNIQUEID" val="400"/>
</p:tagLst>
</file>

<file path=ppt/tags/tag43.xml><?xml version="1.0" encoding="utf-8"?>
<p:tagLst xmlns:p="http://schemas.openxmlformats.org/presentationml/2006/main">
  <p:tag name="AS_UNIQUEID" val="401"/>
</p:tagLst>
</file>

<file path=ppt/tags/tag44.xml><?xml version="1.0" encoding="utf-8"?>
<p:tagLst xmlns:p="http://schemas.openxmlformats.org/presentationml/2006/main">
  <p:tag name="AS_UNIQUEID" val="402"/>
</p:tagLst>
</file>

<file path=ppt/tags/tag45.xml><?xml version="1.0" encoding="utf-8"?>
<p:tagLst xmlns:p="http://schemas.openxmlformats.org/presentationml/2006/main">
  <p:tag name="AS_UNIQUEID" val="403"/>
</p:tagLst>
</file>

<file path=ppt/tags/tag46.xml><?xml version="1.0" encoding="utf-8"?>
<p:tagLst xmlns:p="http://schemas.openxmlformats.org/presentationml/2006/main">
  <p:tag name="AS_UNIQUEID" val="404"/>
</p:tagLst>
</file>

<file path=ppt/tags/tag47.xml><?xml version="1.0" encoding="utf-8"?>
<p:tagLst xmlns:p="http://schemas.openxmlformats.org/presentationml/2006/main">
  <p:tag name="AS_UNIQUEID" val="405"/>
</p:tagLst>
</file>

<file path=ppt/tags/tag48.xml><?xml version="1.0" encoding="utf-8"?>
<p:tagLst xmlns:p="http://schemas.openxmlformats.org/presentationml/2006/main">
  <p:tag name="AS_UNIQUEID" val="1984"/>
</p:tagLst>
</file>

<file path=ppt/tags/tag49.xml><?xml version="1.0" encoding="utf-8"?>
<p:tagLst xmlns:p="http://schemas.openxmlformats.org/presentationml/2006/main">
  <p:tag name="AS_UNIQUEID" val="2075"/>
</p:tagLst>
</file>

<file path=ppt/tags/tag50.xml><?xml version="1.0" encoding="utf-8"?>
<p:tagLst xmlns:p="http://schemas.openxmlformats.org/presentationml/2006/main">
  <p:tag name="AS_UNIQUEID" val="1986"/>
</p:tagLst>
</file>

<file path=ppt/tags/tag51.xml><?xml version="1.0" encoding="utf-8"?>
<p:tagLst xmlns:p="http://schemas.openxmlformats.org/presentationml/2006/main">
  <p:tag name="AS_UNIQUEID" val="1987"/>
</p:tagLst>
</file>

<file path=ppt/tags/tag52.xml><?xml version="1.0" encoding="utf-8"?>
<p:tagLst xmlns:p="http://schemas.openxmlformats.org/presentationml/2006/main">
  <p:tag name="AS_UNIQUEID" val="1988"/>
</p:tagLst>
</file>

<file path=ppt/tags/tag53.xml><?xml version="1.0" encoding="utf-8"?>
<p:tagLst xmlns:p="http://schemas.openxmlformats.org/presentationml/2006/main">
  <p:tag name="AS_UNIQUEID" val="2076"/>
</p:tagLst>
</file>

<file path=ppt/tags/tag54.xml><?xml version="1.0" encoding="utf-8"?>
<p:tagLst xmlns:p="http://schemas.openxmlformats.org/presentationml/2006/main">
  <p:tag name="AS_UNIQUEID" val="1990"/>
</p:tagLst>
</file>

<file path=ppt/tags/tag55.xml><?xml version="1.0" encoding="utf-8"?>
<p:tagLst xmlns:p="http://schemas.openxmlformats.org/presentationml/2006/main">
  <p:tag name="AS_UNIQUEID" val="1991"/>
</p:tagLst>
</file>

<file path=ppt/tags/tag56.xml><?xml version="1.0" encoding="utf-8"?>
<p:tagLst xmlns:p="http://schemas.openxmlformats.org/presentationml/2006/main">
  <p:tag name="AS_UNIQUEID" val="1992"/>
</p:tagLst>
</file>

<file path=ppt/tags/tag57.xml><?xml version="1.0" encoding="utf-8"?>
<p:tagLst xmlns:p="http://schemas.openxmlformats.org/presentationml/2006/main">
  <p:tag name="AS_UNIQUEID" val="1993"/>
</p:tagLst>
</file>

<file path=ppt/tags/tag58.xml><?xml version="1.0" encoding="utf-8"?>
<p:tagLst xmlns:p="http://schemas.openxmlformats.org/presentationml/2006/main">
  <p:tag name="AS_UNIQUEID" val="1994"/>
</p:tagLst>
</file>

<file path=ppt/tags/tag59.xml><?xml version="1.0" encoding="utf-8"?>
<p:tagLst xmlns:p="http://schemas.openxmlformats.org/presentationml/2006/main">
  <p:tag name="AS_UNIQUEID" val="1995"/>
</p:tagLst>
</file>

<file path=ppt/tags/tag60.xml><?xml version="1.0" encoding="utf-8"?>
<p:tagLst xmlns:p="http://schemas.openxmlformats.org/presentationml/2006/main">
  <p:tag name="AS_UNIQUEID" val="1996"/>
</p:tagLst>
</file>

<file path=ppt/tags/tag61.xml><?xml version="1.0" encoding="utf-8"?>
<p:tagLst xmlns:p="http://schemas.openxmlformats.org/presentationml/2006/main">
  <p:tag name="AS_UNIQUEID" val="1997"/>
</p:tagLst>
</file>

<file path=ppt/tags/tag62.xml><?xml version="1.0" encoding="utf-8"?>
<p:tagLst xmlns:p="http://schemas.openxmlformats.org/presentationml/2006/main">
  <p:tag name="AS_UNIQUEID" val="1998"/>
</p:tagLst>
</file>

<file path=ppt/tags/tag63.xml><?xml version="1.0" encoding="utf-8"?>
<p:tagLst xmlns:p="http://schemas.openxmlformats.org/presentationml/2006/main">
  <p:tag name="AS_UNIQUEID" val="1999"/>
</p:tagLst>
</file>

<file path=ppt/tags/tag64.xml><?xml version="1.0" encoding="utf-8"?>
<p:tagLst xmlns:p="http://schemas.openxmlformats.org/presentationml/2006/main">
  <p:tag name="AS_UNIQUEID" val="2000"/>
</p:tagLst>
</file>

<file path=ppt/tags/tag65.xml><?xml version="1.0" encoding="utf-8"?>
<p:tagLst xmlns:p="http://schemas.openxmlformats.org/presentationml/2006/main">
  <p:tag name="AS_UNIQUEID" val="2001"/>
</p:tagLst>
</file>

<file path=ppt/tags/tag66.xml><?xml version="1.0" encoding="utf-8"?>
<p:tagLst xmlns:p="http://schemas.openxmlformats.org/presentationml/2006/main">
  <p:tag name="AS_UNIQUEID" val="2002"/>
</p:tagLst>
</file>

<file path=ppt/tags/tag67.xml><?xml version="1.0" encoding="utf-8"?>
<p:tagLst xmlns:p="http://schemas.openxmlformats.org/presentationml/2006/main">
  <p:tag name="AS_UNIQUEID" val="2003"/>
</p:tagLst>
</file>

<file path=ppt/tags/tag68.xml><?xml version="1.0" encoding="utf-8"?>
<p:tagLst xmlns:p="http://schemas.openxmlformats.org/presentationml/2006/main">
  <p:tag name="AS_UNIQUEID" val="2004"/>
</p:tagLst>
</file>

<file path=ppt/tags/tag69.xml><?xml version="1.0" encoding="utf-8"?>
<p:tagLst xmlns:p="http://schemas.openxmlformats.org/presentationml/2006/main">
  <p:tag name="AS_UNIQUEID" val="2005"/>
</p:tagLst>
</file>

<file path=ppt/tags/tag70.xml><?xml version="1.0" encoding="utf-8"?>
<p:tagLst xmlns:p="http://schemas.openxmlformats.org/presentationml/2006/main">
  <p:tag name="AS_UNIQUEID" val="2006"/>
</p:tagLst>
</file>

<file path=ppt/tags/tag71.xml><?xml version="1.0" encoding="utf-8"?>
<p:tagLst xmlns:p="http://schemas.openxmlformats.org/presentationml/2006/main">
  <p:tag name="AS_UNIQUEID" val="2007"/>
</p:tagLst>
</file>

<file path=ppt/tags/tag72.xml><?xml version="1.0" encoding="utf-8"?>
<p:tagLst xmlns:p="http://schemas.openxmlformats.org/presentationml/2006/main">
  <p:tag name="AS_UNIQUEID" val="2008"/>
</p:tagLst>
</file>

<file path=ppt/tags/tag73.xml><?xml version="1.0" encoding="utf-8"?>
<p:tagLst xmlns:p="http://schemas.openxmlformats.org/presentationml/2006/main">
  <p:tag name="AS_UNIQUEID" val="2009"/>
</p:tagLst>
</file>

<file path=ppt/tags/tag74.xml><?xml version="1.0" encoding="utf-8"?>
<p:tagLst xmlns:p="http://schemas.openxmlformats.org/presentationml/2006/main">
  <p:tag name="AS_UNIQUEID" val="2010"/>
</p:tagLst>
</file>

<file path=ppt/tags/tag75.xml><?xml version="1.0" encoding="utf-8"?>
<p:tagLst xmlns:p="http://schemas.openxmlformats.org/presentationml/2006/main">
  <p:tag name="AS_UNIQUEID" val="2011"/>
</p:tagLst>
</file>

<file path=ppt/tags/tag76.xml><?xml version="1.0" encoding="utf-8"?>
<p:tagLst xmlns:p="http://schemas.openxmlformats.org/presentationml/2006/main">
  <p:tag name="AS_UNIQUEID" val="2012"/>
</p:tagLst>
</file>

<file path=ppt/tags/tag77.xml><?xml version="1.0" encoding="utf-8"?>
<p:tagLst xmlns:p="http://schemas.openxmlformats.org/presentationml/2006/main">
  <p:tag name="AS_UNIQUEID" val="2013"/>
</p:tagLst>
</file>

<file path=ppt/tags/tag78.xml><?xml version="1.0" encoding="utf-8"?>
<p:tagLst xmlns:p="http://schemas.openxmlformats.org/presentationml/2006/main">
  <p:tag name="AS_UNIQUEID" val="2014"/>
</p:tagLst>
</file>

<file path=ppt/tags/tag79.xml><?xml version="1.0" encoding="utf-8"?>
<p:tagLst xmlns:p="http://schemas.openxmlformats.org/presentationml/2006/main">
  <p:tag name="AS_UNIQUEID" val="2015"/>
</p:tagLst>
</file>

<file path=ppt/tags/tag80.xml><?xml version="1.0" encoding="utf-8"?>
<p:tagLst xmlns:p="http://schemas.openxmlformats.org/presentationml/2006/main">
  <p:tag name="AS_UNIQUEID" val="2077"/>
</p:tagLst>
</file>

<file path=ppt/tags/tag81.xml><?xml version="1.0" encoding="utf-8"?>
<p:tagLst xmlns:p="http://schemas.openxmlformats.org/presentationml/2006/main">
  <p:tag name="AS_UNIQUEID" val="0"/>
</p:tagLst>
</file>

<file path=ppt/tags/tag82.xml><?xml version="1.0" encoding="utf-8"?>
<p:tagLst xmlns:p="http://schemas.openxmlformats.org/presentationml/2006/main">
  <p:tag name="AS_UNIQUEID" val="2078"/>
</p:tagLst>
</file>

<file path=ppt/tags/tag83.xml><?xml version="1.0" encoding="utf-8"?>
<p:tagLst xmlns:p="http://schemas.openxmlformats.org/presentationml/2006/main">
  <p:tag name="AS_UNIQUEID" val="2018"/>
</p:tagLst>
</file>

<file path=ppt/tags/tag84.xml><?xml version="1.0" encoding="utf-8"?>
<p:tagLst xmlns:p="http://schemas.openxmlformats.org/presentationml/2006/main">
  <p:tag name="AS_UNIQUEID" val="2019"/>
</p:tagLst>
</file>

<file path=ppt/tags/tag85.xml><?xml version="1.0" encoding="utf-8"?>
<p:tagLst xmlns:p="http://schemas.openxmlformats.org/presentationml/2006/main">
  <p:tag name="AS_UNIQUEID" val="2020"/>
</p:tagLst>
</file>

<file path=ppt/tags/tag86.xml><?xml version="1.0" encoding="utf-8"?>
<p:tagLst xmlns:p="http://schemas.openxmlformats.org/presentationml/2006/main">
  <p:tag name="AS_UNIQUEID" val="2021"/>
</p:tagLst>
</file>

<file path=ppt/tags/tag87.xml><?xml version="1.0" encoding="utf-8"?>
<p:tagLst xmlns:p="http://schemas.openxmlformats.org/presentationml/2006/main">
  <p:tag name="AS_UNIQUEID" val="2022"/>
</p:tagLst>
</file>

<file path=ppt/tags/tag88.xml><?xml version="1.0" encoding="utf-8"?>
<p:tagLst xmlns:p="http://schemas.openxmlformats.org/presentationml/2006/main">
  <p:tag name="AS_UNIQUEID" val="2023"/>
</p:tagLst>
</file>

<file path=ppt/tags/tag89.xml><?xml version="1.0" encoding="utf-8"?>
<p:tagLst xmlns:p="http://schemas.openxmlformats.org/presentationml/2006/main">
  <p:tag name="AS_UNIQUEID" val="2024"/>
</p:tagLst>
</file>

<file path=ppt/tags/tag90.xml><?xml version="1.0" encoding="utf-8"?>
<p:tagLst xmlns:p="http://schemas.openxmlformats.org/presentationml/2006/main">
  <p:tag name="AS_UNIQUEID" val="2025"/>
</p:tagLst>
</file>

<file path=ppt/tags/tag91.xml><?xml version="1.0" encoding="utf-8"?>
<p:tagLst xmlns:p="http://schemas.openxmlformats.org/presentationml/2006/main">
  <p:tag name="AS_UNIQUEID" val="2026"/>
</p:tagLst>
</file>

<file path=ppt/tags/tag92.xml><?xml version="1.0" encoding="utf-8"?>
<p:tagLst xmlns:p="http://schemas.openxmlformats.org/presentationml/2006/main">
  <p:tag name="AS_UNIQUEID" val="2079"/>
</p:tagLst>
</file>

<file path=ppt/tags/tag93.xml><?xml version="1.0" encoding="utf-8"?>
<p:tagLst xmlns:p="http://schemas.openxmlformats.org/presentationml/2006/main">
  <p:tag name="AS_UNIQUEID" val="2028"/>
</p:tagLst>
</file>

<file path=ppt/tags/tag94.xml><?xml version="1.0" encoding="utf-8"?>
<p:tagLst xmlns:p="http://schemas.openxmlformats.org/presentationml/2006/main">
  <p:tag name="AS_UNIQUEID" val="2029"/>
</p:tagLst>
</file>

<file path=ppt/tags/tag95.xml><?xml version="1.0" encoding="utf-8"?>
<p:tagLst xmlns:p="http://schemas.openxmlformats.org/presentationml/2006/main">
  <p:tag name="AS_UNIQUEID" val="2030"/>
</p:tagLst>
</file>

<file path=ppt/tags/tag96.xml><?xml version="1.0" encoding="utf-8"?>
<p:tagLst xmlns:p="http://schemas.openxmlformats.org/presentationml/2006/main">
  <p:tag name="AS_UNIQUEID" val="2031"/>
</p:tagLst>
</file>

<file path=ppt/tags/tag97.xml><?xml version="1.0" encoding="utf-8"?>
<p:tagLst xmlns:p="http://schemas.openxmlformats.org/presentationml/2006/main">
  <p:tag name="AS_UNIQUEID" val="2080"/>
</p:tagLst>
</file>

<file path=ppt/tags/tag98.xml><?xml version="1.0" encoding="utf-8"?>
<p:tagLst xmlns:p="http://schemas.openxmlformats.org/presentationml/2006/main">
  <p:tag name="AS_UNIQUEID" val="2033"/>
</p:tagLst>
</file>

<file path=ppt/tags/tag99.xml><?xml version="1.0" encoding="utf-8"?>
<p:tagLst xmlns:p="http://schemas.openxmlformats.org/presentationml/2006/main">
  <p:tag name="AS_UNIQUEID" val="2034"/>
</p:tagLst>
</file>

<file path=ppt/tags/tag100.xml><?xml version="1.0" encoding="utf-8"?>
<p:tagLst xmlns:p="http://schemas.openxmlformats.org/presentationml/2006/main">
  <p:tag name="AS_UNIQUEID" val="2035"/>
</p:tagLst>
</file>

<file path=ppt/tags/tag101.xml><?xml version="1.0" encoding="utf-8"?>
<p:tagLst xmlns:p="http://schemas.openxmlformats.org/presentationml/2006/main">
  <p:tag name="AS_UNIQUEID" val="2036"/>
</p:tagLst>
</file>

<file path=ppt/tags/tag102.xml><?xml version="1.0" encoding="utf-8"?>
<p:tagLst xmlns:p="http://schemas.openxmlformats.org/presentationml/2006/main">
  <p:tag name="AS_UNIQUEID" val="2037"/>
</p:tagLst>
</file>

<file path=ppt/tags/tag103.xml><?xml version="1.0" encoding="utf-8"?>
<p:tagLst xmlns:p="http://schemas.openxmlformats.org/presentationml/2006/main">
  <p:tag name="AS_UNIQUEID" val="2038"/>
</p:tagLst>
</file>

<file path=ppt/tags/tag104.xml><?xml version="1.0" encoding="utf-8"?>
<p:tagLst xmlns:p="http://schemas.openxmlformats.org/presentationml/2006/main">
  <p:tag name="AS_UNIQUEID" val="2081"/>
</p:tagLst>
</file>

<file path=ppt/tags/tag105.xml><?xml version="1.0" encoding="utf-8"?>
<p:tagLst xmlns:p="http://schemas.openxmlformats.org/presentationml/2006/main">
  <p:tag name="AS_UNIQUEID" val="66"/>
</p:tagLst>
</file>

<file path=ppt/tags/tag106.xml><?xml version="1.0" encoding="utf-8"?>
<p:tagLst xmlns:p="http://schemas.openxmlformats.org/presentationml/2006/main">
  <p:tag name="AS_UNIQUEID" val="2040"/>
</p:tagLst>
</file>

<file path=ppt/tags/tag107.xml><?xml version="1.0" encoding="utf-8"?>
<p:tagLst xmlns:p="http://schemas.openxmlformats.org/presentationml/2006/main">
  <p:tag name="AS_UNIQUEID" val="2041"/>
</p:tagLst>
</file>

<file path=ppt/tags/tag108.xml><?xml version="1.0" encoding="utf-8"?>
<p:tagLst xmlns:p="http://schemas.openxmlformats.org/presentationml/2006/main">
  <p:tag name="AS_UNIQUEID" val="2082"/>
</p:tagLst>
</file>

<file path=ppt/tags/tag109.xml><?xml version="1.0" encoding="utf-8"?>
<p:tagLst xmlns:p="http://schemas.openxmlformats.org/presentationml/2006/main">
  <p:tag name="AS_UNIQUEID" val="1853"/>
</p:tagLst>
</file>

<file path=ppt/tags/tag110.xml><?xml version="1.0" encoding="utf-8"?>
<p:tagLst xmlns:p="http://schemas.openxmlformats.org/presentationml/2006/main">
  <p:tag name="AS_UNIQUEID" val="1854"/>
</p:tagLst>
</file>

<file path=ppt/tags/tag111.xml><?xml version="1.0" encoding="utf-8"?>
<p:tagLst xmlns:p="http://schemas.openxmlformats.org/presentationml/2006/main">
  <p:tag name="AS_UNIQUEID" val="1855"/>
</p:tagLst>
</file>

<file path=ppt/tags/tag112.xml><?xml version="1.0" encoding="utf-8"?>
<p:tagLst xmlns:p="http://schemas.openxmlformats.org/presentationml/2006/main">
  <p:tag name="AS_UNIQUEID" val="1856"/>
</p:tagLst>
</file>

<file path=ppt/tags/tag113.xml><?xml version="1.0" encoding="utf-8"?>
<p:tagLst xmlns:p="http://schemas.openxmlformats.org/presentationml/2006/main">
  <p:tag name="AS_UNIQUEID" val="1857"/>
</p:tagLst>
</file>

<file path=ppt/tags/tag114.xml><?xml version="1.0" encoding="utf-8"?>
<p:tagLst xmlns:p="http://schemas.openxmlformats.org/presentationml/2006/main">
  <p:tag name="AS_UNIQUEID" val="1858"/>
</p:tagLst>
</file>

<file path=ppt/tags/tag115.xml><?xml version="1.0" encoding="utf-8"?>
<p:tagLst xmlns:p="http://schemas.openxmlformats.org/presentationml/2006/main">
  <p:tag name="AS_UNIQUEID" val="1859"/>
</p:tagLst>
</file>

<file path=ppt/tags/tag116.xml><?xml version="1.0" encoding="utf-8"?>
<p:tagLst xmlns:p="http://schemas.openxmlformats.org/presentationml/2006/main">
  <p:tag name="AS_UNIQUEID" val="1860"/>
</p:tagLst>
</file>

<file path=ppt/tags/tag117.xml><?xml version="1.0" encoding="utf-8"?>
<p:tagLst xmlns:p="http://schemas.openxmlformats.org/presentationml/2006/main">
  <p:tag name="AS_UNIQUEID" val="1861"/>
</p:tagLst>
</file>

<file path=ppt/tags/tag118.xml><?xml version="1.0" encoding="utf-8"?>
<p:tagLst xmlns:p="http://schemas.openxmlformats.org/presentationml/2006/main">
  <p:tag name="AS_UNIQUEID" val="1862"/>
</p:tagLst>
</file>

<file path=ppt/tags/tag119.xml><?xml version="1.0" encoding="utf-8"?>
<p:tagLst xmlns:p="http://schemas.openxmlformats.org/presentationml/2006/main">
  <p:tag name="AS_UNIQUEID" val="1863"/>
</p:tagLst>
</file>

<file path=ppt/tags/tag120.xml><?xml version="1.0" encoding="utf-8"?>
<p:tagLst xmlns:p="http://schemas.openxmlformats.org/presentationml/2006/main">
  <p:tag name="AS_UNIQUEID" val="1864"/>
</p:tagLst>
</file>

<file path=ppt/tags/tag121.xml><?xml version="1.0" encoding="utf-8"?>
<p:tagLst xmlns:p="http://schemas.openxmlformats.org/presentationml/2006/main">
  <p:tag name="AS_UNIQUEID" val="1865"/>
</p:tagLst>
</file>

<file path=ppt/tags/tag122.xml><?xml version="1.0" encoding="utf-8"?>
<p:tagLst xmlns:p="http://schemas.openxmlformats.org/presentationml/2006/main">
  <p:tag name="AS_UNIQUEID" val="1866"/>
</p:tagLst>
</file>

<file path=ppt/tags/tag123.xml><?xml version="1.0" encoding="utf-8"?>
<p:tagLst xmlns:p="http://schemas.openxmlformats.org/presentationml/2006/main">
  <p:tag name="AS_UNIQUEID" val="1867"/>
</p:tagLst>
</file>

<file path=ppt/tags/tag124.xml><?xml version="1.0" encoding="utf-8"?>
<p:tagLst xmlns:p="http://schemas.openxmlformats.org/presentationml/2006/main">
  <p:tag name="AS_UNIQUEID" val="1868"/>
</p:tagLst>
</file>

<file path=ppt/tags/tag125.xml><?xml version="1.0" encoding="utf-8"?>
<p:tagLst xmlns:p="http://schemas.openxmlformats.org/presentationml/2006/main">
  <p:tag name="AS_UNIQUEID" val="1869"/>
</p:tagLst>
</file>

<file path=ppt/tags/tag126.xml><?xml version="1.0" encoding="utf-8"?>
<p:tagLst xmlns:p="http://schemas.openxmlformats.org/presentationml/2006/main">
  <p:tag name="AS_UNIQUEID" val="1870"/>
</p:tagLst>
</file>

<file path=ppt/tags/tag127.xml><?xml version="1.0" encoding="utf-8"?>
<p:tagLst xmlns:p="http://schemas.openxmlformats.org/presentationml/2006/main">
  <p:tag name="AS_UNIQUEID" val="1871"/>
</p:tagLst>
</file>

<file path=ppt/tags/tag128.xml><?xml version="1.0" encoding="utf-8"?>
<p:tagLst xmlns:p="http://schemas.openxmlformats.org/presentationml/2006/main">
  <p:tag name="AS_UNIQUEID" val="1872"/>
</p:tagLst>
</file>

<file path=ppt/tags/tag129.xml><?xml version="1.0" encoding="utf-8"?>
<p:tagLst xmlns:p="http://schemas.openxmlformats.org/presentationml/2006/main">
  <p:tag name="AS_UNIQUEID" val="1873"/>
</p:tagLst>
</file>

<file path=ppt/tags/tag130.xml><?xml version="1.0" encoding="utf-8"?>
<p:tagLst xmlns:p="http://schemas.openxmlformats.org/presentationml/2006/main">
  <p:tag name="AS_UNIQUEID" val="1874"/>
</p:tagLst>
</file>

<file path=ppt/tags/tag131.xml><?xml version="1.0" encoding="utf-8"?>
<p:tagLst xmlns:p="http://schemas.openxmlformats.org/presentationml/2006/main">
  <p:tag name="AS_UNIQUEID" val="1875"/>
</p:tagLst>
</file>

<file path=ppt/tags/tag132.xml><?xml version="1.0" encoding="utf-8"?>
<p:tagLst xmlns:p="http://schemas.openxmlformats.org/presentationml/2006/main">
  <p:tag name="AS_UNIQUEID" val="1876"/>
</p:tagLst>
</file>

<file path=ppt/tags/tag133.xml><?xml version="1.0" encoding="utf-8"?>
<p:tagLst xmlns:p="http://schemas.openxmlformats.org/presentationml/2006/main">
  <p:tag name="AS_UNIQUEID" val="1877"/>
</p:tagLst>
</file>

<file path=ppt/tags/tag134.xml><?xml version="1.0" encoding="utf-8"?>
<p:tagLst xmlns:p="http://schemas.openxmlformats.org/presentationml/2006/main">
  <p:tag name="AS_UNIQUEID" val="1878"/>
</p:tagLst>
</file>

<file path=ppt/tags/tag135.xml><?xml version="1.0" encoding="utf-8"?>
<p:tagLst xmlns:p="http://schemas.openxmlformats.org/presentationml/2006/main">
  <p:tag name="AS_UNIQUEID" val="1879"/>
</p:tagLst>
</file>

<file path=ppt/tags/tag136.xml><?xml version="1.0" encoding="utf-8"?>
<p:tagLst xmlns:p="http://schemas.openxmlformats.org/presentationml/2006/main">
  <p:tag name="AS_UNIQUEID" val="1880"/>
</p:tagLst>
</file>

<file path=ppt/tags/tag137.xml><?xml version="1.0" encoding="utf-8"?>
<p:tagLst xmlns:p="http://schemas.openxmlformats.org/presentationml/2006/main">
  <p:tag name="AS_UNIQUEID" val="1881"/>
</p:tagLst>
</file>

<file path=ppt/tags/tag138.xml><?xml version="1.0" encoding="utf-8"?>
<p:tagLst xmlns:p="http://schemas.openxmlformats.org/presentationml/2006/main">
  <p:tag name="AS_UNIQUEID" val="2043"/>
</p:tagLst>
</file>

<file path=ppt/tags/tag139.xml><?xml version="1.0" encoding="utf-8"?>
<p:tagLst xmlns:p="http://schemas.openxmlformats.org/presentationml/2006/main">
  <p:tag name="AS_UNIQUEID" val="2044"/>
</p:tagLst>
</file>

<file path=ppt/tags/tag140.xml><?xml version="1.0" encoding="utf-8"?>
<p:tagLst xmlns:p="http://schemas.openxmlformats.org/presentationml/2006/main">
  <p:tag name="AS_UNIQUEID" val="2083"/>
</p:tagLst>
</file>

<file path=ppt/tags/tag141.xml><?xml version="1.0" encoding="utf-8"?>
<p:tagLst xmlns:p="http://schemas.openxmlformats.org/presentationml/2006/main">
  <p:tag name="AS_UNIQUEID" val="2046"/>
</p:tagLst>
</file>

<file path=ppt/tags/tag142.xml><?xml version="1.0" encoding="utf-8"?>
<p:tagLst xmlns:p="http://schemas.openxmlformats.org/presentationml/2006/main">
  <p:tag name="AS_UNIQUEID" val="2047"/>
</p:tagLst>
</file>

<file path=ppt/tags/tag143.xml><?xml version="1.0" encoding="utf-8"?>
<p:tagLst xmlns:p="http://schemas.openxmlformats.org/presentationml/2006/main">
  <p:tag name="AS_UNIQUEID" val="2048"/>
</p:tagLst>
</file>

<file path=ppt/tags/tag144.xml><?xml version="1.0" encoding="utf-8"?>
<p:tagLst xmlns:p="http://schemas.openxmlformats.org/presentationml/2006/main">
  <p:tag name="AS_UNIQUEID" val="2049"/>
</p:tagLst>
</file>

<file path=ppt/tags/tag145.xml><?xml version="1.0" encoding="utf-8"?>
<p:tagLst xmlns:p="http://schemas.openxmlformats.org/presentationml/2006/main">
  <p:tag name="AS_UNIQUEID" val="2084"/>
</p:tagLst>
</file>

<file path=ppt/tags/tag146.xml><?xml version="1.0" encoding="utf-8"?>
<p:tagLst xmlns:p="http://schemas.openxmlformats.org/presentationml/2006/main">
  <p:tag name="AS_UNIQUEID" val="2051"/>
</p:tagLst>
</file>

<file path=ppt/tags/tag147.xml><?xml version="1.0" encoding="utf-8"?>
<p:tagLst xmlns:p="http://schemas.openxmlformats.org/presentationml/2006/main">
  <p:tag name="AS_UNIQUEID" val="2052"/>
</p:tagLst>
</file>

<file path=ppt/tags/tag148.xml><?xml version="1.0" encoding="utf-8"?>
<p:tagLst xmlns:p="http://schemas.openxmlformats.org/presentationml/2006/main">
  <p:tag name="AS_UNIQUEID" val="2085"/>
</p:tagLst>
</file>

<file path=ppt/tags/tag149.xml><?xml version="1.0" encoding="utf-8"?>
<p:tagLst xmlns:p="http://schemas.openxmlformats.org/presentationml/2006/main">
  <p:tag name="AS_UNIQUEID" val="2054"/>
</p:tagLst>
</file>

<file path=ppt/tags/tag150.xml><?xml version="1.0" encoding="utf-8"?>
<p:tagLst xmlns:p="http://schemas.openxmlformats.org/presentationml/2006/main">
  <p:tag name="AS_UNIQUEID" val="2055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52.xml><?xml version="1.0" encoding="utf-8"?>
<p:tagLst xmlns:p="http://schemas.openxmlformats.org/presentationml/2006/main">
  <p:tag name="AS_UNIQUEID" val="2086"/>
</p:tagLst>
</file>

<file path=ppt/tags/tag153.xml><?xml version="1.0" encoding="utf-8"?>
<p:tagLst xmlns:p="http://schemas.openxmlformats.org/presentationml/2006/main">
  <p:tag name="AS_UNIQUEID" val="2057"/>
</p:tagLst>
</file>

<file path=ppt/tags/tag154.xml><?xml version="1.0" encoding="utf-8"?>
<p:tagLst xmlns:p="http://schemas.openxmlformats.org/presentationml/2006/main">
  <p:tag name="AS_UNIQUEID" val="2058"/>
</p:tagLst>
</file>

<file path=ppt/tags/tag155.xml><?xml version="1.0" encoding="utf-8"?>
<p:tagLst xmlns:p="http://schemas.openxmlformats.org/presentationml/2006/main">
  <p:tag name="AS_UNIQUEID" val="2059"/>
</p:tagLst>
</file>

<file path=ppt/tags/tag156.xml><?xml version="1.0" encoding="utf-8"?>
<p:tagLst xmlns:p="http://schemas.openxmlformats.org/presentationml/2006/main">
  <p:tag name="AS_UNIQUEID" val="2060"/>
</p:tagLst>
</file>

<file path=ppt/tags/tag157.xml><?xml version="1.0" encoding="utf-8"?>
<p:tagLst xmlns:p="http://schemas.openxmlformats.org/presentationml/2006/main">
  <p:tag name="KSO_WM_SPECIAL_SOURCE" val="bdnull"/>
</p:tagLst>
</file>

<file path=ppt/tags/tag158.xml><?xml version="1.0" encoding="utf-8"?>
<p:tagLst xmlns:p="http://schemas.openxmlformats.org/presentationml/2006/main">
  <p:tag name="AS_UNIQUEID" val="2087"/>
</p:tagLst>
</file>

<file path=ppt/tags/tag159.xml><?xml version="1.0" encoding="utf-8"?>
<p:tagLst xmlns:p="http://schemas.openxmlformats.org/presentationml/2006/main">
  <p:tag name="AS_UNIQUEID" val="2062"/>
</p:tagLst>
</file>

<file path=ppt/tags/tag160.xml><?xml version="1.0" encoding="utf-8"?>
<p:tagLst xmlns:p="http://schemas.openxmlformats.org/presentationml/2006/main">
  <p:tag name="AS_UNIQUEID" val="2063"/>
</p:tagLst>
</file>

<file path=ppt/tags/tag161.xml><?xml version="1.0" encoding="utf-8"?>
<p:tagLst xmlns:p="http://schemas.openxmlformats.org/presentationml/2006/main">
  <p:tag name="AS_UNIQUEID" val="2088"/>
</p:tagLst>
</file>

<file path=ppt/tags/tag162.xml><?xml version="1.0" encoding="utf-8"?>
<p:tagLst xmlns:p="http://schemas.openxmlformats.org/presentationml/2006/main">
  <p:tag name="AS_UNIQUEID" val="2065"/>
</p:tagLst>
</file>

<file path=ppt/tags/tag163.xml><?xml version="1.0" encoding="utf-8"?>
<p:tagLst xmlns:p="http://schemas.openxmlformats.org/presentationml/2006/main">
  <p:tag name="AS_UNIQUEID" val="2066"/>
</p:tagLst>
</file>

<file path=ppt/tags/tag16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65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36744c83-4734-4ed0-84b3-855a92758d56"/>
</p:tagLst>
</file>

<file path=ppt/theme/theme1.xml><?xml version="1.0" encoding="utf-8"?>
<a:theme xmlns:r="http://schemas.openxmlformats.org/officeDocument/2006/relationships"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顾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131</Paragraphs>
  <Slides>17</Slides>
  <Notes>0</Notes>
  <TotalTime>0</TotalTime>
  <HiddenSlides>0</HiddenSlides>
  <MMClips>2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7">
      <vt:lpstr>Arial</vt:lpstr>
      <vt:lpstr>Calibri Light</vt:lpstr>
      <vt:lpstr>Calibri</vt:lpstr>
      <vt:lpstr>Times New Roman</vt:lpstr>
      <vt:lpstr>宋体</vt:lpstr>
      <vt:lpstr>Wingdings</vt:lpstr>
      <vt:lpstr>黑体</vt:lpstr>
      <vt:lpstr>楷体</vt:lpstr>
      <vt:lpstr>微软雅黑</vt:lpstr>
      <vt:lpstr>回顾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2023-03-01T14:23:39.549</cp:lastPrinted>
  <dcterms:created xsi:type="dcterms:W3CDTF">2023-03-01T14:23:39Z</dcterms:created>
  <dcterms:modified xsi:type="dcterms:W3CDTF">2023-03-01T06:23:39Z</dcterms:modified>
</cp:coreProperties>
</file>