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3"/>
    <p:sldId id="257" r:id="rId4"/>
    <p:sldId id="267" r:id="rId5"/>
    <p:sldId id="258" r:id="rId6"/>
    <p:sldId id="272" r:id="rId7"/>
    <p:sldId id="268" r:id="rId8"/>
    <p:sldId id="273" r:id="rId9"/>
    <p:sldId id="270" r:id="rId10"/>
    <p:sldId id="262" r:id="rId11"/>
  </p:sldIdLst>
  <p:sldSz cx="12192000" cy="6858000"/>
  <p:notesSz cx="7103745" cy="10234295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C9D0"/>
    <a:srgbClr val="DAEB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58" d="100"/>
          <a:sy n="58" d="100"/>
        </p:scale>
        <p:origin x="-78" y="-15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22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E21402-F325-4A98-A59B-EE461FA303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3ACD89-F4FD-4086-8429-816CD529941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Click="0" advTm="0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Click="0" advTm="0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Click="0" advTm="0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Click="0" advTm="0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Click="0" advTm="0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Click="0" advTm="0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Click="0" advTm="0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Click="0" advTm="0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Click="0" advTm="0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Click="0" advTm="0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advClick="0" advTm="0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jpeg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pic>
        <p:nvPicPr>
          <p:cNvPr id="4" name="图片 3" descr="50030595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4450" y="-69215"/>
            <a:ext cx="12280265" cy="6997065"/>
          </a:xfrm>
          <a:prstGeom prst="rect">
            <a:avLst/>
          </a:prstGeom>
        </p:spPr>
      </p:pic>
      <p:sp>
        <p:nvSpPr>
          <p:cNvPr id="6" name="PA_文本框 4"/>
          <p:cNvSpPr txBox="1"/>
          <p:nvPr>
            <p:custDataLst>
              <p:tags r:id="rId2"/>
            </p:custDataLst>
          </p:nvPr>
        </p:nvSpPr>
        <p:spPr>
          <a:xfrm>
            <a:off x="2794000" y="2726055"/>
            <a:ext cx="583247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kern="1600" spc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charset="-122"/>
                <a:ea typeface="方正姚体" panose="02010601030101010101" charset="-122"/>
                <a:cs typeface="+mn-ea"/>
                <a:sym typeface="+mn-lt"/>
              </a:rPr>
              <a:t>甲带给料机甲带</a:t>
            </a:r>
            <a:endParaRPr lang="zh-CN" altLang="en-US" sz="5400" kern="1600" spc="600" dirty="0" smtClean="0">
              <a:solidFill>
                <a:schemeClr val="tx1">
                  <a:lumMod val="75000"/>
                  <a:lumOff val="25000"/>
                </a:schemeClr>
              </a:solidFill>
              <a:latin typeface="方正姚体" panose="02010601030101010101" charset="-122"/>
              <a:ea typeface="方正姚体" panose="02010601030101010101" charset="-122"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733675" y="5295900"/>
            <a:ext cx="95186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Kuangan001</a:t>
            </a: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 flipH="1">
            <a:off x="191135" y="247650"/>
            <a:ext cx="7717155" cy="2592705"/>
            <a:chOff x="6599" y="434"/>
            <a:chExt cx="12153" cy="4083"/>
          </a:xfrm>
        </p:grpSpPr>
        <p:grpSp>
          <p:nvGrpSpPr>
            <p:cNvPr id="10" name="组合 9"/>
            <p:cNvGrpSpPr/>
            <p:nvPr/>
          </p:nvGrpSpPr>
          <p:grpSpPr>
            <a:xfrm>
              <a:off x="6599" y="435"/>
              <a:ext cx="12152" cy="4082"/>
              <a:chOff x="6578" y="580"/>
              <a:chExt cx="12152" cy="4082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6578" y="580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" name="直接连接符 8"/>
              <p:cNvCxnSpPr>
                <a:stCxn id="8" idx="6"/>
              </p:cNvCxnSpPr>
              <p:nvPr/>
            </p:nvCxnSpPr>
            <p:spPr>
              <a:xfrm>
                <a:off x="6758" y="670"/>
                <a:ext cx="11881" cy="1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18640" y="670"/>
                <a:ext cx="1" cy="3812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椭圆 15"/>
              <p:cNvSpPr/>
              <p:nvPr/>
            </p:nvSpPr>
            <p:spPr>
              <a:xfrm>
                <a:off x="18550" y="4482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17054" y="434"/>
              <a:ext cx="1698" cy="1610"/>
              <a:chOff x="17054" y="434"/>
              <a:chExt cx="1698" cy="1610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7054" y="434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矩形 18"/>
              <p:cNvSpPr/>
              <p:nvPr/>
            </p:nvSpPr>
            <p:spPr>
              <a:xfrm rot="5400000">
                <a:off x="17857" y="1149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7" name="直接连接符 26"/>
            <p:cNvCxnSpPr/>
            <p:nvPr/>
          </p:nvCxnSpPr>
          <p:spPr>
            <a:xfrm>
              <a:off x="15073" y="435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rot="5400000">
              <a:off x="17724" y="3314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 flipV="1">
            <a:off x="3876675" y="3897630"/>
            <a:ext cx="7717155" cy="2592705"/>
            <a:chOff x="6599" y="434"/>
            <a:chExt cx="12153" cy="4083"/>
          </a:xfrm>
        </p:grpSpPr>
        <p:grpSp>
          <p:nvGrpSpPr>
            <p:cNvPr id="21" name="组合 20"/>
            <p:cNvGrpSpPr/>
            <p:nvPr/>
          </p:nvGrpSpPr>
          <p:grpSpPr>
            <a:xfrm>
              <a:off x="6599" y="435"/>
              <a:ext cx="12152" cy="4082"/>
              <a:chOff x="6578" y="580"/>
              <a:chExt cx="12152" cy="4082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6578" y="580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3" name="直接连接符 22"/>
              <p:cNvCxnSpPr>
                <a:stCxn id="22" idx="6"/>
              </p:cNvCxnSpPr>
              <p:nvPr/>
            </p:nvCxnSpPr>
            <p:spPr>
              <a:xfrm>
                <a:off x="6758" y="670"/>
                <a:ext cx="11881" cy="1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18640" y="670"/>
                <a:ext cx="1" cy="3812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椭圆 24"/>
              <p:cNvSpPr/>
              <p:nvPr/>
            </p:nvSpPr>
            <p:spPr>
              <a:xfrm>
                <a:off x="18550" y="4482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17054" y="434"/>
              <a:ext cx="1698" cy="1610"/>
              <a:chOff x="17054" y="434"/>
              <a:chExt cx="1698" cy="1610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17054" y="434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 rot="5400000">
                <a:off x="17857" y="1149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31" name="直接连接符 30"/>
            <p:cNvCxnSpPr/>
            <p:nvPr/>
          </p:nvCxnSpPr>
          <p:spPr>
            <a:xfrm>
              <a:off x="15073" y="435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rot="5400000">
              <a:off x="17724" y="3314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50030595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4450" y="-69215"/>
            <a:ext cx="12280265" cy="699706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 flipH="1">
            <a:off x="191135" y="247650"/>
            <a:ext cx="7717155" cy="2592705"/>
            <a:chOff x="6599" y="434"/>
            <a:chExt cx="12153" cy="4083"/>
          </a:xfrm>
        </p:grpSpPr>
        <p:grpSp>
          <p:nvGrpSpPr>
            <p:cNvPr id="10" name="组合 9"/>
            <p:cNvGrpSpPr/>
            <p:nvPr/>
          </p:nvGrpSpPr>
          <p:grpSpPr>
            <a:xfrm>
              <a:off x="6599" y="435"/>
              <a:ext cx="12152" cy="4082"/>
              <a:chOff x="6578" y="580"/>
              <a:chExt cx="12152" cy="4082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6578" y="580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" name="直接连接符 8"/>
              <p:cNvCxnSpPr>
                <a:stCxn id="8" idx="6"/>
              </p:cNvCxnSpPr>
              <p:nvPr/>
            </p:nvCxnSpPr>
            <p:spPr>
              <a:xfrm>
                <a:off x="6758" y="670"/>
                <a:ext cx="11881" cy="1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18640" y="670"/>
                <a:ext cx="1" cy="3812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椭圆 15"/>
              <p:cNvSpPr/>
              <p:nvPr/>
            </p:nvSpPr>
            <p:spPr>
              <a:xfrm>
                <a:off x="18550" y="4482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17054" y="434"/>
              <a:ext cx="1698" cy="1610"/>
              <a:chOff x="17054" y="434"/>
              <a:chExt cx="1698" cy="1610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7054" y="434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矩形 18"/>
              <p:cNvSpPr/>
              <p:nvPr/>
            </p:nvSpPr>
            <p:spPr>
              <a:xfrm rot="5400000">
                <a:off x="17857" y="1149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7" name="直接连接符 26"/>
            <p:cNvCxnSpPr/>
            <p:nvPr/>
          </p:nvCxnSpPr>
          <p:spPr>
            <a:xfrm>
              <a:off x="15073" y="435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rot="5400000">
              <a:off x="17724" y="3314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 flipV="1">
            <a:off x="3876675" y="3897630"/>
            <a:ext cx="7717155" cy="2592705"/>
            <a:chOff x="6599" y="434"/>
            <a:chExt cx="12153" cy="4083"/>
          </a:xfrm>
        </p:grpSpPr>
        <p:grpSp>
          <p:nvGrpSpPr>
            <p:cNvPr id="21" name="组合 20"/>
            <p:cNvGrpSpPr/>
            <p:nvPr/>
          </p:nvGrpSpPr>
          <p:grpSpPr>
            <a:xfrm>
              <a:off x="6599" y="435"/>
              <a:ext cx="12152" cy="4082"/>
              <a:chOff x="6578" y="580"/>
              <a:chExt cx="12152" cy="4082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6578" y="580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3" name="直接连接符 22"/>
              <p:cNvCxnSpPr>
                <a:stCxn id="22" idx="6"/>
              </p:cNvCxnSpPr>
              <p:nvPr/>
            </p:nvCxnSpPr>
            <p:spPr>
              <a:xfrm>
                <a:off x="6758" y="670"/>
                <a:ext cx="11881" cy="1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18640" y="670"/>
                <a:ext cx="1" cy="3812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椭圆 24"/>
              <p:cNvSpPr/>
              <p:nvPr/>
            </p:nvSpPr>
            <p:spPr>
              <a:xfrm>
                <a:off x="18550" y="4482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17054" y="434"/>
              <a:ext cx="1698" cy="1610"/>
              <a:chOff x="17054" y="434"/>
              <a:chExt cx="1698" cy="1610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17054" y="434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 rot="5400000">
                <a:off x="17857" y="1149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31" name="直接连接符 30"/>
            <p:cNvCxnSpPr/>
            <p:nvPr/>
          </p:nvCxnSpPr>
          <p:spPr>
            <a:xfrm>
              <a:off x="15073" y="435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rot="5400000">
              <a:off x="17724" y="3314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_14"/>
          <p:cNvSpPr txBox="1">
            <a:spLocks noChangeArrowheads="1"/>
          </p:cNvSpPr>
          <p:nvPr/>
        </p:nvSpPr>
        <p:spPr bwMode="auto">
          <a:xfrm>
            <a:off x="2436882" y="516335"/>
            <a:ext cx="2598224" cy="103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/>
            <a:r>
              <a:rPr lang="zh-CN" altLang="en-US" sz="48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目录</a:t>
            </a:r>
            <a:endParaRPr lang="zh-CN" altLang="en-US" sz="4800" spc="600" dirty="0">
              <a:solidFill>
                <a:schemeClr val="tx1">
                  <a:lumMod val="50000"/>
                  <a:lumOff val="50000"/>
                </a:schemeClr>
              </a:solidFill>
              <a:latin typeface="叶根友刀锋黑草" panose="02010601030101010101" pitchFamily="2" charset="-122"/>
              <a:ea typeface="叶根友刀锋黑草" panose="02010601030101010101" pitchFamily="2" charset="-122"/>
            </a:endParaRPr>
          </a:p>
          <a:p>
            <a:pPr algn="ctr"/>
            <a:r>
              <a:rPr lang="en-US" altLang="zh-CN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DIRECTORY</a:t>
            </a:r>
            <a:endParaRPr lang="en-US" altLang="zh-CN" sz="2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7" name="组合 36"/>
          <p:cNvGrpSpPr/>
          <p:nvPr>
            <p:custDataLst>
              <p:tags r:id="rId2"/>
            </p:custDataLst>
          </p:nvPr>
        </p:nvGrpSpPr>
        <p:grpSpPr>
          <a:xfrm>
            <a:off x="2855560" y="1839372"/>
            <a:ext cx="5478145" cy="732230"/>
            <a:chOff x="1491415" y="2438323"/>
            <a:chExt cx="5478145" cy="732230"/>
          </a:xfrm>
        </p:grpSpPr>
        <p:sp>
          <p:nvSpPr>
            <p:cNvPr id="38" name="_14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491415" y="2438323"/>
              <a:ext cx="1123680" cy="732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/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algn="ctr"/>
              <a:r>
                <a:rPr lang="en-US" altLang="zh-CN" sz="3200" spc="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1</a:t>
              </a:r>
              <a:endParaRPr lang="en-US" altLang="zh-CN" sz="32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9" name="矩形 38"/>
            <p:cNvSpPr/>
            <p:nvPr>
              <p:custDataLst>
                <p:tags r:id="rId4"/>
              </p:custDataLst>
            </p:nvPr>
          </p:nvSpPr>
          <p:spPr bwMode="auto">
            <a:xfrm>
              <a:off x="2241350" y="2543733"/>
              <a:ext cx="4728210" cy="5499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ct val="50000"/>
                </a:spcBef>
              </a:pPr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甲带给料机甲带介绍</a:t>
              </a:r>
              <a:endPara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0" name="组合 39"/>
          <p:cNvGrpSpPr/>
          <p:nvPr>
            <p:custDataLst>
              <p:tags r:id="rId5"/>
            </p:custDataLst>
          </p:nvPr>
        </p:nvGrpSpPr>
        <p:grpSpPr>
          <a:xfrm>
            <a:off x="2855560" y="2703350"/>
            <a:ext cx="5477510" cy="732230"/>
            <a:chOff x="1491415" y="2438323"/>
            <a:chExt cx="5477510" cy="732230"/>
          </a:xfrm>
        </p:grpSpPr>
        <p:sp>
          <p:nvSpPr>
            <p:cNvPr id="41" name="_14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1491415" y="2438323"/>
              <a:ext cx="1123680" cy="732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/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algn="ctr"/>
              <a:r>
                <a:rPr lang="en-US" altLang="zh-CN" sz="3200" spc="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  <a:endParaRPr lang="en-US" altLang="zh-CN" sz="32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2" name="矩形 41"/>
            <p:cNvSpPr/>
            <p:nvPr>
              <p:custDataLst>
                <p:tags r:id="rId7"/>
              </p:custDataLst>
            </p:nvPr>
          </p:nvSpPr>
          <p:spPr bwMode="auto">
            <a:xfrm>
              <a:off x="2241350" y="2511348"/>
              <a:ext cx="4727575" cy="5499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ct val="50000"/>
                </a:spcBef>
              </a:pPr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甲带给料机甲带</a:t>
              </a:r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结构特点</a:t>
              </a:r>
              <a:endPara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3" name="组合 42"/>
          <p:cNvGrpSpPr/>
          <p:nvPr>
            <p:custDataLst>
              <p:tags r:id="rId8"/>
            </p:custDataLst>
          </p:nvPr>
        </p:nvGrpSpPr>
        <p:grpSpPr>
          <a:xfrm>
            <a:off x="2855560" y="3534943"/>
            <a:ext cx="5477510" cy="732230"/>
            <a:chOff x="1491415" y="2438323"/>
            <a:chExt cx="5477510" cy="732230"/>
          </a:xfrm>
        </p:grpSpPr>
        <p:sp>
          <p:nvSpPr>
            <p:cNvPr id="44" name="_14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491415" y="2438323"/>
              <a:ext cx="1123680" cy="732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/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algn="ctr"/>
              <a:r>
                <a:rPr lang="en-US" altLang="zh-CN" sz="3200" spc="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3</a:t>
              </a:r>
              <a:endParaRPr lang="en-US" altLang="zh-CN" sz="32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5" name="矩形 44"/>
            <p:cNvSpPr/>
            <p:nvPr>
              <p:custDataLst>
                <p:tags r:id="rId10"/>
              </p:custDataLst>
            </p:nvPr>
          </p:nvSpPr>
          <p:spPr bwMode="auto">
            <a:xfrm>
              <a:off x="2241350" y="2530398"/>
              <a:ext cx="4727575" cy="5499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ct val="50000"/>
                </a:spcBef>
              </a:pPr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甲带给料机甲带应用场景</a:t>
              </a:r>
              <a:endPara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6" name="组合 45"/>
          <p:cNvGrpSpPr/>
          <p:nvPr>
            <p:custDataLst>
              <p:tags r:id="rId11"/>
            </p:custDataLst>
          </p:nvPr>
        </p:nvGrpSpPr>
        <p:grpSpPr>
          <a:xfrm>
            <a:off x="2855560" y="4364631"/>
            <a:ext cx="5478145" cy="732230"/>
            <a:chOff x="1491415" y="2438323"/>
            <a:chExt cx="5478145" cy="732230"/>
          </a:xfrm>
        </p:grpSpPr>
        <p:sp>
          <p:nvSpPr>
            <p:cNvPr id="47" name="_14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1491415" y="2438323"/>
              <a:ext cx="1123680" cy="732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/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algn="ctr"/>
              <a:r>
                <a:rPr lang="en-US" altLang="zh-CN" sz="3200" spc="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4</a:t>
              </a:r>
              <a:endParaRPr lang="en-US" altLang="zh-CN" sz="32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8" name="矩形 47"/>
            <p:cNvSpPr/>
            <p:nvPr>
              <p:custDataLst>
                <p:tags r:id="rId13"/>
              </p:custDataLst>
            </p:nvPr>
          </p:nvSpPr>
          <p:spPr bwMode="auto">
            <a:xfrm>
              <a:off x="2241350" y="2522778"/>
              <a:ext cx="4728210" cy="5499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ct val="50000"/>
                </a:spcBef>
              </a:pPr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甲带给料机甲带维护和保养建议</a:t>
              </a:r>
              <a:endPara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 flipH="1">
            <a:off x="191135" y="247650"/>
            <a:ext cx="7717155" cy="2592705"/>
            <a:chOff x="6599" y="434"/>
            <a:chExt cx="12153" cy="4083"/>
          </a:xfrm>
        </p:grpSpPr>
        <p:grpSp>
          <p:nvGrpSpPr>
            <p:cNvPr id="10" name="组合 9"/>
            <p:cNvGrpSpPr/>
            <p:nvPr/>
          </p:nvGrpSpPr>
          <p:grpSpPr>
            <a:xfrm>
              <a:off x="6599" y="435"/>
              <a:ext cx="12152" cy="4082"/>
              <a:chOff x="6578" y="580"/>
              <a:chExt cx="12152" cy="4082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6578" y="580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" name="直接连接符 8"/>
              <p:cNvCxnSpPr>
                <a:stCxn id="8" idx="6"/>
              </p:cNvCxnSpPr>
              <p:nvPr/>
            </p:nvCxnSpPr>
            <p:spPr>
              <a:xfrm>
                <a:off x="6758" y="670"/>
                <a:ext cx="11881" cy="1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18640" y="670"/>
                <a:ext cx="1" cy="3812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椭圆 15"/>
              <p:cNvSpPr/>
              <p:nvPr/>
            </p:nvSpPr>
            <p:spPr>
              <a:xfrm>
                <a:off x="18550" y="4482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17054" y="434"/>
              <a:ext cx="1698" cy="1610"/>
              <a:chOff x="17054" y="434"/>
              <a:chExt cx="1698" cy="1610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7054" y="434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矩形 18"/>
              <p:cNvSpPr/>
              <p:nvPr/>
            </p:nvSpPr>
            <p:spPr>
              <a:xfrm rot="5400000">
                <a:off x="17857" y="1149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7" name="直接连接符 26"/>
            <p:cNvCxnSpPr/>
            <p:nvPr/>
          </p:nvCxnSpPr>
          <p:spPr>
            <a:xfrm>
              <a:off x="15073" y="435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rot="5400000">
              <a:off x="17724" y="3314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 flipV="1">
            <a:off x="3876675" y="3897630"/>
            <a:ext cx="7717155" cy="2592705"/>
            <a:chOff x="6599" y="434"/>
            <a:chExt cx="12153" cy="4083"/>
          </a:xfrm>
        </p:grpSpPr>
        <p:grpSp>
          <p:nvGrpSpPr>
            <p:cNvPr id="21" name="组合 20"/>
            <p:cNvGrpSpPr/>
            <p:nvPr/>
          </p:nvGrpSpPr>
          <p:grpSpPr>
            <a:xfrm>
              <a:off x="6599" y="435"/>
              <a:ext cx="12152" cy="4082"/>
              <a:chOff x="6578" y="580"/>
              <a:chExt cx="12152" cy="4082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6578" y="580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3" name="直接连接符 22"/>
              <p:cNvCxnSpPr>
                <a:stCxn id="22" idx="6"/>
              </p:cNvCxnSpPr>
              <p:nvPr/>
            </p:nvCxnSpPr>
            <p:spPr>
              <a:xfrm>
                <a:off x="6758" y="670"/>
                <a:ext cx="11881" cy="1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18640" y="670"/>
                <a:ext cx="1" cy="3812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椭圆 24"/>
              <p:cNvSpPr/>
              <p:nvPr/>
            </p:nvSpPr>
            <p:spPr>
              <a:xfrm>
                <a:off x="18550" y="4482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17054" y="434"/>
              <a:ext cx="1698" cy="1610"/>
              <a:chOff x="17054" y="434"/>
              <a:chExt cx="1698" cy="1610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17054" y="434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 rot="5400000">
                <a:off x="17857" y="1149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31" name="直接连接符 30"/>
            <p:cNvCxnSpPr/>
            <p:nvPr/>
          </p:nvCxnSpPr>
          <p:spPr>
            <a:xfrm>
              <a:off x="15073" y="435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rot="5400000">
              <a:off x="17724" y="3314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_14"/>
          <p:cNvSpPr txBox="1">
            <a:spLocks noChangeArrowheads="1"/>
          </p:cNvSpPr>
          <p:nvPr/>
        </p:nvSpPr>
        <p:spPr bwMode="auto">
          <a:xfrm>
            <a:off x="126365" y="5972810"/>
            <a:ext cx="3674745" cy="842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甲带给料机甲带</a:t>
            </a:r>
            <a:endParaRPr lang="zh-CN" altLang="en-US" spc="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4190022" y="1514098"/>
            <a:ext cx="4507160" cy="4495656"/>
            <a:chOff x="7866" y="3529"/>
            <a:chExt cx="4350" cy="4505"/>
          </a:xfrm>
        </p:grpSpPr>
        <p:sp>
          <p:nvSpPr>
            <p:cNvPr id="40" name="Rectangle 14"/>
            <p:cNvSpPr/>
            <p:nvPr/>
          </p:nvSpPr>
          <p:spPr>
            <a:xfrm rot="2700000">
              <a:off x="7984" y="3740"/>
              <a:ext cx="3956" cy="3956"/>
            </a:xfrm>
            <a:prstGeom prst="rect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280">
                <a:latin typeface="Times New Roman" panose="02020603050405020304" pitchFamily="18" charset="0"/>
                <a:ea typeface="微软雅黑" panose="020B050302020402020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2" name="Rounded Rectangle 19"/>
            <p:cNvSpPr/>
            <p:nvPr/>
          </p:nvSpPr>
          <p:spPr>
            <a:xfrm>
              <a:off x="7866" y="3529"/>
              <a:ext cx="2116" cy="2183"/>
            </a:xfrm>
            <a:prstGeom prst="roundRect">
              <a:avLst/>
            </a:prstGeom>
            <a:solidFill>
              <a:srgbClr val="98C9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280">
                <a:latin typeface="Times New Roman" panose="02020603050405020304" pitchFamily="18" charset="0"/>
                <a:ea typeface="微软雅黑" panose="020B050302020402020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5" name="Rounded Rectangle 24"/>
            <p:cNvSpPr/>
            <p:nvPr/>
          </p:nvSpPr>
          <p:spPr>
            <a:xfrm>
              <a:off x="10100" y="3529"/>
              <a:ext cx="2116" cy="2183"/>
            </a:xfrm>
            <a:prstGeom prst="roundRect">
              <a:avLst/>
            </a:prstGeom>
            <a:solidFill>
              <a:srgbClr val="DAEB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280">
                <a:latin typeface="Times New Roman" panose="02020603050405020304" pitchFamily="18" charset="0"/>
                <a:ea typeface="微软雅黑" panose="020B050302020402020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8" name="Rounded Rectangle 29"/>
            <p:cNvSpPr/>
            <p:nvPr/>
          </p:nvSpPr>
          <p:spPr>
            <a:xfrm>
              <a:off x="7866" y="5851"/>
              <a:ext cx="2116" cy="2183"/>
            </a:xfrm>
            <a:prstGeom prst="roundRect">
              <a:avLst/>
            </a:prstGeom>
            <a:solidFill>
              <a:srgbClr val="DAEB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280">
                <a:latin typeface="Times New Roman" panose="02020603050405020304" pitchFamily="18" charset="0"/>
                <a:ea typeface="微软雅黑" panose="020B050302020402020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1" name="Rounded Rectangle 34"/>
            <p:cNvSpPr/>
            <p:nvPr/>
          </p:nvSpPr>
          <p:spPr>
            <a:xfrm>
              <a:off x="10100" y="5851"/>
              <a:ext cx="2116" cy="2183"/>
            </a:xfrm>
            <a:prstGeom prst="roundRect">
              <a:avLst/>
            </a:prstGeom>
            <a:solidFill>
              <a:srgbClr val="98C9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280">
                <a:latin typeface="Times New Roman" panose="02020603050405020304" pitchFamily="18" charset="0"/>
                <a:ea typeface="微软雅黑" panose="020B0503020204020204" charset="-122"/>
                <a:sym typeface="Times New Roman" panose="02020603050405020304" pitchFamily="18" charset="0"/>
              </a:endParaRPr>
            </a:p>
          </p:txBody>
        </p:sp>
      </p:grpSp>
      <p:pic>
        <p:nvPicPr>
          <p:cNvPr id="11" name="图片 10" descr="甲带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0235" y="1737995"/>
            <a:ext cx="1731645" cy="1731645"/>
          </a:xfrm>
          <a:prstGeom prst="rect">
            <a:avLst/>
          </a:prstGeom>
        </p:spPr>
      </p:pic>
      <p:pic>
        <p:nvPicPr>
          <p:cNvPr id="12" name="图片 11" descr="甲带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0235" y="4084955"/>
            <a:ext cx="1731645" cy="1731645"/>
          </a:xfrm>
          <a:prstGeom prst="rect">
            <a:avLst/>
          </a:prstGeom>
        </p:spPr>
      </p:pic>
      <p:pic>
        <p:nvPicPr>
          <p:cNvPr id="13" name="图片 12" descr="甲带 (2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270" y="4084955"/>
            <a:ext cx="1731645" cy="1731645"/>
          </a:xfrm>
          <a:prstGeom prst="rect">
            <a:avLst/>
          </a:prstGeom>
        </p:spPr>
      </p:pic>
      <p:pic>
        <p:nvPicPr>
          <p:cNvPr id="14" name="图片 13" descr="甲带 (3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5445" y="1737360"/>
            <a:ext cx="1731645" cy="1731645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50030595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4450" y="-69215"/>
            <a:ext cx="12280265" cy="699706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 flipH="1">
            <a:off x="191135" y="247650"/>
            <a:ext cx="7717155" cy="2592705"/>
            <a:chOff x="6599" y="434"/>
            <a:chExt cx="12153" cy="4083"/>
          </a:xfrm>
        </p:grpSpPr>
        <p:grpSp>
          <p:nvGrpSpPr>
            <p:cNvPr id="10" name="组合 9"/>
            <p:cNvGrpSpPr/>
            <p:nvPr/>
          </p:nvGrpSpPr>
          <p:grpSpPr>
            <a:xfrm>
              <a:off x="6599" y="435"/>
              <a:ext cx="12152" cy="4082"/>
              <a:chOff x="6578" y="580"/>
              <a:chExt cx="12152" cy="4082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6578" y="580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" name="直接连接符 8"/>
              <p:cNvCxnSpPr>
                <a:stCxn id="8" idx="6"/>
              </p:cNvCxnSpPr>
              <p:nvPr/>
            </p:nvCxnSpPr>
            <p:spPr>
              <a:xfrm>
                <a:off x="6758" y="670"/>
                <a:ext cx="11881" cy="1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18640" y="670"/>
                <a:ext cx="1" cy="3812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椭圆 15"/>
              <p:cNvSpPr/>
              <p:nvPr/>
            </p:nvSpPr>
            <p:spPr>
              <a:xfrm>
                <a:off x="18550" y="4482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17054" y="434"/>
              <a:ext cx="1698" cy="1610"/>
              <a:chOff x="17054" y="434"/>
              <a:chExt cx="1698" cy="1610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7054" y="434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矩形 18"/>
              <p:cNvSpPr/>
              <p:nvPr/>
            </p:nvSpPr>
            <p:spPr>
              <a:xfrm rot="5400000">
                <a:off x="17857" y="1149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7" name="直接连接符 26"/>
            <p:cNvCxnSpPr/>
            <p:nvPr/>
          </p:nvCxnSpPr>
          <p:spPr>
            <a:xfrm>
              <a:off x="15073" y="435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rot="5400000">
              <a:off x="17724" y="3314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 flipV="1">
            <a:off x="3876675" y="3897630"/>
            <a:ext cx="7717155" cy="2592705"/>
            <a:chOff x="6599" y="434"/>
            <a:chExt cx="12153" cy="4083"/>
          </a:xfrm>
        </p:grpSpPr>
        <p:grpSp>
          <p:nvGrpSpPr>
            <p:cNvPr id="21" name="组合 20"/>
            <p:cNvGrpSpPr/>
            <p:nvPr/>
          </p:nvGrpSpPr>
          <p:grpSpPr>
            <a:xfrm>
              <a:off x="6599" y="435"/>
              <a:ext cx="12152" cy="4082"/>
              <a:chOff x="6578" y="580"/>
              <a:chExt cx="12152" cy="4082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6578" y="580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3" name="直接连接符 22"/>
              <p:cNvCxnSpPr>
                <a:stCxn id="22" idx="6"/>
              </p:cNvCxnSpPr>
              <p:nvPr/>
            </p:nvCxnSpPr>
            <p:spPr>
              <a:xfrm>
                <a:off x="6758" y="670"/>
                <a:ext cx="11881" cy="1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18640" y="670"/>
                <a:ext cx="1" cy="3812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椭圆 24"/>
              <p:cNvSpPr/>
              <p:nvPr/>
            </p:nvSpPr>
            <p:spPr>
              <a:xfrm>
                <a:off x="18550" y="4482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17054" y="434"/>
              <a:ext cx="1698" cy="1610"/>
              <a:chOff x="17054" y="434"/>
              <a:chExt cx="1698" cy="1610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17054" y="434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 rot="5400000">
                <a:off x="17857" y="1149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31" name="直接连接符 30"/>
            <p:cNvCxnSpPr/>
            <p:nvPr/>
          </p:nvCxnSpPr>
          <p:spPr>
            <a:xfrm>
              <a:off x="15073" y="435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rot="5400000">
              <a:off x="17724" y="3314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矩形 52"/>
          <p:cNvSpPr/>
          <p:nvPr/>
        </p:nvSpPr>
        <p:spPr bwMode="auto">
          <a:xfrm>
            <a:off x="3114675" y="2058035"/>
            <a:ext cx="5033645" cy="28917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zh-CN" altLang="en-US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</a:rPr>
              <a:t>甲带给料机甲带是给料机的众多配件之一,具有编织密度大、耐磨、耐冲击、耐穿透能力强、弹性好等特点,而且还有防跑偏, 防打滑的功能。</a:t>
            </a:r>
            <a:endParaRPr lang="zh-CN" altLang="en-US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</a:endParaRPr>
          </a:p>
        </p:txBody>
      </p:sp>
      <p:sp>
        <p:nvSpPr>
          <p:cNvPr id="54" name="_14"/>
          <p:cNvSpPr txBox="1">
            <a:spLocks noChangeArrowheads="1"/>
          </p:cNvSpPr>
          <p:nvPr/>
        </p:nvSpPr>
        <p:spPr bwMode="auto">
          <a:xfrm>
            <a:off x="2935605" y="467995"/>
            <a:ext cx="3224530" cy="582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甲带给料机甲带介绍</a:t>
            </a:r>
            <a:endParaRPr lang="zh-CN" altLang="en-US" spc="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bldLvl="0" animBg="1"/>
      <p:bldP spid="54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 flipH="1">
            <a:off x="191135" y="247650"/>
            <a:ext cx="7717155" cy="2592705"/>
            <a:chOff x="6599" y="434"/>
            <a:chExt cx="12153" cy="4083"/>
          </a:xfrm>
        </p:grpSpPr>
        <p:grpSp>
          <p:nvGrpSpPr>
            <p:cNvPr id="10" name="组合 9"/>
            <p:cNvGrpSpPr/>
            <p:nvPr/>
          </p:nvGrpSpPr>
          <p:grpSpPr>
            <a:xfrm>
              <a:off x="6599" y="435"/>
              <a:ext cx="12152" cy="4082"/>
              <a:chOff x="6578" y="580"/>
              <a:chExt cx="12152" cy="4082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6578" y="580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" name="直接连接符 8"/>
              <p:cNvCxnSpPr>
                <a:stCxn id="8" idx="6"/>
              </p:cNvCxnSpPr>
              <p:nvPr/>
            </p:nvCxnSpPr>
            <p:spPr>
              <a:xfrm>
                <a:off x="6758" y="670"/>
                <a:ext cx="11881" cy="1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18640" y="670"/>
                <a:ext cx="1" cy="3812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椭圆 15"/>
              <p:cNvSpPr/>
              <p:nvPr/>
            </p:nvSpPr>
            <p:spPr>
              <a:xfrm>
                <a:off x="18550" y="4482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17054" y="434"/>
              <a:ext cx="1698" cy="1610"/>
              <a:chOff x="17054" y="434"/>
              <a:chExt cx="1698" cy="1610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7054" y="434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矩形 18"/>
              <p:cNvSpPr/>
              <p:nvPr/>
            </p:nvSpPr>
            <p:spPr>
              <a:xfrm rot="5400000">
                <a:off x="17857" y="1149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7" name="直接连接符 26"/>
            <p:cNvCxnSpPr/>
            <p:nvPr/>
          </p:nvCxnSpPr>
          <p:spPr>
            <a:xfrm>
              <a:off x="15073" y="435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rot="5400000">
              <a:off x="17724" y="3314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 flipV="1">
            <a:off x="3876675" y="3897630"/>
            <a:ext cx="7717155" cy="2592705"/>
            <a:chOff x="6599" y="434"/>
            <a:chExt cx="12153" cy="4083"/>
          </a:xfrm>
        </p:grpSpPr>
        <p:grpSp>
          <p:nvGrpSpPr>
            <p:cNvPr id="21" name="组合 20"/>
            <p:cNvGrpSpPr/>
            <p:nvPr/>
          </p:nvGrpSpPr>
          <p:grpSpPr>
            <a:xfrm>
              <a:off x="6599" y="435"/>
              <a:ext cx="12152" cy="4082"/>
              <a:chOff x="6578" y="580"/>
              <a:chExt cx="12152" cy="4082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6578" y="580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3" name="直接连接符 22"/>
              <p:cNvCxnSpPr>
                <a:stCxn id="22" idx="6"/>
              </p:cNvCxnSpPr>
              <p:nvPr/>
            </p:nvCxnSpPr>
            <p:spPr>
              <a:xfrm>
                <a:off x="6758" y="670"/>
                <a:ext cx="11881" cy="1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18640" y="670"/>
                <a:ext cx="1" cy="3812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椭圆 24"/>
              <p:cNvSpPr/>
              <p:nvPr/>
            </p:nvSpPr>
            <p:spPr>
              <a:xfrm>
                <a:off x="18550" y="4482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17054" y="434"/>
              <a:ext cx="1698" cy="1610"/>
              <a:chOff x="17054" y="434"/>
              <a:chExt cx="1698" cy="1610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17054" y="434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 rot="5400000">
                <a:off x="17857" y="1149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31" name="直接连接符 30"/>
            <p:cNvCxnSpPr/>
            <p:nvPr/>
          </p:nvCxnSpPr>
          <p:spPr>
            <a:xfrm>
              <a:off x="15073" y="435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rot="5400000">
              <a:off x="17724" y="3314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圆角矩形 2"/>
          <p:cNvSpPr/>
          <p:nvPr/>
        </p:nvSpPr>
        <p:spPr>
          <a:xfrm>
            <a:off x="748665" y="697230"/>
            <a:ext cx="5850890" cy="1153160"/>
          </a:xfrm>
          <a:prstGeom prst="roundRect">
            <a:avLst/>
          </a:prstGeom>
          <a:solidFill>
            <a:srgbClr val="98C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84580" y="1078230"/>
            <a:ext cx="50298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甲带给料机甲带</a:t>
            </a:r>
            <a:endParaRPr lang="zh-CN" altLang="en-US" sz="2400">
              <a:solidFill>
                <a:schemeClr val="bg1"/>
              </a:solidFill>
              <a:latin typeface="兮妞-中黑体" panose="03000509000000000000" charset="-122"/>
              <a:ea typeface="兮妞-中黑体" panose="03000509000000000000" charset="-122"/>
            </a:endParaRPr>
          </a:p>
        </p:txBody>
      </p:sp>
      <p:pic>
        <p:nvPicPr>
          <p:cNvPr id="2" name="图片 1" descr="甲带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99555" y="2494280"/>
            <a:ext cx="2925445" cy="2925445"/>
          </a:xfrm>
          <a:prstGeom prst="rect">
            <a:avLst/>
          </a:prstGeom>
        </p:spPr>
      </p:pic>
      <p:pic>
        <p:nvPicPr>
          <p:cNvPr id="4" name="图片 3" descr="甲带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3510" y="2494280"/>
            <a:ext cx="2925445" cy="2925445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 flipH="1">
            <a:off x="191135" y="247650"/>
            <a:ext cx="5527040" cy="2592705"/>
            <a:chOff x="6599" y="434"/>
            <a:chExt cx="12153" cy="4083"/>
          </a:xfrm>
        </p:grpSpPr>
        <p:grpSp>
          <p:nvGrpSpPr>
            <p:cNvPr id="10" name="组合 9"/>
            <p:cNvGrpSpPr/>
            <p:nvPr/>
          </p:nvGrpSpPr>
          <p:grpSpPr>
            <a:xfrm>
              <a:off x="6599" y="435"/>
              <a:ext cx="12152" cy="4082"/>
              <a:chOff x="6578" y="580"/>
              <a:chExt cx="12152" cy="4082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6578" y="580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" name="直接连接符 8"/>
              <p:cNvCxnSpPr>
                <a:stCxn id="8" idx="6"/>
              </p:cNvCxnSpPr>
              <p:nvPr/>
            </p:nvCxnSpPr>
            <p:spPr>
              <a:xfrm>
                <a:off x="6758" y="670"/>
                <a:ext cx="11881" cy="1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18640" y="670"/>
                <a:ext cx="1" cy="3812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椭圆 15"/>
              <p:cNvSpPr/>
              <p:nvPr/>
            </p:nvSpPr>
            <p:spPr>
              <a:xfrm>
                <a:off x="18550" y="4482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17054" y="434"/>
              <a:ext cx="1698" cy="1610"/>
              <a:chOff x="17054" y="434"/>
              <a:chExt cx="1698" cy="1610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7054" y="434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矩形 18"/>
              <p:cNvSpPr/>
              <p:nvPr/>
            </p:nvSpPr>
            <p:spPr>
              <a:xfrm rot="5400000">
                <a:off x="17857" y="1149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7" name="直接连接符 26"/>
            <p:cNvCxnSpPr/>
            <p:nvPr/>
          </p:nvCxnSpPr>
          <p:spPr>
            <a:xfrm>
              <a:off x="15073" y="435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rot="5400000">
              <a:off x="17724" y="3314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 flipV="1">
            <a:off x="3876675" y="3897630"/>
            <a:ext cx="7717155" cy="2592705"/>
            <a:chOff x="6599" y="434"/>
            <a:chExt cx="12153" cy="4083"/>
          </a:xfrm>
        </p:grpSpPr>
        <p:grpSp>
          <p:nvGrpSpPr>
            <p:cNvPr id="21" name="组合 20"/>
            <p:cNvGrpSpPr/>
            <p:nvPr/>
          </p:nvGrpSpPr>
          <p:grpSpPr>
            <a:xfrm>
              <a:off x="6599" y="435"/>
              <a:ext cx="12152" cy="4082"/>
              <a:chOff x="6578" y="580"/>
              <a:chExt cx="12152" cy="4082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6578" y="580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3" name="直接连接符 22"/>
              <p:cNvCxnSpPr>
                <a:stCxn id="22" idx="6"/>
              </p:cNvCxnSpPr>
              <p:nvPr/>
            </p:nvCxnSpPr>
            <p:spPr>
              <a:xfrm>
                <a:off x="6758" y="670"/>
                <a:ext cx="11881" cy="1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18640" y="670"/>
                <a:ext cx="1" cy="3812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椭圆 24"/>
              <p:cNvSpPr/>
              <p:nvPr/>
            </p:nvSpPr>
            <p:spPr>
              <a:xfrm>
                <a:off x="18550" y="4482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17054" y="434"/>
              <a:ext cx="1698" cy="1610"/>
              <a:chOff x="17054" y="434"/>
              <a:chExt cx="1698" cy="1610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17054" y="434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 rot="5400000">
                <a:off x="17857" y="1149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31" name="直接连接符 30"/>
            <p:cNvCxnSpPr/>
            <p:nvPr/>
          </p:nvCxnSpPr>
          <p:spPr>
            <a:xfrm>
              <a:off x="15073" y="435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rot="5400000">
              <a:off x="17724" y="3314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_14"/>
          <p:cNvSpPr txBox="1">
            <a:spLocks noChangeArrowheads="1"/>
          </p:cNvSpPr>
          <p:nvPr/>
        </p:nvSpPr>
        <p:spPr bwMode="auto">
          <a:xfrm>
            <a:off x="5816600" y="128270"/>
            <a:ext cx="3685540" cy="580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甲带给料机甲带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结构特点</a:t>
            </a:r>
            <a:endParaRPr lang="zh-CN" altLang="en-US" spc="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方正隶书_GBK" panose="03000509000000000000" charset="-122"/>
              <a:sym typeface="+mn-ea"/>
            </a:endParaRPr>
          </a:p>
        </p:txBody>
      </p:sp>
      <p:sp>
        <p:nvSpPr>
          <p:cNvPr id="51" name="品 35"/>
          <p:cNvSpPr txBox="1"/>
          <p:nvPr>
            <p:custDataLst>
              <p:tags r:id="rId1"/>
            </p:custDataLst>
          </p:nvPr>
        </p:nvSpPr>
        <p:spPr>
          <a:xfrm>
            <a:off x="4972964" y="1675217"/>
            <a:ext cx="744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95%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37"/>
          <p:cNvSpPr txBox="1"/>
          <p:nvPr>
            <p:custDataLst>
              <p:tags r:id="rId2"/>
            </p:custDataLst>
          </p:nvPr>
        </p:nvSpPr>
        <p:spPr>
          <a:xfrm>
            <a:off x="4047310" y="2691920"/>
            <a:ext cx="744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75%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41"/>
          <p:cNvSpPr txBox="1"/>
          <p:nvPr>
            <p:custDataLst>
              <p:tags r:id="rId3"/>
            </p:custDataLst>
          </p:nvPr>
        </p:nvSpPr>
        <p:spPr>
          <a:xfrm>
            <a:off x="4718050" y="2130425"/>
            <a:ext cx="6424930" cy="2999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</a:rPr>
              <a:t>1.运行功率小、能量消耗少、经济性好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隶书_GBK" panose="03000509000000000000" charset="-122"/>
              <a:ea typeface="方正隶书_GBK" panose="03000509000000000000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</a:rPr>
              <a:t>2.甲带给料机给料量大、稳定；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隶书_GBK" panose="03000509000000000000" charset="-122"/>
              <a:ea typeface="方正隶书_GBK" panose="03000509000000000000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</a:rPr>
              <a:t>3.动态调整、无级调速、调整方便；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隶书_GBK" panose="03000509000000000000" charset="-122"/>
              <a:ea typeface="方正隶书_GBK" panose="03000509000000000000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</a:rPr>
              <a:t>4.甲带给料机运行平稳、噪音小、保护环境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隶书_GBK" panose="03000509000000000000" charset="-122"/>
              <a:ea typeface="方正隶书_GBK" panose="03000509000000000000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</a:rPr>
              <a:t>5.磨损小、维修量小、使用寿命长；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隶书_GBK" panose="03000509000000000000" charset="-122"/>
              <a:ea typeface="方正隶书_GBK" panose="03000509000000000000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</a:rPr>
              <a:t>6.零部件通用性强、安装维修方便；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隶书_GBK" panose="03000509000000000000" charset="-122"/>
              <a:ea typeface="方正隶书_GBK" panose="03000509000000000000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</a:rPr>
              <a:t>7.甲带给料机可替换现有的其它类型的给料机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隶书_GBK" panose="03000509000000000000" charset="-122"/>
              <a:ea typeface="方正隶书_GBK" panose="03000509000000000000" charset="-122"/>
            </a:endParaRPr>
          </a:p>
        </p:txBody>
      </p:sp>
      <p:pic>
        <p:nvPicPr>
          <p:cNvPr id="3" name="图片 2" descr="甲带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2710" y="2044700"/>
            <a:ext cx="3429000" cy="3429000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3" grpId="0"/>
      <p:bldP spid="5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 flipH="1">
            <a:off x="191135" y="247650"/>
            <a:ext cx="7717155" cy="2592705"/>
            <a:chOff x="6599" y="434"/>
            <a:chExt cx="12153" cy="4083"/>
          </a:xfrm>
        </p:grpSpPr>
        <p:grpSp>
          <p:nvGrpSpPr>
            <p:cNvPr id="10" name="组合 9"/>
            <p:cNvGrpSpPr/>
            <p:nvPr/>
          </p:nvGrpSpPr>
          <p:grpSpPr>
            <a:xfrm>
              <a:off x="6599" y="435"/>
              <a:ext cx="12152" cy="4082"/>
              <a:chOff x="6578" y="580"/>
              <a:chExt cx="12152" cy="4082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6578" y="580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" name="直接连接符 8"/>
              <p:cNvCxnSpPr>
                <a:stCxn id="8" idx="6"/>
              </p:cNvCxnSpPr>
              <p:nvPr/>
            </p:nvCxnSpPr>
            <p:spPr>
              <a:xfrm>
                <a:off x="6758" y="670"/>
                <a:ext cx="11881" cy="1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18640" y="670"/>
                <a:ext cx="1" cy="3812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椭圆 15"/>
              <p:cNvSpPr/>
              <p:nvPr/>
            </p:nvSpPr>
            <p:spPr>
              <a:xfrm>
                <a:off x="18550" y="4482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17054" y="434"/>
              <a:ext cx="1698" cy="1610"/>
              <a:chOff x="17054" y="434"/>
              <a:chExt cx="1698" cy="1610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7054" y="434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矩形 18"/>
              <p:cNvSpPr/>
              <p:nvPr/>
            </p:nvSpPr>
            <p:spPr>
              <a:xfrm rot="5400000">
                <a:off x="17857" y="1149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7" name="直接连接符 26"/>
            <p:cNvCxnSpPr/>
            <p:nvPr/>
          </p:nvCxnSpPr>
          <p:spPr>
            <a:xfrm>
              <a:off x="15073" y="435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rot="5400000">
              <a:off x="17724" y="3314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 flipV="1">
            <a:off x="3876675" y="3897630"/>
            <a:ext cx="7717155" cy="2592705"/>
            <a:chOff x="6599" y="434"/>
            <a:chExt cx="12153" cy="4083"/>
          </a:xfrm>
        </p:grpSpPr>
        <p:grpSp>
          <p:nvGrpSpPr>
            <p:cNvPr id="21" name="组合 20"/>
            <p:cNvGrpSpPr/>
            <p:nvPr/>
          </p:nvGrpSpPr>
          <p:grpSpPr>
            <a:xfrm>
              <a:off x="6599" y="435"/>
              <a:ext cx="12152" cy="4082"/>
              <a:chOff x="6578" y="580"/>
              <a:chExt cx="12152" cy="4082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6578" y="580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3" name="直接连接符 22"/>
              <p:cNvCxnSpPr>
                <a:stCxn id="22" idx="6"/>
              </p:cNvCxnSpPr>
              <p:nvPr/>
            </p:nvCxnSpPr>
            <p:spPr>
              <a:xfrm>
                <a:off x="6758" y="670"/>
                <a:ext cx="11881" cy="1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18640" y="670"/>
                <a:ext cx="1" cy="3812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椭圆 24"/>
              <p:cNvSpPr/>
              <p:nvPr/>
            </p:nvSpPr>
            <p:spPr>
              <a:xfrm>
                <a:off x="18550" y="4482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17054" y="434"/>
              <a:ext cx="1698" cy="1610"/>
              <a:chOff x="17054" y="434"/>
              <a:chExt cx="1698" cy="1610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17054" y="434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 rot="5400000">
                <a:off x="17857" y="1149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31" name="直接连接符 30"/>
            <p:cNvCxnSpPr/>
            <p:nvPr/>
          </p:nvCxnSpPr>
          <p:spPr>
            <a:xfrm>
              <a:off x="15073" y="435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rot="5400000">
              <a:off x="17724" y="3314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_14"/>
          <p:cNvSpPr txBox="1">
            <a:spLocks noChangeArrowheads="1"/>
          </p:cNvSpPr>
          <p:nvPr/>
        </p:nvSpPr>
        <p:spPr bwMode="auto">
          <a:xfrm>
            <a:off x="7998460" y="247650"/>
            <a:ext cx="3628390" cy="842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甲带给料机甲带应用场景</a:t>
            </a:r>
            <a:endParaRPr lang="zh-CN" altLang="en-US" spc="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418965" y="3569335"/>
            <a:ext cx="6496050" cy="16973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 latinLnBrk="0">
              <a:lnSpc>
                <a:spcPct val="150000"/>
              </a:lnSpc>
            </a:pPr>
            <a:r>
              <a:rPr lang="zh-CN" altLang="en-US" sz="1600">
                <a:effectLst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rPr>
              <a:t>甲带给料机广泛应用于煤炭、冶金、建筑，化工等行业散装物料输送系统中。它采用带式输送机原理，通过组合式无级调速减速机电机驱动，能够实现高效、节能的物料输送。</a:t>
            </a:r>
            <a:r>
              <a:rPr lang="zh-CN" altLang="en-US">
                <a:effectLst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rPr>
              <a:t>‌</a:t>
            </a:r>
            <a:endParaRPr lang="zh-CN" altLang="en-US">
              <a:solidFill>
                <a:schemeClr val="tx1"/>
              </a:solidFill>
              <a:effectLst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endParaRPr lang="zh-CN" altLang="en-US"/>
          </a:p>
        </p:txBody>
      </p:sp>
      <p:pic>
        <p:nvPicPr>
          <p:cNvPr id="3" name="图片 2" descr="甲带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6645" y="1019175"/>
            <a:ext cx="2409825" cy="2409825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 flipH="1">
            <a:off x="191135" y="247650"/>
            <a:ext cx="7717155" cy="2592705"/>
            <a:chOff x="6599" y="434"/>
            <a:chExt cx="12153" cy="4083"/>
          </a:xfrm>
        </p:grpSpPr>
        <p:grpSp>
          <p:nvGrpSpPr>
            <p:cNvPr id="10" name="组合 9"/>
            <p:cNvGrpSpPr/>
            <p:nvPr/>
          </p:nvGrpSpPr>
          <p:grpSpPr>
            <a:xfrm>
              <a:off x="6599" y="435"/>
              <a:ext cx="12152" cy="4082"/>
              <a:chOff x="6578" y="580"/>
              <a:chExt cx="12152" cy="4082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6578" y="580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" name="直接连接符 8"/>
              <p:cNvCxnSpPr>
                <a:stCxn id="8" idx="6"/>
              </p:cNvCxnSpPr>
              <p:nvPr/>
            </p:nvCxnSpPr>
            <p:spPr>
              <a:xfrm>
                <a:off x="6758" y="670"/>
                <a:ext cx="11881" cy="1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18640" y="670"/>
                <a:ext cx="1" cy="3812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椭圆 15"/>
              <p:cNvSpPr/>
              <p:nvPr/>
            </p:nvSpPr>
            <p:spPr>
              <a:xfrm>
                <a:off x="18550" y="4482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17054" y="434"/>
              <a:ext cx="1698" cy="1610"/>
              <a:chOff x="17054" y="434"/>
              <a:chExt cx="1698" cy="1610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7054" y="434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矩形 18"/>
              <p:cNvSpPr/>
              <p:nvPr/>
            </p:nvSpPr>
            <p:spPr>
              <a:xfrm rot="5400000">
                <a:off x="17857" y="1149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7" name="直接连接符 26"/>
            <p:cNvCxnSpPr/>
            <p:nvPr/>
          </p:nvCxnSpPr>
          <p:spPr>
            <a:xfrm>
              <a:off x="15073" y="435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rot="5400000">
              <a:off x="17724" y="3314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 flipV="1">
            <a:off x="3876675" y="3897630"/>
            <a:ext cx="7717155" cy="2592705"/>
            <a:chOff x="6599" y="434"/>
            <a:chExt cx="12153" cy="4083"/>
          </a:xfrm>
        </p:grpSpPr>
        <p:grpSp>
          <p:nvGrpSpPr>
            <p:cNvPr id="21" name="组合 20"/>
            <p:cNvGrpSpPr/>
            <p:nvPr/>
          </p:nvGrpSpPr>
          <p:grpSpPr>
            <a:xfrm>
              <a:off x="6599" y="435"/>
              <a:ext cx="12152" cy="4082"/>
              <a:chOff x="6578" y="580"/>
              <a:chExt cx="12152" cy="4082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6578" y="580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3" name="直接连接符 22"/>
              <p:cNvCxnSpPr>
                <a:stCxn id="22" idx="6"/>
              </p:cNvCxnSpPr>
              <p:nvPr/>
            </p:nvCxnSpPr>
            <p:spPr>
              <a:xfrm>
                <a:off x="6758" y="670"/>
                <a:ext cx="11881" cy="1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18640" y="670"/>
                <a:ext cx="1" cy="3812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椭圆 24"/>
              <p:cNvSpPr/>
              <p:nvPr/>
            </p:nvSpPr>
            <p:spPr>
              <a:xfrm>
                <a:off x="18550" y="4482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17054" y="434"/>
              <a:ext cx="1698" cy="1610"/>
              <a:chOff x="17054" y="434"/>
              <a:chExt cx="1698" cy="1610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17054" y="434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 rot="5400000">
                <a:off x="17857" y="1149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31" name="直接连接符 30"/>
            <p:cNvCxnSpPr/>
            <p:nvPr/>
          </p:nvCxnSpPr>
          <p:spPr>
            <a:xfrm>
              <a:off x="15073" y="435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rot="5400000">
              <a:off x="17724" y="3314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_14"/>
          <p:cNvSpPr txBox="1">
            <a:spLocks noChangeArrowheads="1"/>
          </p:cNvSpPr>
          <p:nvPr/>
        </p:nvSpPr>
        <p:spPr bwMode="auto">
          <a:xfrm>
            <a:off x="322580" y="5887085"/>
            <a:ext cx="3839210" cy="842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甲带给料机甲带维护和保养建议</a:t>
            </a:r>
            <a:endParaRPr lang="zh-CN" altLang="en-US" sz="2000" spc="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33" name="组合 32"/>
          <p:cNvGrpSpPr/>
          <p:nvPr>
            <p:custDataLst>
              <p:tags r:id="rId1"/>
            </p:custDataLst>
          </p:nvPr>
        </p:nvGrpSpPr>
        <p:grpSpPr>
          <a:xfrm>
            <a:off x="5575300" y="1483995"/>
            <a:ext cx="5356860" cy="3806825"/>
            <a:chOff x="8667" y="3173"/>
            <a:chExt cx="8436" cy="5995"/>
          </a:xfrm>
        </p:grpSpPr>
        <p:sp>
          <p:nvSpPr>
            <p:cNvPr id="12" name="圆角矩形 3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8667" y="3221"/>
              <a:ext cx="8436" cy="2323"/>
            </a:xfrm>
            <a:prstGeom prst="roundRect">
              <a:avLst>
                <a:gd name="adj" fmla="val 9083"/>
              </a:avLst>
            </a:prstGeom>
            <a:noFill/>
            <a:ln w="12700">
              <a:solidFill>
                <a:srgbClr val="ADBACA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矩形 4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8782" y="3173"/>
              <a:ext cx="8210" cy="2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sym typeface="Arial" panose="020B0604020202020204" pitchFamily="34" charset="0"/>
                </a:rPr>
                <a:t>‌</a:t>
              </a:r>
              <a:r>
                <a:rPr lang="en-US" altLang="zh-CN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sym typeface="Arial" panose="020B0604020202020204" pitchFamily="34" charset="0"/>
                </a:rPr>
                <a:t>1.</a:t>
              </a:r>
              <a:r>
                <a:rPr lang="zh-CN" altLang="en-US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sym typeface="Arial" panose="020B0604020202020204" pitchFamily="34" charset="0"/>
                </a:rPr>
                <a:t>定期检查‌：定期检查甲带的磨损情况，及时更换磨损严重的甲带。</a:t>
              </a:r>
              <a:endPara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sym typeface="Arial" panose="020B0604020202020204" pitchFamily="34" charset="0"/>
                </a:rPr>
                <a:t>‌</a:t>
              </a:r>
              <a:r>
                <a:rPr lang="en-US" altLang="zh-CN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sym typeface="Arial" panose="020B0604020202020204" pitchFamily="34" charset="0"/>
                </a:rPr>
                <a:t>2.</a:t>
              </a:r>
              <a:r>
                <a:rPr lang="zh-CN" altLang="en-US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sym typeface="Arial" panose="020B0604020202020204" pitchFamily="34" charset="0"/>
                </a:rPr>
                <a:t>保持清洁‌：保持设备清洁，防止物料堵塞和积尘影响设备运行。</a:t>
              </a:r>
              <a:endPara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sym typeface="Arial" panose="020B0604020202020204" pitchFamily="34" charset="0"/>
              </a:endParaRPr>
            </a:p>
          </p:txBody>
        </p:sp>
        <p:sp>
          <p:nvSpPr>
            <p:cNvPr id="14" name="圆角矩形 5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8667" y="6701"/>
              <a:ext cx="8436" cy="2323"/>
            </a:xfrm>
            <a:prstGeom prst="roundRect">
              <a:avLst>
                <a:gd name="adj" fmla="val 9083"/>
              </a:avLst>
            </a:prstGeom>
            <a:noFill/>
            <a:ln w="12700">
              <a:solidFill>
                <a:srgbClr val="ADBACA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" name="矩形 6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8885" y="6621"/>
              <a:ext cx="8187" cy="2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160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sym typeface="Arial" panose="020B0604020202020204" pitchFamily="34" charset="0"/>
                </a:rPr>
                <a:t>‌</a:t>
              </a:r>
              <a:r>
                <a:rPr lang="en-US" altLang="zh-CN" sz="160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sym typeface="Arial" panose="020B0604020202020204" pitchFamily="34" charset="0"/>
                </a:rPr>
                <a:t>3.</a:t>
              </a:r>
              <a:r>
                <a:rPr lang="zh-CN" altLang="en-US" sz="160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sym typeface="Arial" panose="020B0604020202020204" pitchFamily="34" charset="0"/>
                </a:rPr>
                <a:t>润滑保养‌：定期对设备进行润滑保养，减少摩擦和磨损。</a:t>
              </a:r>
              <a:endParaRPr lang="zh-CN" altLang="en-US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160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sym typeface="Arial" panose="020B0604020202020204" pitchFamily="34" charset="0"/>
                </a:rPr>
                <a:t>‌</a:t>
              </a:r>
              <a:r>
                <a:rPr lang="en-US" altLang="zh-CN" sz="160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sym typeface="Arial" panose="020B0604020202020204" pitchFamily="34" charset="0"/>
                </a:rPr>
                <a:t>4.</a:t>
              </a:r>
              <a:r>
                <a:rPr lang="zh-CN" altLang="en-US" sz="160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sym typeface="Arial" panose="020B0604020202020204" pitchFamily="34" charset="0"/>
                </a:rPr>
                <a:t>安全操作‌：操作人员应按照操作规程进行操作，确保设备安全运行。</a:t>
              </a:r>
              <a:endParaRPr lang="zh-CN" altLang="en-US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5" name="图片 4" descr="甲带给料机甲带(2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5440" y="2356485"/>
            <a:ext cx="3112135" cy="3112135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50030595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4450" y="-69215"/>
            <a:ext cx="12280265" cy="699706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 flipH="1">
            <a:off x="191135" y="247650"/>
            <a:ext cx="7717155" cy="2592705"/>
            <a:chOff x="6599" y="434"/>
            <a:chExt cx="12153" cy="4083"/>
          </a:xfrm>
        </p:grpSpPr>
        <p:grpSp>
          <p:nvGrpSpPr>
            <p:cNvPr id="10" name="组合 9"/>
            <p:cNvGrpSpPr/>
            <p:nvPr/>
          </p:nvGrpSpPr>
          <p:grpSpPr>
            <a:xfrm>
              <a:off x="6599" y="435"/>
              <a:ext cx="12152" cy="4082"/>
              <a:chOff x="6578" y="580"/>
              <a:chExt cx="12152" cy="4082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6578" y="580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" name="直接连接符 8"/>
              <p:cNvCxnSpPr>
                <a:stCxn id="8" idx="6"/>
              </p:cNvCxnSpPr>
              <p:nvPr/>
            </p:nvCxnSpPr>
            <p:spPr>
              <a:xfrm>
                <a:off x="6758" y="670"/>
                <a:ext cx="11881" cy="1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18640" y="670"/>
                <a:ext cx="1" cy="3812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椭圆 15"/>
              <p:cNvSpPr/>
              <p:nvPr/>
            </p:nvSpPr>
            <p:spPr>
              <a:xfrm>
                <a:off x="18550" y="4482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17054" y="434"/>
              <a:ext cx="1698" cy="1610"/>
              <a:chOff x="17054" y="434"/>
              <a:chExt cx="1698" cy="1610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7054" y="434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矩形 18"/>
              <p:cNvSpPr/>
              <p:nvPr/>
            </p:nvSpPr>
            <p:spPr>
              <a:xfrm rot="5400000">
                <a:off x="17857" y="1149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7" name="直接连接符 26"/>
            <p:cNvCxnSpPr/>
            <p:nvPr/>
          </p:nvCxnSpPr>
          <p:spPr>
            <a:xfrm>
              <a:off x="15073" y="435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rot="5400000">
              <a:off x="17724" y="3314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 flipV="1">
            <a:off x="3876675" y="3897630"/>
            <a:ext cx="7717155" cy="2592705"/>
            <a:chOff x="6599" y="434"/>
            <a:chExt cx="12153" cy="4083"/>
          </a:xfrm>
        </p:grpSpPr>
        <p:grpSp>
          <p:nvGrpSpPr>
            <p:cNvPr id="21" name="组合 20"/>
            <p:cNvGrpSpPr/>
            <p:nvPr/>
          </p:nvGrpSpPr>
          <p:grpSpPr>
            <a:xfrm>
              <a:off x="6599" y="435"/>
              <a:ext cx="12152" cy="4082"/>
              <a:chOff x="6578" y="580"/>
              <a:chExt cx="12152" cy="4082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6578" y="580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3" name="直接连接符 22"/>
              <p:cNvCxnSpPr>
                <a:stCxn id="22" idx="6"/>
              </p:cNvCxnSpPr>
              <p:nvPr/>
            </p:nvCxnSpPr>
            <p:spPr>
              <a:xfrm>
                <a:off x="6758" y="670"/>
                <a:ext cx="11881" cy="1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18640" y="670"/>
                <a:ext cx="1" cy="3812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椭圆 24"/>
              <p:cNvSpPr/>
              <p:nvPr/>
            </p:nvSpPr>
            <p:spPr>
              <a:xfrm>
                <a:off x="18550" y="4482"/>
                <a:ext cx="180" cy="18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17054" y="434"/>
              <a:ext cx="1698" cy="1610"/>
              <a:chOff x="17054" y="434"/>
              <a:chExt cx="1698" cy="1610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17054" y="434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 rot="5400000">
                <a:off x="17857" y="1149"/>
                <a:ext cx="1609" cy="180"/>
              </a:xfrm>
              <a:prstGeom prst="rect">
                <a:avLst/>
              </a:prstGeom>
              <a:solidFill>
                <a:srgbClr val="DAEB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31" name="直接连接符 30"/>
            <p:cNvCxnSpPr/>
            <p:nvPr/>
          </p:nvCxnSpPr>
          <p:spPr>
            <a:xfrm>
              <a:off x="15073" y="435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rot="5400000">
              <a:off x="17724" y="3314"/>
              <a:ext cx="16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矩形 52"/>
          <p:cNvSpPr/>
          <p:nvPr/>
        </p:nvSpPr>
        <p:spPr bwMode="auto">
          <a:xfrm>
            <a:off x="3114469" y="3263179"/>
            <a:ext cx="5972904" cy="10806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zh-CN" altLang="en-US" sz="4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谢谢观看</a:t>
            </a:r>
            <a:endParaRPr lang="zh-CN" altLang="en-US" sz="4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_14"/>
          <p:cNvSpPr txBox="1">
            <a:spLocks noChangeArrowheads="1"/>
          </p:cNvSpPr>
          <p:nvPr/>
        </p:nvSpPr>
        <p:spPr bwMode="auto">
          <a:xfrm>
            <a:off x="4455966" y="2613995"/>
            <a:ext cx="3452470" cy="842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/>
            <a:r>
              <a:rPr lang="en-US" altLang="zh-CN" sz="4800" spc="600" dirty="0">
                <a:solidFill>
                  <a:schemeClr val="bg1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THE END</a:t>
            </a:r>
            <a:endParaRPr lang="en-US" altLang="zh-CN" sz="4800" spc="600" dirty="0">
              <a:solidFill>
                <a:schemeClr val="bg1"/>
              </a:solidFill>
              <a:latin typeface="叶根友刀锋黑草" panose="02010601030101010101" pitchFamily="2" charset="-122"/>
              <a:ea typeface="叶根友刀锋黑草" panose="02010601030101010101" pitchFamily="2" charset="-122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bldLvl="0" animBg="1"/>
      <p:bldP spid="54" grpId="0" bldLvl="0" animBg="1"/>
    </p:bldLst>
  </p:timing>
</p:sld>
</file>

<file path=ppt/tags/tag1.xml><?xml version="1.0" encoding="utf-8"?>
<p:tagLst xmlns:p="http://schemas.openxmlformats.org/presentationml/2006/main">
  <p:tag name="PA" val="v3.2.0"/>
</p:tagLst>
</file>

<file path=ppt/tags/tag2.xml><?xml version="1.0" encoding="utf-8"?>
<p:tagLst xmlns:p="http://schemas.openxmlformats.org/presentationml/2006/main">
  <p:tag name="KSO_WM_DIAGRAM_VIRTUALLY_FRAME" val="{&quot;height&quot;:256.49519685039377,&quot;left&quot;:224.84724409448813,&quot;top&quot;:144.83244094488182,&quot;width&quot;:431.35}"/>
</p:tagLst>
</file>

<file path=ppt/tags/tag3.xml><?xml version="1.0" encoding="utf-8"?>
<p:tagLst xmlns:p="http://schemas.openxmlformats.org/presentationml/2006/main">
  <p:tag name="KSO_WM_DIAGRAM_VIRTUALLY_FRAME" val="{&quot;height&quot;:256.49519685039377,&quot;left&quot;:224.84724409448813,&quot;top&quot;:144.83244094488182,&quot;width&quot;:431.35}"/>
</p:tagLst>
</file>

<file path=ppt/tags/tag4.xml><?xml version="1.0" encoding="utf-8"?>
<p:tagLst xmlns:p="http://schemas.openxmlformats.org/presentationml/2006/main">
  <p:tag name="KSO_WM_DIAGRAM_VIRTUALLY_FRAME" val="{&quot;height&quot;:256.49519685039377,&quot;left&quot;:224.84724409448813,&quot;top&quot;:144.83244094488182,&quot;width&quot;:431.35}"/>
</p:tagLst>
</file>

<file path=ppt/tags/tag5.xml><?xml version="1.0" encoding="utf-8"?>
<p:tagLst xmlns:p="http://schemas.openxmlformats.org/presentationml/2006/main">
  <p:tag name="KSO_WM_DIAGRAM_VIRTUALLY_FRAME" val="{&quot;height&quot;:256.49519685039377,&quot;left&quot;:224.84724409448813,&quot;top&quot;:144.83244094488182,&quot;width&quot;:431.35}"/>
</p:tagLst>
</file>

<file path=ppt/tags/tag6.xml><?xml version="1.0" encoding="utf-8"?>
<p:tagLst xmlns:p="http://schemas.openxmlformats.org/presentationml/2006/main">
  <p:tag name="KSO_WM_DIAGRAM_VIRTUALLY_FRAME" val="{&quot;height&quot;:256.49519685039377,&quot;left&quot;:224.84724409448813,&quot;top&quot;:144.83244094488182,&quot;width&quot;:431.35}"/>
</p:tagLst>
</file>

<file path=ppt/tags/tag7.xml><?xml version="1.0" encoding="utf-8"?>
<p:tagLst xmlns:p="http://schemas.openxmlformats.org/presentationml/2006/main">
  <p:tag name="KSO_WM_DIAGRAM_VIRTUALLY_FRAME" val="{&quot;height&quot;:256.49519685039377,&quot;left&quot;:224.84724409448813,&quot;top&quot;:144.83244094488182,&quot;width&quot;:431.35}"/>
</p:tagLst>
</file>

<file path=ppt/tags/tag8.xml><?xml version="1.0" encoding="utf-8"?>
<p:tagLst xmlns:p="http://schemas.openxmlformats.org/presentationml/2006/main">
  <p:tag name="KSO_WM_DIAGRAM_VIRTUALLY_FRAME" val="{&quot;height&quot;:256.49519685039377,&quot;left&quot;:224.84724409448813,&quot;top&quot;:144.83244094488182,&quot;width&quot;:431.35}"/>
</p:tagLst>
</file>

<file path=ppt/tags/tag9.xml><?xml version="1.0" encoding="utf-8"?>
<p:tagLst xmlns:p="http://schemas.openxmlformats.org/presentationml/2006/main">
  <p:tag name="KSO_WM_DIAGRAM_VIRTUALLY_FRAME" val="{&quot;height&quot;:256.49519685039377,&quot;left&quot;:224.84724409448813,&quot;top&quot;:144.83244094488182,&quot;width&quot;:431.35}"/>
</p:tagLst>
</file>

<file path=ppt/tags/tag10.xml><?xml version="1.0" encoding="utf-8"?>
<p:tagLst xmlns:p="http://schemas.openxmlformats.org/presentationml/2006/main">
  <p:tag name="KSO_WM_DIAGRAM_VIRTUALLY_FRAME" val="{&quot;height&quot;:256.49519685039377,&quot;left&quot;:224.84724409448813,&quot;top&quot;:144.83244094488182,&quot;width&quot;:431.35}"/>
</p:tagLst>
</file>

<file path=ppt/tags/tag11.xml><?xml version="1.0" encoding="utf-8"?>
<p:tagLst xmlns:p="http://schemas.openxmlformats.org/presentationml/2006/main">
  <p:tag name="KSO_WM_DIAGRAM_VIRTUALLY_FRAME" val="{&quot;height&quot;:256.49519685039377,&quot;left&quot;:224.84724409448813,&quot;top&quot;:144.83244094488182,&quot;width&quot;:431.35}"/>
</p:tagLst>
</file>

<file path=ppt/tags/tag12.xml><?xml version="1.0" encoding="utf-8"?>
<p:tagLst xmlns:p="http://schemas.openxmlformats.org/presentationml/2006/main">
  <p:tag name="KSO_WM_DIAGRAM_VIRTUALLY_FRAME" val="{&quot;height&quot;:256.49519685039377,&quot;left&quot;:224.84724409448813,&quot;top&quot;:144.83244094488182,&quot;width&quot;:431.35}"/>
</p:tagLst>
</file>

<file path=ppt/tags/tag13.xml><?xml version="1.0" encoding="utf-8"?>
<p:tagLst xmlns:p="http://schemas.openxmlformats.org/presentationml/2006/main">
  <p:tag name="KSO_WM_DIAGRAM_VIRTUALLY_FRAME" val="{&quot;height&quot;:256.49519685039377,&quot;left&quot;:224.84724409448813,&quot;top&quot;:144.83244094488182,&quot;width&quot;:431.35}"/>
</p:tagLst>
</file>

<file path=ppt/tags/tag14.xml><?xml version="1.0" encoding="utf-8"?>
<p:tagLst xmlns:p="http://schemas.openxmlformats.org/presentationml/2006/main">
  <p:tag name="PA" val="v3.0.1"/>
</p:tagLst>
</file>

<file path=ppt/tags/tag15.xml><?xml version="1.0" encoding="utf-8"?>
<p:tagLst xmlns:p="http://schemas.openxmlformats.org/presentationml/2006/main">
  <p:tag name="PA" val="v3.0.1"/>
</p:tagLst>
</file>

<file path=ppt/tags/tag16.xml><?xml version="1.0" encoding="utf-8"?>
<p:tagLst xmlns:p="http://schemas.openxmlformats.org/presentationml/2006/main">
  <p:tag name="PA" val="v3.0.1"/>
</p:tagLst>
</file>

<file path=ppt/tags/tag17.xml><?xml version="1.0" encoding="utf-8"?>
<p:tagLst xmlns:p="http://schemas.openxmlformats.org/presentationml/2006/main">
  <p:tag name="KSO_WM_DIAGRAM_VIRTUALLY_FRAME" val="{&quot;height&quot;:341.75,&quot;left&quot;:499.3,&quot;top&quot;:100.75,&quot;width&quot;:361.5}"/>
</p:tagLst>
</file>

<file path=ppt/tags/tag18.xml><?xml version="1.0" encoding="utf-8"?>
<p:tagLst xmlns:p="http://schemas.openxmlformats.org/presentationml/2006/main">
  <p:tag name="KSO_WM_DIAGRAM_VIRTUALLY_FRAME" val="{&quot;height&quot;:341.75,&quot;left&quot;:499.3,&quot;top&quot;:100.75,&quot;width&quot;:361.5}"/>
</p:tagLst>
</file>

<file path=ppt/tags/tag19.xml><?xml version="1.0" encoding="utf-8"?>
<p:tagLst xmlns:p="http://schemas.openxmlformats.org/presentationml/2006/main">
  <p:tag name="KSO_WM_DIAGRAM_VIRTUALLY_FRAME" val="{&quot;height&quot;:341.75,&quot;left&quot;:499.3,&quot;top&quot;:100.75,&quot;width&quot;:361.5}"/>
</p:tagLst>
</file>

<file path=ppt/tags/tag20.xml><?xml version="1.0" encoding="utf-8"?>
<p:tagLst xmlns:p="http://schemas.openxmlformats.org/presentationml/2006/main">
  <p:tag name="KSO_WM_DIAGRAM_VIRTUALLY_FRAME" val="{&quot;height&quot;:341.75,&quot;left&quot;:499.3,&quot;top&quot;:100.75,&quot;width&quot;:361.5}"/>
</p:tagLst>
</file>

<file path=ppt/tags/tag21.xml><?xml version="1.0" encoding="utf-8"?>
<p:tagLst xmlns:p="http://schemas.openxmlformats.org/presentationml/2006/main">
  <p:tag name="KSO_WM_DIAGRAM_VIRTUALLY_FRAME" val="{&quot;height&quot;:341.75,&quot;left&quot;:499.3,&quot;top&quot;:100.75,&quot;width&quot;:361.5}"/>
</p:tagLst>
</file>

<file path=ppt/tags/tag22.xml><?xml version="1.0" encoding="utf-8"?>
<p:tagLst xmlns:p="http://schemas.openxmlformats.org/presentationml/2006/main"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1076</Words>
  <Application>WPS 演示</Application>
  <PresentationFormat>自定义</PresentationFormat>
  <Paragraphs>73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3" baseType="lpstr">
      <vt:lpstr>Arial</vt:lpstr>
      <vt:lpstr>宋体</vt:lpstr>
      <vt:lpstr>Wingdings</vt:lpstr>
      <vt:lpstr>方正姚体</vt:lpstr>
      <vt:lpstr>微软雅黑</vt:lpstr>
      <vt:lpstr>叶根友刀锋黑草</vt:lpstr>
      <vt:lpstr>黑体</vt:lpstr>
      <vt:lpstr>Times New Roman</vt:lpstr>
      <vt:lpstr>方正隶书_GBK</vt:lpstr>
      <vt:lpstr>兮妞-中黑体</vt:lpstr>
      <vt:lpstr>Calibri</vt:lpstr>
      <vt:lpstr>Arial Unicode MS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清新简洁</dc:title>
  <dc:creator>第一PPT</dc:creator>
  <cp:keywords>www.1ppt.com</cp:keywords>
  <dc:description>www.1ppt.com</dc:description>
  <cp:lastModifiedBy>Administrator</cp:lastModifiedBy>
  <cp:revision>17</cp:revision>
  <dcterms:created xsi:type="dcterms:W3CDTF">2017-10-11T13:31:00Z</dcterms:created>
  <dcterms:modified xsi:type="dcterms:W3CDTF">2024-11-14T02:50:04Z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2052-12.1.0.18608</vt:lpwstr>
  </property>
  <property fmtid="{D5CDD505-2E9C-101B-9397-08002B2CF9AE}" pid="3" name="ICV">
    <vt:lpwstr>075086586BB146F48D423F5DFA7CE04F_13</vt:lpwstr>
  </property>
</Properties>
</file>