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5372" r:id="rId1"/>
    <p:sldMasterId id="2147505409" r:id="rId2"/>
  </p:sldMasterIdLst>
  <p:notesMasterIdLst>
    <p:notesMasterId r:id="rId3"/>
  </p:notesMasterIdLst>
  <p:sldIdLst>
    <p:sldId id="9677" r:id="rId4"/>
    <p:sldId id="9680" r:id="rId5"/>
    <p:sldId id="9683" r:id="rId6"/>
    <p:sldId id="9686" r:id="rId7"/>
    <p:sldId id="9689" r:id="rId8"/>
    <p:sldId id="9692" r:id="rId9"/>
    <p:sldId id="9695" r:id="rId10"/>
    <p:sldId id="9698" r:id="rId11"/>
    <p:sldId id="9701" r:id="rId12"/>
    <p:sldId id="9704" r:id="rId13"/>
    <p:sldId id="9707" r:id="rId14"/>
    <p:sldId id="9710" r:id="rId15"/>
    <p:sldId id="9713" r:id="rId16"/>
    <p:sldId id="9716" r:id="rId17"/>
    <p:sldId id="9719" r:id="rId18"/>
    <p:sldId id="9722" r:id="rId19"/>
    <p:sldId id="9725" r:id="rId20"/>
    <p:sldId id="9728" r:id="rId21"/>
    <p:sldId id="9731" r:id="rId22"/>
    <p:sldId id="9734" r:id="rId23"/>
    <p:sldId id="9737" r:id="rId24"/>
    <p:sldId id="9740" r:id="rId25"/>
    <p:sldId id="9743" r:id="rId26"/>
    <p:sldId id="9746" r:id="rId27"/>
    <p:sldId id="9749" r:id="rId28"/>
    <p:sldId id="9752" r:id="rId29"/>
    <p:sldId id="9755" r:id="rId30"/>
    <p:sldId id="9758" r:id="rId31"/>
    <p:sldId id="9761" r:id="rId32"/>
    <p:sldId id="9764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373" r:id="rId1"/>
    <p:sldLayoutId id="2147505374" r:id="rId2"/>
    <p:sldLayoutId id="2147505375" r:id="rId3"/>
    <p:sldLayoutId id="2147505376" r:id="rId4"/>
    <p:sldLayoutId id="2147505377" r:id="rId5"/>
    <p:sldLayoutId id="2147505378" r:id="rId6"/>
    <p:sldLayoutId id="2147505379" r:id="rId7"/>
    <p:sldLayoutId id="2147505380" r:id="rId8"/>
    <p:sldLayoutId id="2147505381" r:id="rId9"/>
    <p:sldLayoutId id="2147505382" r:id="rId10"/>
    <p:sldLayoutId id="214750538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410" r:id="rId1"/>
    <p:sldLayoutId id="2147505411" r:id="rId2"/>
    <p:sldLayoutId id="2147505412" r:id="rId3"/>
    <p:sldLayoutId id="2147505413" r:id="rId4"/>
    <p:sldLayoutId id="2147505414" r:id="rId5"/>
    <p:sldLayoutId id="2147505415" r:id="rId6"/>
    <p:sldLayoutId id="2147505416" r:id="rId7"/>
    <p:sldLayoutId id="2147505417" r:id="rId8"/>
    <p:sldLayoutId id="2147505418" r:id="rId9"/>
    <p:sldLayoutId id="2147505419" r:id="rId10"/>
    <p:sldLayoutId id="214750542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tags" Target="../tags/tag160.xml"/><Relationship Id="rId18" Type="http://schemas.openxmlformats.org/officeDocument/2006/relationships/tags" Target="../tags/tag161.xml"/><Relationship Id="rId19" Type="http://schemas.openxmlformats.org/officeDocument/2006/relationships/tags" Target="../tags/tag162.xml"/><Relationship Id="rId20" Type="http://schemas.openxmlformats.org/officeDocument/2006/relationships/tags" Target="../tags/tag163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tags" Target="../tags/tag305.xml"/><Relationship Id="rId14" Type="http://schemas.openxmlformats.org/officeDocument/2006/relationships/tags" Target="../tags/tag306.xml"/><Relationship Id="rId15" Type="http://schemas.openxmlformats.org/officeDocument/2006/relationships/tags" Target="../tags/tag307.xml"/><Relationship Id="rId16" Type="http://schemas.openxmlformats.org/officeDocument/2006/relationships/tags" Target="../tags/tag308.xml"/><Relationship Id="rId17" Type="http://schemas.openxmlformats.org/officeDocument/2006/relationships/tags" Target="../tags/tag309.xml"/><Relationship Id="rId18" Type="http://schemas.openxmlformats.org/officeDocument/2006/relationships/tags" Target="../tags/tag310.xml"/><Relationship Id="rId19" Type="http://schemas.openxmlformats.org/officeDocument/2006/relationships/tags" Target="../tags/tag311.xml"/><Relationship Id="rId20" Type="http://schemas.openxmlformats.org/officeDocument/2006/relationships/tags" Target="../tags/tag312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tags" Target="../tags/tag353.xml"/><Relationship Id="rId14" Type="http://schemas.openxmlformats.org/officeDocument/2006/relationships/tags" Target="../tags/tag354.xml"/><Relationship Id="rId15" Type="http://schemas.openxmlformats.org/officeDocument/2006/relationships/tags" Target="../tags/tag355.xml"/><Relationship Id="rId16" Type="http://schemas.openxmlformats.org/officeDocument/2006/relationships/tags" Target="../tags/tag356.xml"/><Relationship Id="rId17" Type="http://schemas.openxmlformats.org/officeDocument/2006/relationships/tags" Target="../tags/tag357.xml"/><Relationship Id="rId18" Type="http://schemas.openxmlformats.org/officeDocument/2006/relationships/tags" Target="../tags/tag358.xml"/><Relationship Id="rId19" Type="http://schemas.openxmlformats.org/officeDocument/2006/relationships/tags" Target="../tags/tag359.xml"/><Relationship Id="rId20" Type="http://schemas.openxmlformats.org/officeDocument/2006/relationships/tags" Target="../tags/tag360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小学生课堂评价的有效指导与实践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课堂评价的重要性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课堂评价的方法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课堂评价的实践策略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课堂评价的注意事项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课堂评价的挑战与对策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课堂评价的重要性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提升学生学习动力</a:t>
            </a:r>
            <a:endParaRPr altLang="en-US" lang="zh-CN"/>
          </a:p>
        </p:txBody>
      </p:sp>
      <p:sp>
        <p:nvSpPr>
          <p:cNvPr id="104889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有效的课堂评价可以让学生感受到教师的关注和鼓励，提高学习自信心。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课堂评价能够让学生了解自己的学习状况，从而激发学习动力。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通过课堂评价，教师可以引导学生发现自己的不足之处，明确学习目标。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课堂评价可以促进师生之间的交流与互动，增强学生的学习参与度。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促进教师教学改进</a:t>
            </a:r>
            <a:endParaRPr altLang="en-US" lang="zh-CN"/>
          </a:p>
        </p:txBody>
      </p:sp>
      <p:sp>
        <p:nvSpPr>
          <p:cNvPr id="104895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课堂评价能够提供具体、有针对性的反馈，帮助教师了解学生的学习状况和需求。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通过课堂评价，教师可以发现自身教学方法和策略的不足之处，进而调整和改进。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课堂评价有助于激发教师的教学热情和创造力，促进教师专业成长。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有效的课堂评价能够提高教师的教学效果，增强学生的学习动力和学习效果。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培养学生综合素质</a:t>
            </a:r>
            <a:endParaRPr altLang="en-US" lang="zh-CN"/>
          </a:p>
        </p:txBody>
      </p:sp>
      <p:sp>
        <p:nvSpPr>
          <p:cNvPr id="104900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课堂评价能够促进学生的全面发展，提高综合素质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课堂评价能够帮助学生认识自己的优点和不足，激发学习动力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课堂评价能够为学生的未来发展提供有益的参考，帮助规划人生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课堂评价能够培养学生的批判性思维和创造性思维，提升创新能力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优化课堂管理</a:t>
            </a:r>
            <a:endParaRPr altLang="en-US" lang="zh-CN"/>
          </a:p>
        </p:txBody>
      </p:sp>
      <p:sp>
        <p:nvSpPr>
          <p:cNvPr id="104905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课堂评价有助于教师了解学生的学习情况，及时调整教学策略。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课堂评价能够激励学生积极参与课堂活动，提高学习效果。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通过课堂评价，教师可以引导学生树立正确的学习态度和价值观。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有效的课堂评价有助于营造良好的课堂氛围，促进师生之间的交流与合作。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2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课堂评价的方法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观察法</a:t>
            </a:r>
            <a:endParaRPr altLang="en-US" lang="zh-CN"/>
          </a:p>
        </p:txBody>
      </p:sp>
      <p:sp>
        <p:nvSpPr>
          <p:cNvPr id="10491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观察法：通过观察学生的表现，了解学生的学习状态和课堂参与度。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调查法：通过问卷调查，了解学生对课堂的评价和意见。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自我评价法：引导学生自我评价，发现自己的优点和不足，促进自我反思和改进。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测验法：通过课堂测验，了解学生对课堂知识的掌握程度。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问卷法</a:t>
            </a:r>
            <a:endParaRPr altLang="en-US" lang="zh-CN"/>
          </a:p>
        </p:txBody>
      </p:sp>
      <p:sp>
        <p:nvSpPr>
          <p:cNvPr id="10492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问卷法：通过设计问卷调查，了解学生对课堂的评价和意见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测试法：通过课堂测试，检测学生对课堂知识的掌握程度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小组讨论法：组织学生进行小组讨论，培养学生的协作能力和表达能力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观察法：教师观察学生在课堂上的表现，评估学生的学习状态和效果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口头反馈</a:t>
            </a:r>
            <a:endParaRPr altLang="en-US" lang="zh-CN"/>
          </a:p>
        </p:txBody>
      </p:sp>
      <p:sp>
        <p:nvSpPr>
          <p:cNvPr id="104932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口头反馈：教师及时给予学生正面的评价和指导，鼓励学生积极参与课堂活动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观察法：教师通过观察学生的表现，记录学生的行为和表现，为后续的评价提供依据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测验法：通过课堂测验了解学生对知识的掌握程度，为后续的教学提供参考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表现性评价：通过学生的实际表现来评价学生的能力，如小组讨论、角色扮演等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表现性评价</a:t>
            </a:r>
            <a:endParaRPr altLang="en-US" lang="zh-CN"/>
          </a:p>
        </p:txBody>
      </p:sp>
      <p:sp>
        <p:nvSpPr>
          <p:cNvPr id="104938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定义：通过实际任务来评价学生的表现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目的：评估学生应用知识和技能的能力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方法：观察、作品评价、口头表达、实验操作等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优点：能够全面反映学生的能力和素质，促进学生的全面发展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3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课堂评价的实践策略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明确评价目标</a:t>
            </a:r>
            <a:endParaRPr altLang="en-US" lang="zh-CN"/>
          </a:p>
        </p:txBody>
      </p:sp>
      <p:sp>
        <p:nvSpPr>
          <p:cNvPr id="104947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评价目标应与课程目标一致，反映学生的学习和发展要求。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评价目标应具体、可操作，有助于教师和学生明确评价的意图和标准。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评价目标应注重学生的全面发展，包括知识、技能、情感态度等方面。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评价目标应根据学生的实际情况进行调整，确保评价的有效性和针对性。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设计评价标准</a:t>
            </a:r>
            <a:endParaRPr altLang="en-US" lang="zh-CN"/>
          </a:p>
        </p:txBody>
      </p:sp>
      <p:sp>
        <p:nvSpPr>
          <p:cNvPr id="104951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3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考虑学生差异：评价标准应关注学生的个性化需求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定期更新标准：根据教学实际情况和学生表现，定期调整评价标准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明确评价目标：确保评价标准与教学目标一致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4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制定具体标准：评价标准应具体、可操作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实施评价过程</a:t>
            </a:r>
            <a:endParaRPr altLang="en-US" lang="zh-CN"/>
          </a:p>
        </p:txBody>
      </p:sp>
      <p:sp>
        <p:nvSpPr>
          <p:cNvPr id="104958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制定评价标准：制定明确的评价标准，以便教师和学生都能清楚了解评价的依据。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确定评价目标：根据课程目标和学生学习情况，明确评价的具体目标。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设计评价任务：根据评价目标，设计具有实际意义的评价任务，确保评价的有效性。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实施评价：教师和学生共同参与评价过程，确保评价的公正性和客观性。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反馈评价结果</a:t>
            </a:r>
            <a:endParaRPr altLang="en-US" lang="zh-CN"/>
          </a:p>
        </p:txBody>
      </p:sp>
      <p:sp>
        <p:nvSpPr>
          <p:cNvPr id="104965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及时性：及时给予学生反馈，让学生了解自己的表现和进步情况。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具体性：评价结果要具体、明确，指出学生的优点和不足，帮助学生更好地认识自己。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建设性：评价结果要有建设性，提出改进建议，帮助学生更好地发展自己。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激励性：评价结果要具有激励作用，肯定学生的努力和进步，增强学生的学习动力。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1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课堂评价的注意事项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尊重学生个体差异</a:t>
            </a:r>
            <a:endParaRPr altLang="en-US" lang="zh-CN"/>
          </a:p>
        </p:txBody>
      </p:sp>
      <p:sp>
        <p:nvSpPr>
          <p:cNvPr id="104975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尊重学生个体差异：评价时应关注学生的个性特点和差异，避免一刀切的评价方式。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注重过程与结果：评价时应关注学生的学习过程和结果，全面客观地评价学生的学习情况。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及时反馈与调整：评价后应及时给予学生反馈，指导学生改进学习方法，提高学习效果。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激励与鞭策相结合：评价时应采用激励和鞭策的方式，帮助学生树立自信心，激发学习动力。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注重评价的公正性</a:t>
            </a:r>
            <a:endParaRPr altLang="en-US" lang="zh-CN"/>
          </a:p>
        </p:txBody>
      </p:sp>
      <p:sp>
        <p:nvSpPr>
          <p:cNvPr id="104982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评价标准要明确：确保学生和教师都清楚评价的标准和要求。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评价过程要公开：评价过程应透明，让学生了解自己的表现和评价结果。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评价结果要客观：评价结果应基于学生的实际表现，不受主观因素影响。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评价反馈要及时：及时给予学生反馈，帮助学生了解自己的不足之处并改进。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及时调整评价策略</a:t>
            </a:r>
            <a:endParaRPr altLang="en-US" lang="zh-CN"/>
          </a:p>
        </p:txBody>
      </p:sp>
      <p:sp>
        <p:nvSpPr>
          <p:cNvPr id="104986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课堂评价是一个动态的过程，需要教师根据学生的表现及时调整评价策略。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教师需要根据学生的反馈，灵活调整评价标准，以更好地适应学生的学习需求。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8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在评价过程中，教师需要关注学生的个体差异，针对不同学生的特点，采用不同的评价策略。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8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教师需要及时反思评价效果，总结经验教训，不断完善评价策略，提高评价效果。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保持评价的持续性</a:t>
            </a:r>
            <a:endParaRPr altLang="en-US" lang="zh-CN"/>
          </a:p>
        </p:txBody>
      </p:sp>
      <p:sp>
        <p:nvSpPr>
          <p:cNvPr id="104993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定期进行课堂评价，确保评价的连续性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及时反馈评价结果，帮助学生了解自己的学习状况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结合学生的个性特点，制定个性化的评价方案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注重评价的过程和结果，充分发挥评价的激励作用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9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课堂评价的挑战与对策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挑战：学生不适应评价方式</a:t>
            </a:r>
            <a:endParaRPr altLang="en-US" lang="zh-CN"/>
          </a:p>
        </p:txBody>
      </p:sp>
      <p:sp>
        <p:nvSpPr>
          <p:cNvPr id="10500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学生对传统评价方式已经习惯，难以适应新的评价方式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学生对于评价方式的操作和运用不够熟练，需要教师进行指导和培训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学生对于新的评价方式可能会产生抵触和反感情绪，需要教师进行引导和安抚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学生对于评价的目的和意义认识不足，缺乏正确的态度和认识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对策：逐步引导学生接受评价</a:t>
            </a:r>
            <a:endParaRPr altLang="en-US" lang="zh-CN"/>
          </a:p>
        </p:txBody>
      </p:sp>
      <p:sp>
        <p:nvSpPr>
          <p:cNvPr id="105011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1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建立信任关系：与学生建立互信，让他们感受到评价是为了促进他们的学习。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2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明确评价目的：向学生解释评价的目的和重要性，让他们明白评价不是为了惩罚或贬低他们。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3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给予正面反馈：在评价中给予学生正面的反馈和鼓励，让他们感受到自己的进步和成就。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3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3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引导学生反思：引导学生反思自己的表现和不足之处，并鼓励他们提出改进的意见和建议。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挑战：评价标准过于主观</a:t>
            </a:r>
            <a:endParaRPr altLang="en-US" lang="zh-CN"/>
          </a:p>
        </p:txBody>
      </p:sp>
      <p:sp>
        <p:nvSpPr>
          <p:cNvPr id="10501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8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评价标准过于主观，导致评价结果缺乏客观性和公正性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8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教师个人喜好和经验对评价结果产生较大影响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9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缺乏科学、合理的评价标准和体系，难以对学生的学习情况进行全面、准确的评估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9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评价标准过于简单、片面，忽略了学生的全面发展需求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对策：制定明确的评价标准并公开透明</a:t>
            </a:r>
            <a:endParaRPr altLang="en-US" lang="zh-CN"/>
          </a:p>
        </p:txBody>
      </p:sp>
      <p:sp>
        <p:nvSpPr>
          <p:cNvPr id="105024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对策：制定明确的评价标准并公开透明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对策：定期进行课堂评价的培训和指导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对策：鼓励学生参与评价过程，提高评价的客观性和公正性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对策：及时反馈评价结果，促进教学改进和学生发展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挑战：评价结果反馈不及时</a:t>
            </a:r>
            <a:endParaRPr altLang="en-US" lang="zh-CN"/>
          </a:p>
        </p:txBody>
      </p:sp>
      <p:sp>
        <p:nvSpPr>
          <p:cNvPr id="10502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评价结果反馈不及时，影响学生及时调整学习状态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学生无法及时了解自己的学习状况，难以进行自我反思和改进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评价结果反馈不及时，影响教师对学生学习状况的全面了解和评估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教师无法及时了解学生的学习情况，难以进行针对性的辅导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对策：及时反馈并跟进调整</a:t>
            </a:r>
            <a:endParaRPr altLang="en-US" lang="zh-CN"/>
          </a:p>
        </p:txBody>
      </p:sp>
      <p:sp>
        <p:nvSpPr>
          <p:cNvPr id="105037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对策：及时反馈并跟进调整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7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目的：帮助学生了解自己的不足，提高学习效果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8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实施方式：教师与学生进行面对面的交流，制定改进计划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8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效果：增强学生的学习动力，提高学习积极性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434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2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9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2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7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75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2024-01-05T09:42:52Z</dcterms:created>
  <dcterms:modified xsi:type="dcterms:W3CDTF">2024-01-05T09:42:52Z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ea252ed2118946dfa8265395bcc5fd4f_21</vt:lpwstr>
  </property>
</Properties>
</file>