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Lst>
  <p:notesMasterIdLst>
    <p:notesMasterId r:id="rId5"/>
  </p:notesMasterIdLst>
  <p:handoutMasterIdLst>
    <p:handoutMasterId r:id="rId22"/>
  </p:handoutMasterIdLst>
  <p:sldIdLst>
    <p:sldId id="451" r:id="rId4"/>
    <p:sldId id="306" r:id="rId6"/>
    <p:sldId id="307" r:id="rId7"/>
    <p:sldId id="298" r:id="rId8"/>
    <p:sldId id="406" r:id="rId9"/>
    <p:sldId id="416" r:id="rId10"/>
    <p:sldId id="417" r:id="rId11"/>
    <p:sldId id="371" r:id="rId12"/>
    <p:sldId id="418" r:id="rId13"/>
    <p:sldId id="419" r:id="rId14"/>
    <p:sldId id="375" r:id="rId15"/>
    <p:sldId id="424" r:id="rId16"/>
    <p:sldId id="421" r:id="rId17"/>
    <p:sldId id="422" r:id="rId18"/>
    <p:sldId id="452" r:id="rId19"/>
    <p:sldId id="291" r:id="rId20"/>
    <p:sldId id="292" r:id="rId21"/>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2" userDrawn="1">
          <p15:clr>
            <a:srgbClr val="A4A3A4"/>
          </p15:clr>
        </p15:guide>
        <p15:guide id="2" pos="688" userDrawn="1">
          <p15:clr>
            <a:srgbClr val="A4A3A4"/>
          </p15:clr>
        </p15:guide>
        <p15:guide id="3" pos="7015" userDrawn="1">
          <p15:clr>
            <a:srgbClr val="A4A3A4"/>
          </p15:clr>
        </p15:guide>
        <p15:guide id="4" orient="horz" pos="5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5810"/>
    <a:srgbClr val="F18A23"/>
    <a:srgbClr val="A64C0E"/>
    <a:srgbClr val="F2F2F2"/>
    <a:srgbClr val="F29232"/>
    <a:srgbClr val="C55A11"/>
    <a:srgbClr val="F39B47"/>
    <a:srgbClr val="014E6A"/>
    <a:srgbClr val="1784AD"/>
    <a:srgbClr val="3A55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7" autoAdjust="0"/>
    <p:restoredTop sz="90483" autoAdjust="0"/>
  </p:normalViewPr>
  <p:slideViewPr>
    <p:cSldViewPr snapToGrid="0" showGuides="1">
      <p:cViewPr varScale="1">
        <p:scale>
          <a:sx n="146" d="100"/>
          <a:sy n="146" d="100"/>
        </p:scale>
        <p:origin x="2988" y="114"/>
      </p:cViewPr>
      <p:guideLst>
        <p:guide orient="horz" pos="3952"/>
        <p:guide pos="688"/>
        <p:guide pos="7015"/>
        <p:guide orient="horz" pos="550"/>
      </p:guideLst>
    </p:cSldViewPr>
  </p:slideViewPr>
  <p:notesTextViewPr>
    <p:cViewPr>
      <p:scale>
        <a:sx n="3" d="2"/>
        <a:sy n="3" d="2"/>
      </p:scale>
      <p:origin x="0" y="0"/>
    </p:cViewPr>
  </p:notesTextViewPr>
  <p:sorterViewPr>
    <p:cViewPr>
      <p:scale>
        <a:sx n="100" d="100"/>
        <a:sy n="100" d="100"/>
      </p:scale>
      <p:origin x="0" y="-6872"/>
    </p:cViewPr>
  </p:sorterViewPr>
  <p:notesViewPr>
    <p:cSldViewPr snapToGrid="0">
      <p:cViewPr varScale="1">
        <p:scale>
          <a:sx n="162" d="100"/>
          <a:sy n="162" d="100"/>
        </p:scale>
        <p:origin x="2982" y="13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gs" Target="tags/tag2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3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3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fld>
            <a:endParaRPr lang="zh-CN" altLang="en-US" dirty="0"/>
          </a:p>
        </p:txBody>
      </p:sp>
      <p:sp>
        <p:nvSpPr>
          <p:cNvPr id="10" name="标题 1"/>
          <p:cNvSpPr txBox="1"/>
          <p:nvPr userDrawn="1"/>
        </p:nvSpPr>
        <p:spPr>
          <a:xfrm>
            <a:off x="1162578"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200" dirty="0">
                <a:solidFill>
                  <a:schemeClr val="bg1"/>
                </a:solidFill>
                <a:latin typeface="黑体" panose="02010609060101010101" pitchFamily="49" charset="-122"/>
                <a:ea typeface="黑体" panose="02010609060101010101" pitchFamily="49" charset="-122"/>
              </a:rPr>
              <a:t>国家中小学课程资源</a:t>
            </a:r>
            <a:endParaRPr lang="zh-CN" altLang="en-US" sz="3200" dirty="0">
              <a:solidFill>
                <a:schemeClr val="bg1"/>
              </a:solidFill>
              <a:latin typeface="黑体" panose="02010609060101010101" pitchFamily="49" charset="-122"/>
              <a:ea typeface="黑体" panose="02010609060101010101" pitchFamily="49" charset="-122"/>
            </a:endParaRPr>
          </a:p>
        </p:txBody>
      </p:sp>
      <p:pic>
        <p:nvPicPr>
          <p:cNvPr id="7" name="图片 6"/>
          <p:cNvPicPr>
            <a:picLocks noChangeAspect="1"/>
          </p:cNvPicPr>
          <p:nvPr userDrawn="1"/>
        </p:nvPicPr>
        <p:blipFill>
          <a:blip r:embed="rId3"/>
          <a:stretch>
            <a:fillRect/>
          </a:stretch>
        </p:blipFill>
        <p:spPr>
          <a:xfrm>
            <a:off x="1353079" y="2830103"/>
            <a:ext cx="409575" cy="4667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
        <p:nvSpPr>
          <p:cNvPr id="2" name="矩形 1"/>
          <p:cNvSpPr/>
          <p:nvPr userDrawn="1"/>
        </p:nvSpPr>
        <p:spPr>
          <a:xfrm>
            <a:off x="8252848" y="159615"/>
            <a:ext cx="3697084"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9017000" y="159615"/>
            <a:ext cx="2932931"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国家中小学课程资源</a:t>
            </a:r>
            <a:endParaRPr lang="zh-CN" altLang="en-US" sz="2200" dirty="0">
              <a:latin typeface="黑体" panose="02010609060101010101" pitchFamily="49" charset="-122"/>
              <a:ea typeface="黑体" panose="02010609060101010101" pitchFamily="49" charset="-122"/>
            </a:endParaRPr>
          </a:p>
        </p:txBody>
      </p:sp>
      <p:sp>
        <p:nvSpPr>
          <p:cNvPr id="3" name="矩形 2"/>
          <p:cNvSpPr/>
          <p:nvPr userDrawn="1"/>
        </p:nvSpPr>
        <p:spPr>
          <a:xfrm>
            <a:off x="8252848" y="159615"/>
            <a:ext cx="3697084"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fld>
            <a:endParaRPr lang="zh-CN" altLang="en-US" dirty="0"/>
          </a:p>
        </p:txBody>
      </p:sp>
      <p:sp>
        <p:nvSpPr>
          <p:cNvPr id="10" name="标题 1"/>
          <p:cNvSpPr txBox="1"/>
          <p:nvPr userDrawn="1"/>
        </p:nvSpPr>
        <p:spPr>
          <a:xfrm>
            <a:off x="473465" y="144637"/>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400" dirty="0">
                <a:solidFill>
                  <a:schemeClr val="bg1"/>
                </a:solidFill>
                <a:latin typeface="黑体" panose="02010609060101010101" pitchFamily="49" charset="-122"/>
                <a:ea typeface="黑体" panose="02010609060101010101" pitchFamily="49" charset="-122"/>
              </a:rPr>
              <a:t>义务教育信息科技课程资源</a:t>
            </a:r>
            <a:endParaRPr lang="zh-CN" altLang="en-US" sz="2400" dirty="0">
              <a:solidFill>
                <a:schemeClr val="bg1"/>
              </a:solidFill>
              <a:latin typeface="黑体" panose="02010609060101010101" pitchFamily="49" charset="-122"/>
              <a:ea typeface="黑体" panose="02010609060101010101" pitchFamily="49" charset="-122"/>
            </a:endParaRPr>
          </a:p>
        </p:txBody>
      </p:sp>
      <p:pic>
        <p:nvPicPr>
          <p:cNvPr id="7" name="图片 6"/>
          <p:cNvPicPr>
            <a:picLocks noChangeAspect="1"/>
          </p:cNvPicPr>
          <p:nvPr userDrawn="1"/>
        </p:nvPicPr>
        <p:blipFill>
          <a:blip r:embed="rId3"/>
          <a:stretch>
            <a:fillRect/>
          </a:stretch>
        </p:blipFill>
        <p:spPr>
          <a:xfrm>
            <a:off x="1353079" y="2830103"/>
            <a:ext cx="409575" cy="4667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
        <p:nvSpPr>
          <p:cNvPr id="2" name="矩形 1"/>
          <p:cNvSpPr/>
          <p:nvPr userDrawn="1"/>
        </p:nvSpPr>
        <p:spPr>
          <a:xfrm>
            <a:off x="9017000" y="159615"/>
            <a:ext cx="2932931"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国家中小学课程资源</a:t>
            </a:r>
            <a:endParaRPr lang="zh-CN" altLang="en-US" sz="2200" dirty="0">
              <a:latin typeface="黑体" panose="02010609060101010101" pitchFamily="49" charset="-122"/>
              <a:ea typeface="黑体" panose="02010609060101010101" pitchFamily="49" charset="-122"/>
            </a:endParaRPr>
          </a:p>
        </p:txBody>
      </p:sp>
      <p:sp>
        <p:nvSpPr>
          <p:cNvPr id="3" name="矩形 2"/>
          <p:cNvSpPr/>
          <p:nvPr userDrawn="1"/>
        </p:nvSpPr>
        <p:spPr>
          <a:xfrm>
            <a:off x="8252848" y="159615"/>
            <a:ext cx="3697084"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9017000" y="159615"/>
            <a:ext cx="2932931"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国家中小学课程资源</a:t>
            </a:r>
            <a:endParaRPr lang="zh-CN" altLang="en-US" sz="2200" dirty="0">
              <a:latin typeface="黑体" panose="02010609060101010101" pitchFamily="49" charset="-122"/>
              <a:ea typeface="黑体" panose="02010609060101010101" pitchFamily="49" charset="-122"/>
            </a:endParaRPr>
          </a:p>
        </p:txBody>
      </p:sp>
      <p:sp>
        <p:nvSpPr>
          <p:cNvPr id="3" name="矩形 2"/>
          <p:cNvSpPr/>
          <p:nvPr userDrawn="1"/>
        </p:nvSpPr>
        <p:spPr>
          <a:xfrm>
            <a:off x="8252848" y="159615"/>
            <a:ext cx="3697084"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jpeg"/><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4" Type="http://schemas.openxmlformats.org/officeDocument/2006/relationships/notesSlide" Target="../notesSlides/notesSlide4.xml"/><Relationship Id="rId13" Type="http://schemas.openxmlformats.org/officeDocument/2006/relationships/slideLayout" Target="../slideLayouts/slideLayout2.xml"/><Relationship Id="rId12" Type="http://schemas.openxmlformats.org/officeDocument/2006/relationships/tags" Target="../tags/tag16.xml"/><Relationship Id="rId11" Type="http://schemas.openxmlformats.org/officeDocument/2006/relationships/image" Target="../media/image6.svg"/><Relationship Id="rId10" Type="http://schemas.openxmlformats.org/officeDocument/2006/relationships/image" Target="../media/image5.jpeg"/><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9" Type="http://schemas.microsoft.com/office/2007/relationships/hdphoto" Target="../media/image16.wdp"/><Relationship Id="rId8" Type="http://schemas.openxmlformats.org/officeDocument/2006/relationships/image" Target="../media/image15.png"/><Relationship Id="rId7" Type="http://schemas.microsoft.com/office/2007/relationships/hdphoto" Target="../media/image14.wdp"/><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image11.wdp"/><Relationship Id="rId3" Type="http://schemas.openxmlformats.org/officeDocument/2006/relationships/image" Target="../media/image10.png"/><Relationship Id="rId2" Type="http://schemas.microsoft.com/office/2007/relationships/hdphoto" Target="../media/image9.wdp"/><Relationship Id="rId11" Type="http://schemas.openxmlformats.org/officeDocument/2006/relationships/notesSlide" Target="../notesSlides/notesSlide6.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3.xml"/><Relationship Id="rId7" Type="http://schemas.microsoft.com/office/2007/relationships/hdphoto" Target="../media/image21.wdp"/><Relationship Id="rId6" Type="http://schemas.openxmlformats.org/officeDocument/2006/relationships/image" Target="../media/image20.jpeg"/><Relationship Id="rId5" Type="http://schemas.microsoft.com/office/2007/relationships/hdphoto" Target="../media/image14.wdp"/><Relationship Id="rId4" Type="http://schemas.openxmlformats.org/officeDocument/2006/relationships/image" Target="../media/image13.png"/><Relationship Id="rId3" Type="http://schemas.openxmlformats.org/officeDocument/2006/relationships/image" Target="../media/image19.jpeg"/><Relationship Id="rId2" Type="http://schemas.openxmlformats.org/officeDocument/2006/relationships/image" Target="../media/image12.png"/><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3.xml"/><Relationship Id="rId3" Type="http://schemas.openxmlformats.org/officeDocument/2006/relationships/image" Target="../media/image23.jpeg"/><Relationship Id="rId2" Type="http://schemas.openxmlformats.org/officeDocument/2006/relationships/image" Target="../media/image12.png"/><Relationship Id="rId1"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tags" Target="../tags/tag18.xml"/><Relationship Id="rId2" Type="http://schemas.openxmlformats.org/officeDocument/2006/relationships/image" Target="../media/image24.jpeg"/><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24.jpeg"/><Relationship Id="rId3" Type="http://schemas.openxmlformats.org/officeDocument/2006/relationships/image" Target="../media/image25.jpeg"/><Relationship Id="rId2" Type="http://schemas.openxmlformats.org/officeDocument/2006/relationships/tags" Target="../tags/tag20.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txBox="1"/>
          <p:nvPr/>
        </p:nvSpPr>
        <p:spPr>
          <a:xfrm>
            <a:off x="288925" y="3009900"/>
            <a:ext cx="11666855" cy="1006475"/>
          </a:xfrm>
          <a:prstGeom prst="rect">
            <a:avLst/>
          </a:prstGeom>
        </p:spPr>
        <p:txBody>
          <a:bodyPr/>
          <a:lst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rPr>
              <a:t>第</a:t>
            </a:r>
            <a:r>
              <a:rPr kumimoji="0" lang="en-US" altLang="zh-CN" sz="54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10</a:t>
            </a:r>
            <a:r>
              <a:rPr kumimoji="0" lang="zh-CN" altLang="en-US" sz="4800" b="1" i="0" u="none" strike="noStrike" kern="1200" cap="none" spc="0" normalizeH="0" baseline="0" noProof="0" dirty="0">
                <a:ln>
                  <a:noFill/>
                </a:ln>
                <a:solidFill>
                  <a:prstClr val="white"/>
                </a:solidFill>
                <a:effectLst/>
                <a:uLnTx/>
                <a:uFillTx/>
              </a:rPr>
              <a:t>课　</a:t>
            </a:r>
            <a:r>
              <a:rPr lang="zh-CN" altLang="en-US" sz="4800" b="1" dirty="0">
                <a:solidFill>
                  <a:schemeClr val="bg1"/>
                </a:solidFill>
              </a:rPr>
              <a:t>综合所学建网络</a:t>
            </a:r>
            <a:endParaRPr kumimoji="0" lang="zh-CN" altLang="en-US" sz="3200" b="1" i="0" u="none" strike="noStrike" kern="1200" cap="none" spc="0" normalizeH="0" baseline="0" noProof="0" dirty="0">
              <a:ln>
                <a:noFill/>
              </a:ln>
              <a:solidFill>
                <a:prstClr val="white"/>
              </a:solidFill>
              <a:effectLst/>
              <a:uLnTx/>
              <a:uFillTx/>
            </a:endParaRPr>
          </a:p>
        </p:txBody>
      </p:sp>
      <p:sp>
        <p:nvSpPr>
          <p:cNvPr id="10" name="文本框 9"/>
          <p:cNvSpPr txBox="1"/>
          <p:nvPr/>
        </p:nvSpPr>
        <p:spPr>
          <a:xfrm>
            <a:off x="288925" y="1971675"/>
            <a:ext cx="11666220"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第二单元　直播网络我来建</a:t>
            </a:r>
            <a:endParaRPr kumimoji="0" lang="zh-CN" altLang="en-US" sz="32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516890" y="328295"/>
            <a:ext cx="4010025" cy="593090"/>
          </a:xfrm>
          <a:prstGeom prst="rect">
            <a:avLst/>
          </a:prstGeom>
        </p:spPr>
      </p:pic>
      <p:sp>
        <p:nvSpPr>
          <p:cNvPr id="9" name="副标题 2"/>
          <p:cNvSpPr txBox="1"/>
          <p:nvPr/>
        </p:nvSpPr>
        <p:spPr>
          <a:xfrm>
            <a:off x="444500" y="533400"/>
            <a:ext cx="5104130" cy="507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义务教育信息科技课程资源　七年级</a:t>
            </a:r>
            <a:r>
              <a:rPr kumimoji="0" lang="zh-CN" altLang="en-US" sz="2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                    </a:t>
            </a:r>
            <a:endParaRPr kumimoji="0" lang="en-US" altLang="zh-CN" sz="2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5"/>
          <p:cNvSpPr>
            <a:spLocks noChangeArrowheads="1"/>
          </p:cNvSpPr>
          <p:nvPr>
            <p:custDataLst>
              <p:tags r:id="rId1"/>
            </p:custDataLst>
          </p:nvPr>
        </p:nvSpPr>
        <p:spPr bwMode="auto">
          <a:xfrm>
            <a:off x="2707149" y="1912993"/>
            <a:ext cx="609600" cy="457200"/>
          </a:xfrm>
          <a:prstGeom prst="rect">
            <a:avLst/>
          </a:prstGeom>
          <a:gradFill rotWithShape="1">
            <a:gsLst>
              <a:gs pos="0">
                <a:srgbClr val="284E75"/>
              </a:gs>
              <a:gs pos="50000">
                <a:srgbClr val="4D98E3"/>
              </a:gs>
              <a:gs pos="100000">
                <a:srgbClr val="284E75"/>
              </a:gs>
            </a:gsLst>
            <a:lin ang="0" scaled="1"/>
          </a:gradFill>
          <a:ln>
            <a:noFill/>
          </a:ln>
          <a:effectLst>
            <a:prstShdw prst="shdw17" dist="63500" dir="5400000">
              <a:srgbClr val="2E5B88"/>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rPr>
              <a:t>1</a:t>
            </a:r>
            <a:endParaRPr kumimoji="0" lang="zh-CN" altLang="en-US" sz="2400" b="1"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endParaRPr>
          </a:p>
        </p:txBody>
      </p:sp>
      <p:sp>
        <p:nvSpPr>
          <p:cNvPr id="39" name="Rectangle 8"/>
          <p:cNvSpPr>
            <a:spLocks noChangeArrowheads="1"/>
          </p:cNvSpPr>
          <p:nvPr>
            <p:custDataLst>
              <p:tags r:id="rId2"/>
            </p:custDataLst>
          </p:nvPr>
        </p:nvSpPr>
        <p:spPr bwMode="auto">
          <a:xfrm>
            <a:off x="2707149" y="2977488"/>
            <a:ext cx="609600" cy="457200"/>
          </a:xfrm>
          <a:prstGeom prst="rect">
            <a:avLst/>
          </a:prstGeom>
          <a:gradFill rotWithShape="1">
            <a:gsLst>
              <a:gs pos="0">
                <a:srgbClr val="573A7A"/>
              </a:gs>
              <a:gs pos="50000">
                <a:srgbClr val="A971ED"/>
              </a:gs>
              <a:gs pos="100000">
                <a:srgbClr val="573A7A"/>
              </a:gs>
            </a:gsLst>
            <a:lin ang="0" scaled="1"/>
          </a:gradFill>
          <a:ln>
            <a:noFill/>
          </a:ln>
          <a:effectLst>
            <a:prstShdw prst="shdw17" dist="63500" dir="5400000">
              <a:srgbClr val="65448E"/>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zh-CN" sz="2400" b="1"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rPr>
              <a:t>2</a:t>
            </a:r>
            <a:endParaRPr kumimoji="0" lang="zh-CN" altLang="zh-CN" sz="2400" b="1"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mn-cs"/>
            </a:endParaRPr>
          </a:p>
        </p:txBody>
      </p:sp>
      <p:sp>
        <p:nvSpPr>
          <p:cNvPr id="33" name="Rectangle 11"/>
          <p:cNvSpPr>
            <a:spLocks noChangeArrowheads="1"/>
          </p:cNvSpPr>
          <p:nvPr>
            <p:custDataLst>
              <p:tags r:id="rId3"/>
            </p:custDataLst>
          </p:nvPr>
        </p:nvSpPr>
        <p:spPr bwMode="auto">
          <a:xfrm>
            <a:off x="2707149" y="4171076"/>
            <a:ext cx="609600" cy="457200"/>
          </a:xfrm>
          <a:prstGeom prst="rect">
            <a:avLst/>
          </a:prstGeom>
          <a:gradFill rotWithShape="1">
            <a:gsLst>
              <a:gs pos="0">
                <a:srgbClr val="284E75"/>
              </a:gs>
              <a:gs pos="50000">
                <a:srgbClr val="4D98E3"/>
              </a:gs>
              <a:gs pos="100000">
                <a:srgbClr val="284E75"/>
              </a:gs>
            </a:gsLst>
            <a:lin ang="0" scaled="1"/>
          </a:gradFill>
          <a:ln>
            <a:noFill/>
          </a:ln>
          <a:effectLst>
            <a:prstShdw prst="shdw17" dist="63500" dir="5400000">
              <a:srgbClr val="2E5B88"/>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zh-CN" sz="2400" b="1" i="0" u="none" strike="noStrike" kern="1200" cap="none" spc="0" normalizeH="0" baseline="0" noProof="0">
                <a:ln>
                  <a:noFill/>
                </a:ln>
                <a:solidFill>
                  <a:prstClr val="black"/>
                </a:solidFill>
                <a:effectLst/>
                <a:uLnTx/>
                <a:uFillTx/>
                <a:latin typeface="Times New Roman" panose="02020603050405020304" pitchFamily="18" charset="0"/>
                <a:ea typeface="黑体" panose="02010609060101010101" pitchFamily="49" charset="-122"/>
                <a:cs typeface="+mn-cs"/>
              </a:rPr>
              <a:t>3</a:t>
            </a:r>
            <a:endParaRPr kumimoji="0" lang="zh-CN" altLang="zh-CN" sz="2400" b="1" i="0" u="none" strike="noStrike" kern="1200" cap="none" spc="0" normalizeH="0" baseline="0" noProof="0">
              <a:ln>
                <a:noFill/>
              </a:ln>
              <a:solidFill>
                <a:prstClr val="black"/>
              </a:solidFill>
              <a:effectLst/>
              <a:uLnTx/>
              <a:uFillTx/>
              <a:latin typeface="Times New Roman" panose="02020603050405020304" pitchFamily="18" charset="0"/>
              <a:ea typeface="黑体" panose="02010609060101010101" pitchFamily="49" charset="-122"/>
              <a:cs typeface="+mn-cs"/>
            </a:endParaRPr>
          </a:p>
        </p:txBody>
      </p:sp>
      <p:sp>
        <p:nvSpPr>
          <p:cNvPr id="19" name="Rectangle 18"/>
          <p:cNvSpPr>
            <a:spLocks noChangeArrowheads="1"/>
          </p:cNvSpPr>
          <p:nvPr>
            <p:custDataLst>
              <p:tags r:id="rId4"/>
            </p:custDataLst>
          </p:nvPr>
        </p:nvSpPr>
        <p:spPr bwMode="auto">
          <a:xfrm>
            <a:off x="3535269" y="1943453"/>
            <a:ext cx="74325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marL="0" marR="0" lvl="0" indent="0" algn="l" defTabSz="914400" rtl="0" eaLnBrk="0" fontAlgn="auto" latinLnBrk="0" hangingPunct="0">
              <a:lnSpc>
                <a:spcPct val="100000"/>
              </a:lnSpc>
              <a:spcBef>
                <a:spcPts val="0"/>
              </a:spcBef>
              <a:spcAft>
                <a:spcPts val="0"/>
              </a:spcAft>
              <a:buClrTx/>
              <a:buSzTx/>
              <a:buFontTx/>
              <a:buNone/>
              <a:defRPr/>
            </a:pPr>
            <a:r>
              <a:rPr lang="zh-CN" altLang="en-US" dirty="0">
                <a:solidFill>
                  <a:srgbClr val="000000"/>
                </a:solidFill>
                <a:latin typeface="楷体" panose="02010609060101010101" pitchFamily="49" charset="-122"/>
                <a:ea typeface="楷体" panose="02010609060101010101" pitchFamily="49" charset="-122"/>
              </a:rPr>
              <a:t>熟悉常用的网络硬件和连接方式。</a:t>
            </a:r>
            <a:endParaRPr kumimoji="0" lang="zh-CN" altLang="en-US" sz="2400" b="0" i="0" u="none" strike="noStrike" kern="1200" cap="none" spc="0" normalizeH="0" baseline="0" noProof="0" dirty="0">
              <a:ln>
                <a:noFill/>
              </a:ln>
              <a:solidFill>
                <a:srgbClr val="000000"/>
              </a:solidFill>
              <a:effectLst/>
              <a:uLnTx/>
              <a:uFillTx/>
              <a:latin typeface="楷体" panose="02010609060101010101" pitchFamily="49" charset="-122"/>
              <a:ea typeface="楷体" panose="02010609060101010101" pitchFamily="49" charset="-122"/>
              <a:cs typeface="+mn-cs"/>
            </a:endParaRPr>
          </a:p>
        </p:txBody>
      </p:sp>
      <p:cxnSp>
        <p:nvCxnSpPr>
          <p:cNvPr id="42" name="直接连接符 41"/>
          <p:cNvCxnSpPr/>
          <p:nvPr/>
        </p:nvCxnSpPr>
        <p:spPr>
          <a:xfrm>
            <a:off x="2176718" y="1582887"/>
            <a:ext cx="0" cy="3960000"/>
          </a:xfrm>
          <a:prstGeom prst="line">
            <a:avLst/>
          </a:prstGeom>
          <a:noFill/>
          <a:ln w="12700" cap="flat" cmpd="sng" algn="ctr">
            <a:solidFill>
              <a:srgbClr val="3C6EDE"/>
            </a:solidFill>
            <a:prstDash val="solid"/>
            <a:miter lim="800000"/>
            <a:headEnd type="oval" w="med" len="med"/>
            <a:tailEnd type="oval" w="med" len="med"/>
          </a:ln>
          <a:effectLst/>
        </p:spPr>
      </p:cxnSp>
      <p:sp>
        <p:nvSpPr>
          <p:cNvPr id="43" name="文本框 42"/>
          <p:cNvSpPr txBox="1"/>
          <p:nvPr/>
        </p:nvSpPr>
        <p:spPr>
          <a:xfrm>
            <a:off x="1345721" y="2176333"/>
            <a:ext cx="830997" cy="2234491"/>
          </a:xfrm>
          <a:prstGeom prst="rect">
            <a:avLst/>
          </a:prstGeom>
          <a:noFill/>
        </p:spPr>
        <p:txBody>
          <a:bodyPr vert="eaVert" wrap="square" rtlCol="0">
            <a:spAutoFit/>
          </a:body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800" b="1" i="0" u="none" strike="noStrike" kern="1200" cap="none" spc="0" normalizeH="0" baseline="0" noProof="0" dirty="0">
                <a:ln w="0"/>
                <a:solidFill>
                  <a:srgbClr val="0070C0"/>
                </a:solidFill>
                <a:effectLst/>
                <a:uLnTx/>
                <a:uFillTx/>
                <a:latin typeface="黑体" panose="02010609060101010101" pitchFamily="49" charset="-122"/>
                <a:ea typeface="黑体" panose="02010609060101010101" pitchFamily="49" charset="-122"/>
                <a:cs typeface="+mn-cs"/>
              </a:rPr>
              <a:t>学习目标</a:t>
            </a:r>
            <a:endParaRPr kumimoji="0" lang="zh-CN" altLang="en-US" sz="2800" b="1" i="0" u="none" strike="noStrike" kern="1200" cap="none" spc="0" normalizeH="0" baseline="0" noProof="0" dirty="0">
              <a:ln w="0"/>
              <a:solidFill>
                <a:srgbClr val="0070C0"/>
              </a:solidFill>
              <a:effectLst/>
              <a:uLnTx/>
              <a:uFillTx/>
              <a:latin typeface="黑体" panose="02010609060101010101" pitchFamily="49" charset="-122"/>
              <a:ea typeface="黑体" panose="02010609060101010101" pitchFamily="49" charset="-122"/>
              <a:cs typeface="+mn-cs"/>
            </a:endParaRPr>
          </a:p>
        </p:txBody>
      </p:sp>
      <p:sp>
        <p:nvSpPr>
          <p:cNvPr id="2" name="Rectangle 18"/>
          <p:cNvSpPr>
            <a:spLocks noChangeArrowheads="1"/>
          </p:cNvSpPr>
          <p:nvPr>
            <p:custDataLst>
              <p:tags r:id="rId5"/>
            </p:custDataLst>
          </p:nvPr>
        </p:nvSpPr>
        <p:spPr bwMode="auto">
          <a:xfrm>
            <a:off x="3535269" y="2860117"/>
            <a:ext cx="743253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0000"/>
                </a:solidFill>
                <a:effectLst/>
                <a:uLnTx/>
                <a:uFillTx/>
                <a:latin typeface="楷体" panose="02010609060101010101" pitchFamily="49" charset="-122"/>
                <a:ea typeface="楷体" panose="02010609060101010101" pitchFamily="49" charset="-122"/>
                <a:cs typeface="+mn-cs"/>
              </a:rPr>
              <a:t>能根据需求选择合适的网络硬件设备，组建具有直播功能的小型网络。</a:t>
            </a:r>
            <a:endParaRPr kumimoji="0" lang="zh-CN" altLang="en-US" sz="2400" b="0" i="0" u="none" strike="noStrike" kern="1200" cap="none" spc="0" normalizeH="0" baseline="0" noProof="0" dirty="0">
              <a:ln>
                <a:noFill/>
              </a:ln>
              <a:solidFill>
                <a:srgbClr val="000000"/>
              </a:solidFill>
              <a:effectLst/>
              <a:uLnTx/>
              <a:uFillTx/>
              <a:latin typeface="楷体" panose="02010609060101010101" pitchFamily="49" charset="-122"/>
              <a:ea typeface="楷体" panose="02010609060101010101" pitchFamily="49" charset="-122"/>
              <a:cs typeface="+mn-cs"/>
            </a:endParaRPr>
          </a:p>
        </p:txBody>
      </p:sp>
      <p:sp>
        <p:nvSpPr>
          <p:cNvPr id="3" name="Rectangle 18"/>
          <p:cNvSpPr>
            <a:spLocks noChangeArrowheads="1"/>
          </p:cNvSpPr>
          <p:nvPr>
            <p:custDataLst>
              <p:tags r:id="rId6"/>
            </p:custDataLst>
          </p:nvPr>
        </p:nvSpPr>
        <p:spPr bwMode="auto">
          <a:xfrm>
            <a:off x="3535269" y="4202867"/>
            <a:ext cx="74325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0000"/>
                </a:solidFill>
                <a:effectLst/>
                <a:uLnTx/>
                <a:uFillTx/>
                <a:latin typeface="楷体" panose="02010609060101010101" pitchFamily="49" charset="-122"/>
                <a:ea typeface="楷体" panose="02010609060101010101" pitchFamily="49" charset="-122"/>
                <a:cs typeface="+mn-cs"/>
              </a:rPr>
              <a:t>增强网络安全意识，提升网络安全技能。</a:t>
            </a:r>
            <a:endParaRPr kumimoji="0" lang="zh-CN" altLang="en-US" sz="2400" b="0" i="0" u="none" strike="noStrike" kern="1200" cap="none" spc="0" normalizeH="0" baseline="0" noProof="0" dirty="0">
              <a:ln>
                <a:noFill/>
              </a:ln>
              <a:solidFill>
                <a:srgbClr val="000000"/>
              </a:solidFill>
              <a:effectLst/>
              <a:uLnTx/>
              <a:uFillTx/>
              <a:latin typeface="楷体" panose="02010609060101010101" pitchFamily="49" charset="-122"/>
              <a:ea typeface="楷体" panose="02010609060101010101" pitchFamily="49" charset="-122"/>
              <a:cs typeface="+mn-cs"/>
            </a:endParaRPr>
          </a:p>
        </p:txBody>
      </p:sp>
      <p:sp>
        <p:nvSpPr>
          <p:cNvPr id="4"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学习目标</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rPr>
              <a:t>课　课堂导入</a:t>
            </a:r>
            <a:endParaRPr kumimoji="0" lang="en-US" altLang="zh-CN" sz="2400" b="0"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19" name="Rectangle 18"/>
          <p:cNvSpPr>
            <a:spLocks noChangeArrowheads="1"/>
          </p:cNvSpPr>
          <p:nvPr/>
        </p:nvSpPr>
        <p:spPr bwMode="auto">
          <a:xfrm>
            <a:off x="1590515" y="2270695"/>
            <a:ext cx="8883521" cy="1413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indent="608330">
              <a:lnSpc>
                <a:spcPts val="3600"/>
              </a:lnSpc>
            </a:pPr>
            <a:r>
              <a:rPr lang="zh-CN" altLang="en-US" sz="2400" dirty="0">
                <a:solidFill>
                  <a:srgbClr val="000000"/>
                </a:solidFill>
                <a:latin typeface="楷体" panose="02010609060101010101" pitchFamily="49" charset="-122"/>
                <a:ea typeface="楷体" panose="02010609060101010101" pitchFamily="49" charset="-122"/>
              </a:rPr>
              <a:t>丰富多彩的校园活动又要开始了，这一课将搭建一个小型网络，对校园运动会、读书节等活动进行直播，让那些不方便到现场的老师和同学也能观看。</a:t>
            </a:r>
            <a:endParaRPr lang="en-US" altLang="zh-CN" sz="2400" dirty="0">
              <a:solidFill>
                <a:srgbClr val="000000"/>
              </a:solidFill>
              <a:latin typeface="楷体" panose="02010609060101010101" pitchFamily="49" charset="-122"/>
              <a:ea typeface="楷体" panose="02010609060101010101" pitchFamily="49" charset="-122"/>
            </a:endParaRPr>
          </a:p>
        </p:txBody>
      </p:sp>
      <p:cxnSp>
        <p:nvCxnSpPr>
          <p:cNvPr id="42" name="直接连接符 41"/>
          <p:cNvCxnSpPr/>
          <p:nvPr/>
        </p:nvCxnSpPr>
        <p:spPr>
          <a:xfrm flipH="1">
            <a:off x="1400510" y="1827899"/>
            <a:ext cx="4231363" cy="0"/>
          </a:xfrm>
          <a:prstGeom prst="line">
            <a:avLst/>
          </a:prstGeom>
          <a:noFill/>
          <a:ln w="12700" cap="flat" cmpd="sng" algn="ctr">
            <a:solidFill>
              <a:srgbClr val="3C6EDE"/>
            </a:solidFill>
            <a:prstDash val="solid"/>
            <a:miter lim="800000"/>
            <a:headEnd type="oval" w="med" len="med"/>
            <a:tailEnd type="oval" w="med" len="med"/>
          </a:ln>
          <a:effectLst/>
        </p:spPr>
      </p:cxnSp>
      <p:sp>
        <p:nvSpPr>
          <p:cNvPr id="4" name="文本框 3"/>
          <p:cNvSpPr txBox="1"/>
          <p:nvPr/>
        </p:nvSpPr>
        <p:spPr>
          <a:xfrm>
            <a:off x="1442072" y="1242522"/>
            <a:ext cx="48063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0070C0"/>
                </a:solidFill>
                <a:effectLst/>
                <a:uLnTx/>
                <a:uFillTx/>
                <a:latin typeface="黑体" panose="02010609060101010101" pitchFamily="49" charset="-122"/>
                <a:ea typeface="黑体" panose="02010609060101010101" pitchFamily="49" charset="-122"/>
                <a:cs typeface="+mn-cs"/>
              </a:rPr>
              <a:t>活动</a:t>
            </a:r>
            <a:r>
              <a:rPr lang="zh-CN" altLang="en-US" sz="2800" b="1" dirty="0">
                <a:solidFill>
                  <a:srgbClr val="0070C0"/>
                </a:solidFill>
                <a:latin typeface="黑体" panose="02010609060101010101" pitchFamily="49" charset="-122"/>
                <a:ea typeface="黑体" panose="02010609060101010101" pitchFamily="49" charset="-122"/>
              </a:rPr>
              <a:t>简介</a:t>
            </a:r>
            <a:endParaRPr kumimoji="0" lang="zh-CN" altLang="en-US" sz="2800" b="1" i="0" u="none" strike="noStrike" kern="1200" cap="none" spc="0" normalizeH="0" baseline="0" noProof="0" dirty="0">
              <a:ln>
                <a:noFill/>
              </a:ln>
              <a:solidFill>
                <a:srgbClr val="0070C0"/>
              </a:solidFill>
              <a:effectLst/>
              <a:uLnTx/>
              <a:uFillTx/>
              <a:latin typeface="黑体" panose="02010609060101010101" pitchFamily="49" charset="-122"/>
              <a:ea typeface="黑体" panose="02010609060101010101" pitchFamily="49" charset="-122"/>
              <a:cs typeface="+mn-cs"/>
            </a:endParaRPr>
          </a:p>
        </p:txBody>
      </p:sp>
      <p:sp>
        <p:nvSpPr>
          <p:cNvPr id="8" name="文本框 7"/>
          <p:cNvSpPr txBox="1"/>
          <p:nvPr/>
        </p:nvSpPr>
        <p:spPr>
          <a:xfrm>
            <a:off x="5166995" y="4635500"/>
            <a:ext cx="6096000" cy="977265"/>
          </a:xfrm>
          <a:prstGeom prst="rect">
            <a:avLst/>
          </a:prstGeom>
          <a:noFill/>
        </p:spPr>
        <p:txBody>
          <a:bodyPr wrap="square" rtlCol="0" anchor="t">
            <a:spAutoFit/>
          </a:bodyPr>
          <a:p>
            <a:pPr>
              <a:lnSpc>
                <a:spcPct val="120000"/>
              </a:lnSpc>
            </a:pPr>
            <a:r>
              <a:rPr lang="zh-CN" altLang="en-US" sz="2400" b="1" dirty="0">
                <a:solidFill>
                  <a:srgbClr val="FF0000"/>
                </a:solidFill>
                <a:latin typeface="楷体" panose="02010609060101010101" pitchFamily="49" charset="-122"/>
                <a:ea typeface="楷体" panose="02010609060101010101" pitchFamily="49" charset="-122"/>
                <a:sym typeface="+mn-ea"/>
              </a:rPr>
              <a:t>在</a:t>
            </a:r>
            <a:r>
              <a:rPr lang="en-US" altLang="zh-CN" sz="2400" b="1" dirty="0">
                <a:solidFill>
                  <a:srgbClr val="FF0000"/>
                </a:solidFill>
                <a:latin typeface="楷体" panose="02010609060101010101" pitchFamily="49" charset="-122"/>
                <a:ea typeface="楷体" panose="02010609060101010101" pitchFamily="49" charset="-122"/>
                <a:sym typeface="+mn-ea"/>
              </a:rPr>
              <a:t>B</a:t>
            </a:r>
            <a:r>
              <a:rPr lang="zh-CN" altLang="en-US" sz="2400" b="1" dirty="0">
                <a:solidFill>
                  <a:srgbClr val="FF0000"/>
                </a:solidFill>
                <a:latin typeface="楷体" panose="02010609060101010101" pitchFamily="49" charset="-122"/>
                <a:ea typeface="楷体" panose="02010609060101010101" pitchFamily="49" charset="-122"/>
                <a:sym typeface="+mn-ea"/>
              </a:rPr>
              <a:t>站关注：信息老师圈，免费获取资料网盘，有课件、试卷、教案、软件。。。</a:t>
            </a: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23222" y="1860680"/>
            <a:ext cx="8486195" cy="3279140"/>
            <a:chOff x="2340324" y="1789430"/>
            <a:chExt cx="8422829" cy="3279140"/>
          </a:xfrm>
        </p:grpSpPr>
        <p:grpSp>
          <p:nvGrpSpPr>
            <p:cNvPr id="3" name="组合 2"/>
            <p:cNvGrpSpPr/>
            <p:nvPr/>
          </p:nvGrpSpPr>
          <p:grpSpPr>
            <a:xfrm>
              <a:off x="6444446" y="1902330"/>
              <a:ext cx="4318707" cy="551433"/>
              <a:chOff x="996173" y="2188583"/>
              <a:chExt cx="4318707" cy="551433"/>
            </a:xfrm>
          </p:grpSpPr>
          <p:grpSp>
            <p:nvGrpSpPr>
              <p:cNvPr id="18" name="组合 17"/>
              <p:cNvGrpSpPr/>
              <p:nvPr/>
            </p:nvGrpSpPr>
            <p:grpSpPr>
              <a:xfrm>
                <a:off x="996173" y="2188583"/>
                <a:ext cx="4318707" cy="540000"/>
                <a:chOff x="1635964" y="1686127"/>
                <a:chExt cx="4811387" cy="601602"/>
              </a:xfrm>
            </p:grpSpPr>
            <p:sp>
              <p:nvSpPr>
                <p:cNvPr id="19" name="圆角矩形 18"/>
                <p:cNvSpPr/>
                <p:nvPr/>
              </p:nvSpPr>
              <p:spPr>
                <a:xfrm>
                  <a:off x="1852331" y="1729911"/>
                  <a:ext cx="4595020" cy="528105"/>
                </a:xfrm>
                <a:prstGeom prst="roundRect">
                  <a:avLst/>
                </a:prstGeom>
                <a:solidFill>
                  <a:srgbClr val="01431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p:nvSpPr>
              <p:spPr>
                <a:xfrm rot="18614181">
                  <a:off x="1635965" y="1686126"/>
                  <a:ext cx="601602" cy="601603"/>
                </a:xfrm>
                <a:prstGeom prst="rect">
                  <a:avLst/>
                </a:prstGeom>
                <a:solidFill>
                  <a:srgbClr val="01621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21" name="文本框 20"/>
              <p:cNvSpPr txBox="1"/>
              <p:nvPr/>
            </p:nvSpPr>
            <p:spPr>
              <a:xfrm>
                <a:off x="1007071" y="2216796"/>
                <a:ext cx="4307809" cy="523220"/>
              </a:xfrm>
              <a:prstGeom prst="rect">
                <a:avLst/>
              </a:prstGeom>
              <a:noFill/>
            </p:spPr>
            <p:txBody>
              <a:bodyPr wrap="square" rtlCol="0">
                <a:spAutoFit/>
              </a:bodyPr>
              <a:lstStyle/>
              <a:p>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一   网络直播常用的硬件</a:t>
                </a:r>
                <a:endPar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endParaRPr>
              </a:p>
            </p:txBody>
          </p:sp>
        </p:grpSp>
        <p:grpSp>
          <p:nvGrpSpPr>
            <p:cNvPr id="4" name="组合 3"/>
            <p:cNvGrpSpPr/>
            <p:nvPr/>
          </p:nvGrpSpPr>
          <p:grpSpPr>
            <a:xfrm>
              <a:off x="6444445" y="4368803"/>
              <a:ext cx="4318708" cy="540000"/>
              <a:chOff x="996172" y="4633625"/>
              <a:chExt cx="4318708" cy="540000"/>
            </a:xfrm>
          </p:grpSpPr>
          <p:grpSp>
            <p:nvGrpSpPr>
              <p:cNvPr id="23" name="组合 22"/>
              <p:cNvGrpSpPr/>
              <p:nvPr/>
            </p:nvGrpSpPr>
            <p:grpSpPr>
              <a:xfrm>
                <a:off x="996172" y="4633625"/>
                <a:ext cx="4318708" cy="540000"/>
                <a:chOff x="1635964" y="1686127"/>
                <a:chExt cx="4811387" cy="601602"/>
              </a:xfrm>
            </p:grpSpPr>
            <p:sp>
              <p:nvSpPr>
                <p:cNvPr id="24" name="圆角矩形 23"/>
                <p:cNvSpPr/>
                <p:nvPr/>
              </p:nvSpPr>
              <p:spPr>
                <a:xfrm>
                  <a:off x="1852333" y="1729911"/>
                  <a:ext cx="4595018" cy="528105"/>
                </a:xfrm>
                <a:prstGeom prst="roundRect">
                  <a:avLst/>
                </a:prstGeom>
                <a:solidFill>
                  <a:srgbClr val="711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rot="18614181">
                  <a:off x="1635965" y="1686126"/>
                  <a:ext cx="601602" cy="601603"/>
                </a:xfrm>
                <a:prstGeom prst="rect">
                  <a:avLst/>
                </a:prstGeom>
                <a:solidFill>
                  <a:srgbClr val="A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26" name="文本框 25"/>
              <p:cNvSpPr txBox="1"/>
              <p:nvPr/>
            </p:nvSpPr>
            <p:spPr>
              <a:xfrm>
                <a:off x="1007073" y="4643328"/>
                <a:ext cx="4307805" cy="523220"/>
              </a:xfrm>
              <a:prstGeom prst="rect">
                <a:avLst/>
              </a:prstGeom>
              <a:noFill/>
            </p:spPr>
            <p:txBody>
              <a:bodyPr wrap="square" rtlCol="0">
                <a:spAutoFit/>
              </a:bodyPr>
              <a:lstStyle/>
              <a:p>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三</a:t>
                </a:r>
                <a:r>
                  <a:rPr lang="en-US" altLang="zh-CN"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设置网络参数</a:t>
                </a:r>
                <a:endPar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endParaRPr>
              </a:p>
            </p:txBody>
          </p:sp>
        </p:grpSp>
        <p:grpSp>
          <p:nvGrpSpPr>
            <p:cNvPr id="2" name="组合 1"/>
            <p:cNvGrpSpPr/>
            <p:nvPr/>
          </p:nvGrpSpPr>
          <p:grpSpPr>
            <a:xfrm>
              <a:off x="6444445" y="3159000"/>
              <a:ext cx="4318708" cy="547148"/>
              <a:chOff x="996172" y="3505024"/>
              <a:chExt cx="4318708" cy="547148"/>
            </a:xfrm>
          </p:grpSpPr>
          <p:grpSp>
            <p:nvGrpSpPr>
              <p:cNvPr id="28" name="组合 27"/>
              <p:cNvGrpSpPr/>
              <p:nvPr/>
            </p:nvGrpSpPr>
            <p:grpSpPr>
              <a:xfrm>
                <a:off x="996172" y="3505024"/>
                <a:ext cx="4318708" cy="540000"/>
                <a:chOff x="1635964" y="1686127"/>
                <a:chExt cx="4811387" cy="601602"/>
              </a:xfrm>
            </p:grpSpPr>
            <p:sp>
              <p:nvSpPr>
                <p:cNvPr id="29" name="圆角矩形 28"/>
                <p:cNvSpPr/>
                <p:nvPr/>
              </p:nvSpPr>
              <p:spPr>
                <a:xfrm>
                  <a:off x="1852333" y="1729911"/>
                  <a:ext cx="4595018" cy="528105"/>
                </a:xfrm>
                <a:prstGeom prst="roundRect">
                  <a:avLst/>
                </a:prstGeom>
                <a:solidFill>
                  <a:srgbClr val="014E6A"/>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rot="18614181">
                  <a:off x="1635965" y="1686126"/>
                  <a:ext cx="601602" cy="601603"/>
                </a:xfrm>
                <a:prstGeom prst="rect">
                  <a:avLst/>
                </a:prstGeom>
                <a:solidFill>
                  <a:srgbClr val="1784A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32" name="文本框 31"/>
              <p:cNvSpPr txBox="1"/>
              <p:nvPr/>
            </p:nvSpPr>
            <p:spPr>
              <a:xfrm>
                <a:off x="1007072" y="3528952"/>
                <a:ext cx="4307807" cy="523220"/>
              </a:xfrm>
              <a:prstGeom prst="rect">
                <a:avLst/>
              </a:prstGeom>
              <a:noFill/>
            </p:spPr>
            <p:txBody>
              <a:bodyPr wrap="square" rtlCol="0">
                <a:spAutoFit/>
              </a:bodyPr>
              <a:lstStyle/>
              <a:p>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二</a:t>
                </a:r>
                <a:r>
                  <a:rPr lang="en-US" altLang="zh-CN"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连接方式</a:t>
                </a:r>
                <a:endPar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endParaRPr>
              </a:p>
            </p:txBody>
          </p:sp>
        </p:grpSp>
        <p:sp>
          <p:nvSpPr>
            <p:cNvPr id="49" name="椭圆 48"/>
            <p:cNvSpPr/>
            <p:nvPr>
              <p:custDataLst>
                <p:tags r:id="rId1"/>
              </p:custDataLst>
            </p:nvPr>
          </p:nvSpPr>
          <p:spPr>
            <a:xfrm>
              <a:off x="2340324" y="1789430"/>
              <a:ext cx="3279140" cy="3279140"/>
            </a:xfrm>
            <a:prstGeom prst="ellipse">
              <a:avLst/>
            </a:prstGeom>
            <a:noFill/>
            <a:ln>
              <a:gradFill>
                <a:gsLst>
                  <a:gs pos="17000">
                    <a:srgbClr val="376FFF">
                      <a:alpha val="0"/>
                    </a:srgbClr>
                  </a:gs>
                  <a:gs pos="0">
                    <a:srgbClr val="376FFF">
                      <a:lumMod val="60000"/>
                      <a:lumOff val="40000"/>
                    </a:srgbClr>
                  </a:gs>
                </a:gsLst>
                <a:lin ang="10800000" scaled="1"/>
              </a:gra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defPPr>
                <a:defRPr lang="zh-CN">
                  <a:solidFill>
                    <a:srgbClr val="FFFFFF"/>
                  </a:solidFill>
                </a:defRPr>
              </a:defPPr>
              <a:lvl1pPr marL="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1pPr>
              <a:lvl2pPr marL="9144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2pPr>
              <a:lvl3pPr marL="18288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3pPr>
              <a:lvl4pPr marL="27432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4pPr>
              <a:lvl5pPr marL="36576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5pPr>
              <a:lvl6pPr marL="45720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6pPr>
              <a:lvl7pPr marL="54864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7pPr>
              <a:lvl8pPr marL="64008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8pPr>
              <a:lvl9pPr marL="73152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9pPr>
            </a:lstStyle>
            <a:p>
              <a:pPr lvl="0" algn="ctr">
                <a:buClrTx/>
                <a:buSzTx/>
                <a:buFontTx/>
              </a:pPr>
              <a:endParaRPr lang="zh-CN" altLang="en-US" sz="1600" dirty="0">
                <a:ea typeface="黑体" panose="02010609060101010101" pitchFamily="49" charset="-122"/>
                <a:cs typeface="江城圆体 400W" panose="020B0500000000000000" charset="-122"/>
                <a:sym typeface="微软雅黑" panose="020B0503020204020204" pitchFamily="34" charset="-122"/>
              </a:endParaRPr>
            </a:p>
          </p:txBody>
        </p:sp>
        <p:sp>
          <p:nvSpPr>
            <p:cNvPr id="50" name="椭圆 49"/>
            <p:cNvSpPr/>
            <p:nvPr>
              <p:custDataLst>
                <p:tags r:id="rId2"/>
              </p:custDataLst>
            </p:nvPr>
          </p:nvSpPr>
          <p:spPr>
            <a:xfrm>
              <a:off x="5336254" y="4248785"/>
              <a:ext cx="81280" cy="81280"/>
            </a:xfrm>
            <a:prstGeom prst="ellipse">
              <a:avLst/>
            </a:prstGeom>
            <a:solidFill>
              <a:srgbClr val="0080CD"/>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江城圆体 400W" panose="020B0500000000000000" charset="-122"/>
                <a:sym typeface="微软雅黑" panose="020B0503020204020204" pitchFamily="34" charset="-122"/>
              </a:endParaRPr>
            </a:p>
          </p:txBody>
        </p:sp>
        <p:sp>
          <p:nvSpPr>
            <p:cNvPr id="51" name="椭圆 50"/>
            <p:cNvSpPr/>
            <p:nvPr>
              <p:custDataLst>
                <p:tags r:id="rId3"/>
              </p:custDataLst>
            </p:nvPr>
          </p:nvSpPr>
          <p:spPr>
            <a:xfrm>
              <a:off x="5336254" y="2538095"/>
              <a:ext cx="81280" cy="81280"/>
            </a:xfrm>
            <a:prstGeom prst="ellipse">
              <a:avLst/>
            </a:prstGeom>
            <a:solidFill>
              <a:srgbClr val="0080CD"/>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江城圆体 400W" panose="020B0500000000000000" charset="-122"/>
                <a:sym typeface="微软雅黑" panose="020B0503020204020204" pitchFamily="34" charset="-122"/>
              </a:endParaRPr>
            </a:p>
          </p:txBody>
        </p:sp>
        <p:sp>
          <p:nvSpPr>
            <p:cNvPr id="52" name="椭圆 51"/>
            <p:cNvSpPr/>
            <p:nvPr>
              <p:custDataLst>
                <p:tags r:id="rId4"/>
              </p:custDataLst>
            </p:nvPr>
          </p:nvSpPr>
          <p:spPr>
            <a:xfrm>
              <a:off x="2489549" y="1938655"/>
              <a:ext cx="2980690" cy="2980690"/>
            </a:xfrm>
            <a:prstGeom prst="ellipse">
              <a:avLst/>
            </a:prstGeom>
            <a:solidFill>
              <a:srgbClr val="FFFBEA">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微软雅黑" panose="020B0503020204020204" pitchFamily="34" charset="-122"/>
              </a:endParaRPr>
            </a:p>
          </p:txBody>
        </p:sp>
        <p:sp>
          <p:nvSpPr>
            <p:cNvPr id="53" name="椭圆 52"/>
            <p:cNvSpPr/>
            <p:nvPr>
              <p:custDataLst>
                <p:tags r:id="rId5"/>
              </p:custDataLst>
            </p:nvPr>
          </p:nvSpPr>
          <p:spPr>
            <a:xfrm>
              <a:off x="2633059" y="2082165"/>
              <a:ext cx="2693035" cy="2693035"/>
            </a:xfrm>
            <a:prstGeom prst="ellipse">
              <a:avLst/>
            </a:prstGeom>
            <a:solidFill>
              <a:srgbClr val="D3E8C6">
                <a:alpha val="14902"/>
              </a:srgbClr>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微软雅黑" panose="020B0503020204020204" pitchFamily="34" charset="-122"/>
              </a:endParaRPr>
            </a:p>
          </p:txBody>
        </p:sp>
        <p:sp>
          <p:nvSpPr>
            <p:cNvPr id="54" name="椭圆 53"/>
            <p:cNvSpPr/>
            <p:nvPr>
              <p:custDataLst>
                <p:tags r:id="rId6"/>
              </p:custDataLst>
            </p:nvPr>
          </p:nvSpPr>
          <p:spPr>
            <a:xfrm>
              <a:off x="2796254" y="2245360"/>
              <a:ext cx="2367280" cy="2367280"/>
            </a:xfrm>
            <a:prstGeom prst="ellipse">
              <a:avLst/>
            </a:prstGeom>
            <a:solidFill>
              <a:srgbClr val="22AA83">
                <a:alpha val="20000"/>
              </a:srgbClr>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微软雅黑" panose="020B0503020204020204" pitchFamily="34" charset="-122"/>
              </a:endParaRPr>
            </a:p>
          </p:txBody>
        </p:sp>
        <p:sp>
          <p:nvSpPr>
            <p:cNvPr id="55" name="椭圆 54"/>
            <p:cNvSpPr/>
            <p:nvPr>
              <p:custDataLst>
                <p:tags r:id="rId7"/>
              </p:custDataLst>
            </p:nvPr>
          </p:nvSpPr>
          <p:spPr>
            <a:xfrm>
              <a:off x="2955639" y="2404745"/>
              <a:ext cx="2047875" cy="2047875"/>
            </a:xfrm>
            <a:prstGeom prst="ellipse">
              <a:avLst/>
            </a:prstGeom>
            <a:solidFill>
              <a:srgbClr val="22AA83"/>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ym typeface="微软雅黑" panose="020B0503020204020204" pitchFamily="34" charset="-122"/>
              </a:endParaRPr>
            </a:p>
          </p:txBody>
        </p:sp>
        <p:sp>
          <p:nvSpPr>
            <p:cNvPr id="56" name="椭圆 55"/>
            <p:cNvSpPr/>
            <p:nvPr>
              <p:custDataLst>
                <p:tags r:id="rId8"/>
              </p:custDataLst>
            </p:nvPr>
          </p:nvSpPr>
          <p:spPr>
            <a:xfrm>
              <a:off x="5581999" y="3388360"/>
              <a:ext cx="81280" cy="81280"/>
            </a:xfrm>
            <a:prstGeom prst="ellipse">
              <a:avLst/>
            </a:prstGeom>
            <a:solidFill>
              <a:srgbClr val="0080CD"/>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江城圆体 400W" panose="020B0500000000000000" charset="-122"/>
                <a:sym typeface="微软雅黑" panose="020B0503020204020204" pitchFamily="34" charset="-122"/>
              </a:endParaRPr>
            </a:p>
          </p:txBody>
        </p:sp>
        <p:pic>
          <p:nvPicPr>
            <p:cNvPr id="57" name="图片 24" descr="3b32313538303430353b5b664e60"/>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3524760" y="2663825"/>
              <a:ext cx="856615" cy="856615"/>
            </a:xfrm>
            <a:prstGeom prst="rect">
              <a:avLst/>
            </a:prstGeom>
          </p:spPr>
        </p:pic>
        <p:sp>
          <p:nvSpPr>
            <p:cNvPr id="58" name="文本框 57"/>
            <p:cNvSpPr txBox="1"/>
            <p:nvPr>
              <p:custDataLst>
                <p:tags r:id="rId12"/>
              </p:custDataLst>
            </p:nvPr>
          </p:nvSpPr>
          <p:spPr>
            <a:xfrm>
              <a:off x="3279094" y="3640389"/>
              <a:ext cx="1370231" cy="430887"/>
            </a:xfrm>
            <a:prstGeom prst="rect">
              <a:avLst/>
            </a:prstGeom>
            <a:noFill/>
          </p:spPr>
          <p:txBody>
            <a:bodyPr wrap="square" rtlCol="0">
              <a:spAutoFit/>
            </a:bodyPr>
            <a:lstStyle/>
            <a:p>
              <a:pPr algn="ctr"/>
              <a:r>
                <a:rPr lang="zh-CN" altLang="en-US" sz="2200" b="1" dirty="0">
                  <a:solidFill>
                    <a:schemeClr val="bg1"/>
                  </a:solidFill>
                  <a:latin typeface="黑体" panose="02010609060101010101" pitchFamily="49" charset="-122"/>
                  <a:ea typeface="黑体" panose="02010609060101010101" pitchFamily="49" charset="-122"/>
                </a:rPr>
                <a:t>学习内容</a:t>
              </a:r>
              <a:endParaRPr lang="zh-CN" altLang="en-US" sz="2200" b="1" dirty="0">
                <a:solidFill>
                  <a:schemeClr val="bg1"/>
                </a:solidFill>
                <a:latin typeface="黑体" panose="02010609060101010101" pitchFamily="49" charset="-122"/>
                <a:ea typeface="黑体" panose="02010609060101010101" pitchFamily="49" charset="-122"/>
              </a:endParaRPr>
            </a:p>
          </p:txBody>
        </p:sp>
      </p:grpSp>
      <p:sp>
        <p:nvSpPr>
          <p:cNvPr id="6"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a:t>
            </a:r>
            <a:r>
              <a:rPr lang="zh-CN" altLang="en-US" b="0" dirty="0">
                <a:solidFill>
                  <a:prstClr val="white"/>
                </a:solidFill>
                <a:latin typeface="Times New Roman" panose="02020603050405020304" pitchFamily="18" charset="0"/>
                <a:ea typeface="黑体" panose="02010609060101010101" pitchFamily="49" charset="-122"/>
                <a:cs typeface="Times New Roman" panose="02020603050405020304" pitchFamily="18" charset="0"/>
              </a:rPr>
              <a:t>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5099" y="2717588"/>
            <a:ext cx="4421667" cy="2370970"/>
          </a:xfrm>
          <a:prstGeom prst="rect">
            <a:avLst/>
          </a:prstGeom>
          <a:noFill/>
        </p:spPr>
        <p:txBody>
          <a:bodyPr wrap="square">
            <a:spAutoFit/>
          </a:bodyPr>
          <a:lstStyle/>
          <a:p>
            <a:pPr indent="608330">
              <a:lnSpc>
                <a:spcPts val="3600"/>
              </a:lnSpc>
            </a:pPr>
            <a:r>
              <a:rPr lang="zh-CN" altLang="en-US" sz="2400" dirty="0">
                <a:effectLst/>
                <a:latin typeface="楷体" panose="02010609060101010101" pitchFamily="49" charset="-122"/>
                <a:ea typeface="楷体" panose="02010609060101010101" pitchFamily="49" charset="-122"/>
                <a:cs typeface="Times New Roman" panose="02020603050405020304" pitchFamily="18" charset="0"/>
              </a:rPr>
              <a:t>通过分析网络直播的具体功能和形式，我们可能需要摄像头拍摄视频，需要计算机充当直播服务器，需要路由器把各种设备连接起来</a:t>
            </a:r>
            <a:r>
              <a:rPr lang="en-US" altLang="zh-CN" sz="2400" dirty="0">
                <a:effectLst/>
                <a:latin typeface="楷体" panose="02010609060101010101" pitchFamily="49" charset="-122"/>
                <a:ea typeface="楷体" panose="02010609060101010101" pitchFamily="49" charset="-122"/>
                <a:cs typeface="Times New Roman" panose="02020603050405020304" pitchFamily="18" charset="0"/>
              </a:rPr>
              <a:t>……</a:t>
            </a:r>
            <a:endParaRPr lang="en-US" altLang="zh-CN" sz="2400" dirty="0">
              <a:effectLst/>
              <a:latin typeface="楷体" panose="02010609060101010101" pitchFamily="49" charset="-122"/>
              <a:ea typeface="楷体" panose="02010609060101010101" pitchFamily="49" charset="-122"/>
              <a:cs typeface="Times New Roman" panose="02020603050405020304" pitchFamily="18" charset="0"/>
            </a:endParaRPr>
          </a:p>
        </p:txBody>
      </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9" name="图片 8" descr="电子设备放在桌子上的电脑&#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45157" y="2297618"/>
            <a:ext cx="5601480" cy="3276578"/>
          </a:xfrm>
          <a:prstGeom prst="rect">
            <a:avLst/>
          </a:prstGeom>
        </p:spPr>
      </p:pic>
      <p:grpSp>
        <p:nvGrpSpPr>
          <p:cNvPr id="11" name="组合 10"/>
          <p:cNvGrpSpPr/>
          <p:nvPr/>
        </p:nvGrpSpPr>
        <p:grpSpPr>
          <a:xfrm>
            <a:off x="3526736" y="1138292"/>
            <a:ext cx="5026565" cy="855182"/>
            <a:chOff x="2796635" y="1195997"/>
            <a:chExt cx="5026565" cy="855182"/>
          </a:xfrm>
        </p:grpSpPr>
        <p:cxnSp>
          <p:nvCxnSpPr>
            <p:cNvPr id="12" name="直接连接符 11"/>
            <p:cNvCxnSpPr/>
            <p:nvPr/>
          </p:nvCxnSpPr>
          <p:spPr>
            <a:xfrm flipH="1">
              <a:off x="3359346" y="1863610"/>
              <a:ext cx="4463854" cy="0"/>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796635" y="1581566"/>
              <a:ext cx="445481" cy="469613"/>
              <a:chOff x="2121873" y="1511588"/>
              <a:chExt cx="445481" cy="469613"/>
            </a:xfrm>
          </p:grpSpPr>
          <p:sp>
            <p:nvSpPr>
              <p:cNvPr id="16" name="矩形 15"/>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5" name="文本框 14"/>
            <p:cNvSpPr txBox="1"/>
            <p:nvPr/>
          </p:nvSpPr>
          <p:spPr>
            <a:xfrm>
              <a:off x="3359347" y="1195997"/>
              <a:ext cx="43961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一、</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网络直播常用的硬件</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p:cNvSpPr/>
          <p:nvPr/>
        </p:nvSpPr>
        <p:spPr>
          <a:xfrm>
            <a:off x="1158924" y="2149618"/>
            <a:ext cx="3431897" cy="3656302"/>
          </a:xfrm>
          <a:prstGeom prst="roundRect">
            <a:avLst>
              <a:gd name="adj" fmla="val 5358"/>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ounded Rectangle 29"/>
          <p:cNvSpPr>
            <a:spLocks noChangeArrowheads="1"/>
          </p:cNvSpPr>
          <p:nvPr/>
        </p:nvSpPr>
        <p:spPr bwMode="auto">
          <a:xfrm>
            <a:off x="1980397" y="4825907"/>
            <a:ext cx="1810642" cy="461665"/>
          </a:xfrm>
          <a:prstGeom prst="roundRect">
            <a:avLst>
              <a:gd name="adj" fmla="val 21991"/>
            </a:avLst>
          </a:prstGeom>
          <a:solidFill>
            <a:srgbClr val="203864"/>
          </a:solidFill>
          <a:ln w="28575">
            <a:solidFill>
              <a:schemeClr val="bg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srgbClr val="FFFFFF"/>
                </a:solidFill>
                <a:effectLst/>
                <a:uLnTx/>
                <a:uFillTx/>
                <a:latin typeface="楷体" panose="02010609060101010101" pitchFamily="49" charset="-122"/>
                <a:ea typeface="楷体" panose="02010609060101010101" pitchFamily="49" charset="-122"/>
                <a:sym typeface="Arial" panose="020B0604020202020204" pitchFamily="34" charset="0"/>
              </a:rPr>
              <a:t>连接设备</a:t>
            </a:r>
            <a:endParaRPr kumimoji="0" lang="zh-CN" altLang="en-US" sz="2000" i="0" u="none" strike="noStrike" kern="1200" cap="none" spc="0" normalizeH="0" baseline="0" noProof="0" dirty="0">
              <a:ln>
                <a:noFill/>
              </a:ln>
              <a:solidFill>
                <a:srgbClr val="FFFFFF"/>
              </a:solidFill>
              <a:effectLst/>
              <a:uLnTx/>
              <a:uFillTx/>
              <a:latin typeface="楷体" panose="02010609060101010101" pitchFamily="49" charset="-122"/>
              <a:ea typeface="楷体" panose="02010609060101010101" pitchFamily="49" charset="-122"/>
              <a:sym typeface="Arial" panose="020B0604020202020204" pitchFamily="34" charset="0"/>
            </a:endParaRPr>
          </a:p>
        </p:txBody>
      </p:sp>
      <p:grpSp>
        <p:nvGrpSpPr>
          <p:cNvPr id="4" name="组合 3"/>
          <p:cNvGrpSpPr/>
          <p:nvPr/>
        </p:nvGrpSpPr>
        <p:grpSpPr>
          <a:xfrm>
            <a:off x="1554266" y="2601521"/>
            <a:ext cx="2763139" cy="1888342"/>
            <a:chOff x="1401984" y="2721718"/>
            <a:chExt cx="2763139" cy="1888342"/>
          </a:xfrm>
        </p:grpSpPr>
        <p:sp>
          <p:nvSpPr>
            <p:cNvPr id="13" name="文本框 12"/>
            <p:cNvSpPr txBox="1"/>
            <p:nvPr/>
          </p:nvSpPr>
          <p:spPr>
            <a:xfrm>
              <a:off x="2698055" y="3094376"/>
              <a:ext cx="1467068" cy="400110"/>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rPr>
                <a:t>无线路由器</a:t>
              </a:r>
              <a:endParaRPr lang="zh-CN" altLang="en-US" sz="2000" dirty="0">
                <a:latin typeface="楷体" panose="02010609060101010101" pitchFamily="49" charset="-122"/>
                <a:ea typeface="楷体" panose="02010609060101010101" pitchFamily="49" charset="-122"/>
              </a:endParaRPr>
            </a:p>
          </p:txBody>
        </p:sp>
        <p:sp>
          <p:nvSpPr>
            <p:cNvPr id="16" name="文本框 15"/>
            <p:cNvSpPr txBox="1"/>
            <p:nvPr/>
          </p:nvSpPr>
          <p:spPr>
            <a:xfrm>
              <a:off x="2845150" y="4209950"/>
              <a:ext cx="697627" cy="400110"/>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rPr>
                <a:t>网线</a:t>
              </a:r>
              <a:endParaRPr lang="zh-CN" altLang="en-US" sz="2000" dirty="0">
                <a:latin typeface="楷体" panose="02010609060101010101" pitchFamily="49" charset="-122"/>
                <a:ea typeface="楷体" panose="02010609060101010101" pitchFamily="49" charset="-122"/>
              </a:endParaRPr>
            </a:p>
          </p:txBody>
        </p:sp>
        <p:pic>
          <p:nvPicPr>
            <p:cNvPr id="18" name="Picture 4" descr="无线网络图片素材"/>
            <p:cNvPicPr>
              <a:picLocks noChangeAspect="1" noChangeArrowheads="1"/>
            </p:cNvPicPr>
            <p:nvPr/>
          </p:nvPicPr>
          <p:blipFill>
            <a:blip r:embed="rId1" cstate="print">
              <a:extLst>
                <a:ext uri="{BEBA8EAE-BF5A-486C-A8C5-ECC9F3942E4B}">
                  <a14:imgProps xmlns:a14="http://schemas.microsoft.com/office/drawing/2010/main">
                    <a14:imgLayer r:embed="rId2">
                      <a14:imgEffect>
                        <a14:backgroundRemoval t="0" b="93802" l="7000" r="92625">
                          <a14:foregroundMark x1="25750" y1="42211" x2="11875" y2="7203"/>
                          <a14:foregroundMark x1="79125" y1="42044" x2="90250" y2="3183"/>
                          <a14:foregroundMark x1="29500" y1="76884" x2="36125" y2="76549"/>
                          <a14:foregroundMark x1="31000" y1="79732" x2="36250" y2="79564"/>
                          <a14:foregroundMark x1="70000" y1="76549" x2="76000" y2="77052"/>
                          <a14:foregroundMark x1="70375" y1="79062" x2="76000" y2="79062"/>
                        </a14:backgroundRemoval>
                      </a14:imgEffect>
                    </a14:imgLayer>
                  </a14:imgProps>
                </a:ext>
                <a:ext uri="{28A0092B-C50C-407E-A947-70E740481C1C}">
                  <a14:useLocalDpi xmlns:a14="http://schemas.microsoft.com/office/drawing/2010/main" val="0"/>
                </a:ext>
              </a:extLst>
            </a:blip>
            <a:srcRect/>
            <a:stretch>
              <a:fillRect/>
            </a:stretch>
          </p:blipFill>
          <p:spPr bwMode="auto">
            <a:xfrm>
              <a:off x="1401985" y="2721718"/>
              <a:ext cx="1275364" cy="979660"/>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p:cNvPicPr>
              <a:picLocks noChangeAspect="1"/>
            </p:cNvPicPr>
            <p:nvPr/>
          </p:nvPicPr>
          <p:blipFill>
            <a:blip r:embed="rId3">
              <a:extLst>
                <a:ext uri="{BEBA8EAE-BF5A-486C-A8C5-ECC9F3942E4B}">
                  <a14:imgProps xmlns:a14="http://schemas.microsoft.com/office/drawing/2010/main">
                    <a14:imgLayer r:embed="rId4">
                      <a14:imgEffect>
                        <a14:backgroundRemoval t="0" b="66875" l="0" r="99194"/>
                      </a14:imgEffect>
                    </a14:imgLayer>
                  </a14:imgProps>
                </a:ext>
              </a:extLst>
            </a:blip>
            <a:stretch>
              <a:fillRect/>
            </a:stretch>
          </p:blipFill>
          <p:spPr>
            <a:xfrm rot="5400000" flipH="1">
              <a:off x="1815423" y="3796512"/>
              <a:ext cx="329948" cy="1156825"/>
            </a:xfrm>
            <a:prstGeom prst="rect">
              <a:avLst/>
            </a:prstGeom>
          </p:spPr>
        </p:pic>
      </p:grpSp>
      <p:grpSp>
        <p:nvGrpSpPr>
          <p:cNvPr id="5" name="组合 4"/>
          <p:cNvGrpSpPr/>
          <p:nvPr/>
        </p:nvGrpSpPr>
        <p:grpSpPr>
          <a:xfrm>
            <a:off x="5212471" y="2389055"/>
            <a:ext cx="2248203" cy="1349133"/>
            <a:chOff x="5212471" y="2389055"/>
            <a:chExt cx="2248203" cy="1349133"/>
          </a:xfrm>
        </p:grpSpPr>
        <p:grpSp>
          <p:nvGrpSpPr>
            <p:cNvPr id="21" name="组合 20"/>
            <p:cNvGrpSpPr/>
            <p:nvPr/>
          </p:nvGrpSpPr>
          <p:grpSpPr>
            <a:xfrm>
              <a:off x="5212471" y="2389055"/>
              <a:ext cx="1694497" cy="657817"/>
              <a:chOff x="1448560" y="2170691"/>
              <a:chExt cx="1797218" cy="758314"/>
            </a:xfrm>
          </p:grpSpPr>
          <p:sp>
            <p:nvSpPr>
              <p:cNvPr id="36" name="文本框 35"/>
              <p:cNvSpPr txBox="1"/>
              <p:nvPr/>
            </p:nvSpPr>
            <p:spPr>
              <a:xfrm>
                <a:off x="2233833" y="2297515"/>
                <a:ext cx="1011945" cy="461236"/>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rPr>
                  <a:t>计算机</a:t>
                </a:r>
                <a:endParaRPr lang="zh-CN" altLang="en-US" sz="2000" dirty="0">
                  <a:latin typeface="楷体" panose="02010609060101010101" pitchFamily="49" charset="-122"/>
                  <a:ea typeface="楷体" panose="02010609060101010101" pitchFamily="49" charset="-122"/>
                </a:endParaRPr>
              </a:p>
            </p:txBody>
          </p:sp>
          <p:pic>
            <p:nvPicPr>
              <p:cNvPr id="37" name="图片 3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448560" y="2170691"/>
                <a:ext cx="902394" cy="758314"/>
              </a:xfrm>
              <a:prstGeom prst="rect">
                <a:avLst/>
              </a:prstGeom>
            </p:spPr>
          </p:pic>
        </p:grpSp>
        <p:grpSp>
          <p:nvGrpSpPr>
            <p:cNvPr id="22" name="组合 21"/>
            <p:cNvGrpSpPr/>
            <p:nvPr/>
          </p:nvGrpSpPr>
          <p:grpSpPr>
            <a:xfrm>
              <a:off x="5310485" y="3250784"/>
              <a:ext cx="2150189" cy="487404"/>
              <a:chOff x="7998170" y="3374348"/>
              <a:chExt cx="2280534" cy="561867"/>
            </a:xfrm>
          </p:grpSpPr>
          <p:sp>
            <p:nvSpPr>
              <p:cNvPr id="34" name="文本框 33"/>
              <p:cNvSpPr txBox="1"/>
              <p:nvPr/>
            </p:nvSpPr>
            <p:spPr>
              <a:xfrm>
                <a:off x="8634619" y="3393636"/>
                <a:ext cx="1644085" cy="461237"/>
              </a:xfrm>
              <a:prstGeom prst="rect">
                <a:avLst/>
              </a:prstGeom>
              <a:noFill/>
            </p:spPr>
            <p:txBody>
              <a:bodyPr wrap="square" rtlCol="0">
                <a:spAutoFit/>
              </a:bodyPr>
              <a:lstStyle/>
              <a:p>
                <a:r>
                  <a:rPr lang="zh-CN" altLang="en-US" sz="2000" dirty="0">
                    <a:latin typeface="楷体" panose="02010609060101010101" pitchFamily="49" charset="-122"/>
                    <a:ea typeface="楷体" panose="02010609060101010101" pitchFamily="49" charset="-122"/>
                  </a:rPr>
                  <a:t>移动终端</a:t>
                </a:r>
                <a:endParaRPr lang="zh-CN" altLang="en-US" sz="2000" dirty="0">
                  <a:latin typeface="楷体" panose="02010609060101010101" pitchFamily="49" charset="-122"/>
                  <a:ea typeface="楷体" panose="02010609060101010101" pitchFamily="49" charset="-122"/>
                </a:endParaRPr>
              </a:p>
            </p:txBody>
          </p:sp>
          <p:pic>
            <p:nvPicPr>
              <p:cNvPr id="35" name="图片 34"/>
              <p:cNvPicPr>
                <a:picLocks noChangeAspect="1"/>
              </p:cNvPicPr>
              <p:nvPr/>
            </p:nvPicPr>
            <p:blipFill>
              <a:blip r:embed="rId6">
                <a:extLst>
                  <a:ext uri="{BEBA8EAE-BF5A-486C-A8C5-ECC9F3942E4B}">
                    <a14:imgProps xmlns:a14="http://schemas.microsoft.com/office/drawing/2010/main">
                      <a14:imgLayer r:embed="rId7">
                        <a14:imgEffect>
                          <a14:backgroundRemoval t="3162" b="96443" l="3488" r="93895"/>
                        </a14:imgEffect>
                      </a14:imgLayer>
                    </a14:imgProps>
                  </a:ext>
                </a:extLst>
              </a:blip>
              <a:stretch>
                <a:fillRect/>
              </a:stretch>
            </p:blipFill>
            <p:spPr>
              <a:xfrm>
                <a:off x="7998170" y="3374348"/>
                <a:ext cx="763962" cy="561867"/>
              </a:xfrm>
              <a:prstGeom prst="rect">
                <a:avLst/>
              </a:prstGeom>
            </p:spPr>
          </p:pic>
        </p:grpSp>
      </p:grpSp>
      <p:sp>
        <p:nvSpPr>
          <p:cNvPr id="24" name="Rounded Rectangle 29"/>
          <p:cNvSpPr>
            <a:spLocks noChangeArrowheads="1"/>
          </p:cNvSpPr>
          <p:nvPr/>
        </p:nvSpPr>
        <p:spPr bwMode="auto">
          <a:xfrm>
            <a:off x="5382554" y="3877145"/>
            <a:ext cx="1837392" cy="355282"/>
          </a:xfrm>
          <a:prstGeom prst="roundRect">
            <a:avLst>
              <a:gd name="adj" fmla="val 21991"/>
            </a:avLst>
          </a:prstGeom>
          <a:solidFill>
            <a:srgbClr val="203864"/>
          </a:solidFill>
          <a:ln w="28575">
            <a:solidFill>
              <a:schemeClr val="bg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defTabSz="1373505">
              <a:defRPr/>
            </a:pPr>
            <a:r>
              <a:rPr lang="zh-CN" altLang="en-US" sz="2000" dirty="0">
                <a:solidFill>
                  <a:srgbClr val="FFFFFF"/>
                </a:solidFill>
                <a:latin typeface="楷体" panose="02010609060101010101" pitchFamily="49" charset="-122"/>
                <a:ea typeface="楷体" panose="02010609060101010101" pitchFamily="49" charset="-122"/>
                <a:sym typeface="Arial" panose="020B0604020202020204" pitchFamily="34" charset="0"/>
              </a:rPr>
              <a:t>观看设备</a:t>
            </a:r>
            <a:endParaRPr lang="zh-CN" altLang="en-US" sz="20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sp>
        <p:nvSpPr>
          <p:cNvPr id="25" name="矩形: 圆角 24"/>
          <p:cNvSpPr/>
          <p:nvPr/>
        </p:nvSpPr>
        <p:spPr>
          <a:xfrm>
            <a:off x="5017680" y="2206388"/>
            <a:ext cx="2687028" cy="2246589"/>
          </a:xfrm>
          <a:prstGeom prst="roundRect">
            <a:avLst>
              <a:gd name="adj" fmla="val 5358"/>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422500" y="4868667"/>
            <a:ext cx="1687410" cy="657817"/>
            <a:chOff x="1490928" y="2325249"/>
            <a:chExt cx="1789701" cy="758314"/>
          </a:xfrm>
        </p:grpSpPr>
        <p:sp>
          <p:nvSpPr>
            <p:cNvPr id="32" name="文本框 31"/>
            <p:cNvSpPr txBox="1"/>
            <p:nvPr/>
          </p:nvSpPr>
          <p:spPr>
            <a:xfrm>
              <a:off x="2268684" y="2473573"/>
              <a:ext cx="1011945" cy="461236"/>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rPr>
                <a:t>计算机</a:t>
              </a:r>
              <a:endParaRPr lang="zh-CN" altLang="en-US" sz="2000" dirty="0">
                <a:latin typeface="楷体" panose="02010609060101010101" pitchFamily="49" charset="-122"/>
                <a:ea typeface="楷体" panose="02010609060101010101" pitchFamily="49" charset="-122"/>
              </a:endParaRPr>
            </a:p>
          </p:txBody>
        </p:sp>
        <p:pic>
          <p:nvPicPr>
            <p:cNvPr id="33" name="图片 3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490928" y="2325249"/>
              <a:ext cx="902394" cy="758314"/>
            </a:xfrm>
            <a:prstGeom prst="rect">
              <a:avLst/>
            </a:prstGeom>
          </p:spPr>
        </p:pic>
      </p:grpSp>
      <p:sp>
        <p:nvSpPr>
          <p:cNvPr id="27" name="矩形: 圆角 26"/>
          <p:cNvSpPr/>
          <p:nvPr/>
        </p:nvSpPr>
        <p:spPr>
          <a:xfrm>
            <a:off x="8174643" y="2218912"/>
            <a:ext cx="2687028" cy="1522792"/>
          </a:xfrm>
          <a:prstGeom prst="roundRect">
            <a:avLst>
              <a:gd name="adj" fmla="val 5358"/>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Rounded Rectangle 29"/>
          <p:cNvSpPr>
            <a:spLocks noChangeArrowheads="1"/>
          </p:cNvSpPr>
          <p:nvPr/>
        </p:nvSpPr>
        <p:spPr bwMode="auto">
          <a:xfrm>
            <a:off x="5442498" y="5660780"/>
            <a:ext cx="1837392" cy="461664"/>
          </a:xfrm>
          <a:prstGeom prst="roundRect">
            <a:avLst>
              <a:gd name="adj" fmla="val 21991"/>
            </a:avLst>
          </a:prstGeom>
          <a:solidFill>
            <a:srgbClr val="203864"/>
          </a:solidFill>
          <a:ln w="28575">
            <a:solidFill>
              <a:schemeClr val="bg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marR="0" lvl="0" indent="0" algn="ctr" defTabSz="1373505" fontAlgn="auto">
              <a:lnSpc>
                <a:spcPct val="100000"/>
              </a:lnSpc>
              <a:spcBef>
                <a:spcPts val="0"/>
              </a:spcBef>
              <a:spcAft>
                <a:spcPts val="0"/>
              </a:spcAft>
              <a:buClrTx/>
              <a:buSzTx/>
              <a:buFontTx/>
              <a:buNone/>
              <a:defRPr/>
            </a:pPr>
            <a:r>
              <a:rPr lang="zh-CN" altLang="en-US" sz="2000" dirty="0">
                <a:solidFill>
                  <a:srgbClr val="FFFFFF"/>
                </a:solidFill>
                <a:latin typeface="楷体" panose="02010609060101010101" pitchFamily="49" charset="-122"/>
                <a:ea typeface="楷体" panose="02010609060101010101" pitchFamily="49" charset="-122"/>
                <a:sym typeface="Arial" panose="020B0604020202020204" pitchFamily="34" charset="0"/>
              </a:rPr>
              <a:t>直播设备</a:t>
            </a:r>
            <a:endParaRPr lang="zh-CN" altLang="en-US" sz="20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sp>
        <p:nvSpPr>
          <p:cNvPr id="29" name="Rounded Rectangle 29"/>
          <p:cNvSpPr>
            <a:spLocks noChangeArrowheads="1"/>
          </p:cNvSpPr>
          <p:nvPr/>
        </p:nvSpPr>
        <p:spPr bwMode="auto">
          <a:xfrm>
            <a:off x="8596061" y="3039710"/>
            <a:ext cx="1837392" cy="461664"/>
          </a:xfrm>
          <a:prstGeom prst="roundRect">
            <a:avLst>
              <a:gd name="adj" fmla="val 21991"/>
            </a:avLst>
          </a:prstGeom>
          <a:solidFill>
            <a:srgbClr val="203864"/>
          </a:solidFill>
          <a:ln w="28575">
            <a:solidFill>
              <a:schemeClr val="bg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defTabSz="1373505">
              <a:defRPr/>
            </a:pPr>
            <a:r>
              <a:rPr lang="zh-CN" altLang="en-US" sz="2000" dirty="0">
                <a:solidFill>
                  <a:srgbClr val="FFFFFF"/>
                </a:solidFill>
                <a:latin typeface="楷体" panose="02010609060101010101" pitchFamily="49" charset="-122"/>
                <a:ea typeface="楷体" panose="02010609060101010101" pitchFamily="49" charset="-122"/>
                <a:sym typeface="Arial" panose="020B0604020202020204" pitchFamily="34" charset="0"/>
              </a:rPr>
              <a:t>视频拍摄</a:t>
            </a:r>
            <a:endParaRPr lang="zh-CN" altLang="en-US" sz="2000" dirty="0">
              <a:solidFill>
                <a:srgbClr val="FFFFFF"/>
              </a:solidFill>
              <a:latin typeface="楷体" panose="02010609060101010101" pitchFamily="49" charset="-122"/>
              <a:ea typeface="楷体" panose="02010609060101010101" pitchFamily="49" charset="-122"/>
              <a:sym typeface="Arial" panose="020B0604020202020204" pitchFamily="34" charset="0"/>
            </a:endParaRPr>
          </a:p>
        </p:txBody>
      </p:sp>
      <p:sp>
        <p:nvSpPr>
          <p:cNvPr id="30" name="矩形: 圆角 29"/>
          <p:cNvSpPr/>
          <p:nvPr/>
        </p:nvSpPr>
        <p:spPr>
          <a:xfrm>
            <a:off x="5017680" y="4734592"/>
            <a:ext cx="2687028" cy="1484272"/>
          </a:xfrm>
          <a:prstGeom prst="roundRect">
            <a:avLst>
              <a:gd name="adj" fmla="val 5358"/>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8402902" y="2228569"/>
            <a:ext cx="1870047" cy="758927"/>
            <a:chOff x="8174642" y="2259786"/>
            <a:chExt cx="1870047" cy="758927"/>
          </a:xfrm>
        </p:grpSpPr>
        <p:sp>
          <p:nvSpPr>
            <p:cNvPr id="23" name="文本框 22"/>
            <p:cNvSpPr txBox="1"/>
            <p:nvPr/>
          </p:nvSpPr>
          <p:spPr>
            <a:xfrm>
              <a:off x="9090582" y="2434559"/>
              <a:ext cx="954107" cy="400110"/>
            </a:xfrm>
            <a:prstGeom prst="rect">
              <a:avLst/>
            </a:prstGeom>
            <a:noFill/>
          </p:spPr>
          <p:txBody>
            <a:bodyPr wrap="none" rtlCol="0">
              <a:spAutoFit/>
            </a:bodyPr>
            <a:lstStyle/>
            <a:p>
              <a:r>
                <a:rPr lang="zh-CN" altLang="en-US" sz="2000" dirty="0">
                  <a:latin typeface="楷体" panose="02010609060101010101" pitchFamily="49" charset="-122"/>
                  <a:ea typeface="楷体" panose="02010609060101010101" pitchFamily="49" charset="-122"/>
                </a:rPr>
                <a:t>摄像头</a:t>
              </a:r>
              <a:endParaRPr lang="zh-CN" altLang="en-US" sz="2000" dirty="0">
                <a:latin typeface="楷体" panose="02010609060101010101" pitchFamily="49" charset="-122"/>
                <a:ea typeface="楷体" panose="02010609060101010101" pitchFamily="49" charset="-122"/>
              </a:endParaRPr>
            </a:p>
          </p:txBody>
        </p:sp>
        <p:pic>
          <p:nvPicPr>
            <p:cNvPr id="31" name="Picture 2" descr="网络摄像头图片素材"/>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44125" y1="41312" x2="47125" y2="32270"/>
                          <a14:foregroundMark x1="54250" y1="53546" x2="57750" y2="49823"/>
                        </a14:backgroundRemoval>
                      </a14:imgEffect>
                    </a14:imgLayer>
                  </a14:imgProps>
                </a:ext>
                <a:ext uri="{28A0092B-C50C-407E-A947-70E740481C1C}">
                  <a14:useLocalDpi xmlns:a14="http://schemas.microsoft.com/office/drawing/2010/main" val="0"/>
                </a:ext>
              </a:extLst>
            </a:blip>
            <a:srcRect/>
            <a:stretch>
              <a:fillRect/>
            </a:stretch>
          </p:blipFill>
          <p:spPr bwMode="auto">
            <a:xfrm>
              <a:off x="8174642" y="2259786"/>
              <a:ext cx="1170025" cy="758927"/>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38" name="组合 37"/>
          <p:cNvGrpSpPr/>
          <p:nvPr/>
        </p:nvGrpSpPr>
        <p:grpSpPr>
          <a:xfrm>
            <a:off x="3526736" y="1138292"/>
            <a:ext cx="5026565" cy="855182"/>
            <a:chOff x="2796635" y="1195997"/>
            <a:chExt cx="5026565" cy="855182"/>
          </a:xfrm>
        </p:grpSpPr>
        <p:cxnSp>
          <p:nvCxnSpPr>
            <p:cNvPr id="39" name="直接连接符 38"/>
            <p:cNvCxnSpPr/>
            <p:nvPr/>
          </p:nvCxnSpPr>
          <p:spPr>
            <a:xfrm flipH="1">
              <a:off x="3359346" y="1863610"/>
              <a:ext cx="4463854" cy="0"/>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2796635" y="1581566"/>
              <a:ext cx="445481" cy="469613"/>
              <a:chOff x="2121873" y="1511588"/>
              <a:chExt cx="445481" cy="469613"/>
            </a:xfrm>
          </p:grpSpPr>
          <p:sp>
            <p:nvSpPr>
              <p:cNvPr id="42" name="矩形 41"/>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文本框 40"/>
            <p:cNvSpPr txBox="1"/>
            <p:nvPr/>
          </p:nvSpPr>
          <p:spPr>
            <a:xfrm>
              <a:off x="3359347" y="1195997"/>
              <a:ext cx="43961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一、</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网络直播常用的硬件</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5021" y="2089391"/>
            <a:ext cx="10469996" cy="4200317"/>
          </a:xfrm>
          <a:prstGeom prst="rect">
            <a:avLst/>
          </a:prstGeom>
          <a:noFill/>
        </p:spPr>
        <p:txBody>
          <a:bodyPr wrap="square">
            <a:spAutoFit/>
          </a:bodyPr>
          <a:lstStyle/>
          <a:p>
            <a:pPr>
              <a:lnSpc>
                <a:spcPts val="3600"/>
              </a:lnSpc>
            </a:pPr>
            <a:r>
              <a:rPr lang="en-US" altLang="zh-CN" sz="2400" dirty="0">
                <a:effectLst/>
                <a:latin typeface="Times New Roman" panose="02020603050405020304" pitchFamily="18" charset="0"/>
                <a:ea typeface="楷体" panose="02010609060101010101" pitchFamily="49" charset="-122"/>
                <a:cs typeface="Times New Roman" panose="02020603050405020304" pitchFamily="18" charset="0"/>
              </a:rPr>
              <a:t>        1</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effectLst/>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effectLst/>
                <a:latin typeface="Times New Roman" panose="02020603050405020304" pitchFamily="18" charset="0"/>
                <a:ea typeface="楷体" panose="02010609060101010101" pitchFamily="49" charset="-122"/>
                <a:cs typeface="Times New Roman" panose="02020603050405020304" pitchFamily="18" charset="0"/>
              </a:rPr>
              <a:t>依据搭建具有视频直播功能的小型网络的需求，选择硬件设备，并填写下面的记录单。 </a:t>
            </a:r>
            <a:endParaRPr lang="en-US" altLang="zh-CN" sz="2400" dirty="0">
              <a:effectLst/>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ts val="3600"/>
              </a:lnSpc>
              <a:buAutoNum type="arabicPeriod"/>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ts val="3600"/>
              </a:lnSpc>
              <a:buAutoNum type="arabicPeriod"/>
            </a:pPr>
            <a:endParaRPr lang="en-US" altLang="zh-CN" sz="2400" dirty="0">
              <a:effectLst/>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ts val="3600"/>
              </a:lnSpc>
              <a:buAutoNum type="arabicPeriod"/>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ts val="3600"/>
              </a:lnSpc>
              <a:buAutoNum type="arabicPeriod"/>
            </a:pPr>
            <a:endParaRPr lang="en-US" altLang="zh-CN" sz="2400" dirty="0">
              <a:effectLst/>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ts val="3600"/>
              </a:lnSpc>
              <a:buAutoNum type="arabicPeriod"/>
            </a:pPr>
            <a:endParaRPr lang="en-US" altLang="zh-CN" sz="2400" dirty="0">
              <a:effectLst/>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ts val="3600"/>
              </a:lnSpc>
              <a:buAutoNum type="arabicPeriod"/>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2.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想一想：是否需要无线路由器？为什么？</a:t>
            </a:r>
            <a:endParaRPr lang="zh-CN" altLang="en-US" sz="2400" dirty="0">
              <a:effectLst/>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aphicFrame>
        <p:nvGraphicFramePr>
          <p:cNvPr id="12" name="表格 11"/>
          <p:cNvGraphicFramePr/>
          <p:nvPr/>
        </p:nvGraphicFramePr>
        <p:xfrm>
          <a:off x="2978342" y="3194479"/>
          <a:ext cx="6537617" cy="2391516"/>
        </p:xfrm>
        <a:graphic>
          <a:graphicData uri="http://schemas.openxmlformats.org/drawingml/2006/table">
            <a:tbl>
              <a:tblPr firstRow="1" bandRow="1">
                <a:tableStyleId>{5C22544A-7EE6-4342-B048-85BDC9FD1C3A}</a:tableStyleId>
              </a:tblPr>
              <a:tblGrid>
                <a:gridCol w="1829182"/>
                <a:gridCol w="4708435"/>
              </a:tblGrid>
              <a:tr h="478556">
                <a:tc>
                  <a:txBody>
                    <a:bodyPr/>
                    <a:lstStyle/>
                    <a:p>
                      <a:pPr algn="ctr">
                        <a:buNone/>
                      </a:pPr>
                      <a:r>
                        <a:rPr lang="zh-CN" altLang="en-US" sz="2000" b="1" dirty="0">
                          <a:latin typeface="楷体" panose="02010609060101010101" pitchFamily="49" charset="-122"/>
                          <a:ea typeface="楷体" panose="02010609060101010101" pitchFamily="49" charset="-122"/>
                        </a:rPr>
                        <a:t>硬件设备</a:t>
                      </a:r>
                      <a:endParaRPr lang="zh-CN" altLang="en-US" sz="2000" b="1" dirty="0">
                        <a:latin typeface="楷体" panose="02010609060101010101" pitchFamily="49" charset="-122"/>
                        <a:ea typeface="楷体" panose="02010609060101010101" pitchFamily="49" charset="-122"/>
                      </a:endParaRPr>
                    </a:p>
                  </a:txBody>
                  <a:tcPr anchor="ctr"/>
                </a:tc>
                <a:tc>
                  <a:txBody>
                    <a:bodyPr/>
                    <a:lstStyle/>
                    <a:p>
                      <a:pPr algn="ctr">
                        <a:buNone/>
                      </a:pPr>
                      <a:r>
                        <a:rPr lang="zh-CN" altLang="en-US" sz="2000" b="1" dirty="0">
                          <a:latin typeface="楷体" panose="02010609060101010101" pitchFamily="49" charset="-122"/>
                          <a:ea typeface="楷体" panose="02010609060101010101" pitchFamily="49" charset="-122"/>
                        </a:rPr>
                        <a:t>作用简介</a:t>
                      </a:r>
                      <a:endParaRPr lang="zh-CN" altLang="en-US" sz="2000" b="1" dirty="0">
                        <a:latin typeface="楷体" panose="02010609060101010101" pitchFamily="49" charset="-122"/>
                        <a:ea typeface="楷体" panose="02010609060101010101" pitchFamily="49" charset="-122"/>
                      </a:endParaRPr>
                    </a:p>
                  </a:txBody>
                  <a:tcPr anchor="ctr"/>
                </a:tc>
              </a:tr>
              <a:tr h="478240">
                <a:tc>
                  <a:txBody>
                    <a:bodyPr/>
                    <a:lstStyle/>
                    <a:p>
                      <a:pPr algn="ctr"/>
                      <a:endParaRPr lang="en-US" altLang="zh-CN" sz="2000" b="0" dirty="0">
                        <a:latin typeface="楷体" panose="02010609060101010101" pitchFamily="49" charset="-122"/>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2000" b="0" dirty="0">
                        <a:latin typeface="楷体" panose="02010609060101010101" pitchFamily="49" charset="-122"/>
                        <a:ea typeface="楷体" panose="02010609060101010101" pitchFamily="49" charset="-122"/>
                      </a:endParaRPr>
                    </a:p>
                  </a:txBody>
                  <a:tcPr anchor="ctr"/>
                </a:tc>
              </a:tr>
              <a:tr h="478240">
                <a:tc>
                  <a:txBody>
                    <a:bodyPr/>
                    <a:lstStyle/>
                    <a:p>
                      <a:pPr algn="ctr">
                        <a:buNone/>
                      </a:pPr>
                      <a:endParaRPr lang="zh-CN" altLang="en-US" sz="2000" b="0" dirty="0">
                        <a:latin typeface="楷体" panose="02010609060101010101" pitchFamily="49" charset="-122"/>
                        <a:ea typeface="楷体" panose="02010609060101010101" pitchFamily="49" charset="-122"/>
                      </a:endParaRPr>
                    </a:p>
                  </a:txBody>
                  <a:tcPr anchor="ctr"/>
                </a:tc>
                <a:tc>
                  <a:txBody>
                    <a:bodyPr/>
                    <a:lstStyle/>
                    <a:p>
                      <a:pPr algn="ctr">
                        <a:buNone/>
                      </a:pPr>
                      <a:endParaRPr lang="zh-CN" altLang="en-US" sz="2000" b="0" dirty="0">
                        <a:latin typeface="楷体" panose="02010609060101010101" pitchFamily="49" charset="-122"/>
                        <a:ea typeface="楷体" panose="02010609060101010101" pitchFamily="49" charset="-122"/>
                      </a:endParaRPr>
                    </a:p>
                  </a:txBody>
                  <a:tcPr anchor="ctr"/>
                </a:tc>
              </a:tr>
              <a:tr h="478240">
                <a:tc>
                  <a:txBody>
                    <a:bodyPr/>
                    <a:lstStyle/>
                    <a:p>
                      <a:pPr algn="ctr">
                        <a:buNone/>
                      </a:pPr>
                      <a:endParaRPr lang="zh-CN" altLang="en-US" sz="2000" b="0" dirty="0">
                        <a:latin typeface="楷体" panose="02010609060101010101" pitchFamily="49" charset="-122"/>
                        <a:ea typeface="楷体" panose="02010609060101010101" pitchFamily="49" charset="-122"/>
                      </a:endParaRPr>
                    </a:p>
                  </a:txBody>
                  <a:tcPr anchor="ctr"/>
                </a:tc>
                <a:tc>
                  <a:txBody>
                    <a:bodyPr/>
                    <a:lstStyle/>
                    <a:p>
                      <a:pPr algn="ctr">
                        <a:buNone/>
                      </a:pPr>
                      <a:endParaRPr lang="zh-CN" altLang="en-US" sz="2000" b="0" dirty="0">
                        <a:latin typeface="楷体" panose="02010609060101010101" pitchFamily="49" charset="-122"/>
                        <a:ea typeface="楷体" panose="02010609060101010101" pitchFamily="49" charset="-122"/>
                      </a:endParaRPr>
                    </a:p>
                  </a:txBody>
                  <a:tcPr anchor="ctr"/>
                </a:tc>
              </a:tr>
              <a:tr h="478240">
                <a:tc>
                  <a:txBody>
                    <a:bodyPr/>
                    <a:lstStyle/>
                    <a:p>
                      <a:pPr algn="ctr">
                        <a:buNone/>
                      </a:pPr>
                      <a:endParaRPr lang="zh-CN" altLang="en-US" sz="2000" b="0" dirty="0">
                        <a:latin typeface="楷体" panose="02010609060101010101" pitchFamily="49" charset="-122"/>
                        <a:ea typeface="楷体" panose="02010609060101010101" pitchFamily="49" charset="-122"/>
                      </a:endParaRPr>
                    </a:p>
                  </a:txBody>
                  <a:tcPr anchor="ctr"/>
                </a:tc>
                <a:tc>
                  <a:txBody>
                    <a:bodyPr/>
                    <a:lstStyle/>
                    <a:p>
                      <a:pPr algn="ctr">
                        <a:buNone/>
                      </a:pPr>
                      <a:endParaRPr lang="zh-CN" altLang="en-US" sz="2000" b="0" dirty="0">
                        <a:latin typeface="楷体" panose="02010609060101010101" pitchFamily="49" charset="-122"/>
                        <a:ea typeface="楷体" panose="02010609060101010101" pitchFamily="49" charset="-122"/>
                      </a:endParaRPr>
                    </a:p>
                  </a:txBody>
                  <a:tcPr anchor="ctr"/>
                </a:tc>
              </a:tr>
            </a:tbl>
          </a:graphicData>
        </a:graphic>
      </p:graphicFrame>
      <p:grpSp>
        <p:nvGrpSpPr>
          <p:cNvPr id="9" name="组合 8"/>
          <p:cNvGrpSpPr/>
          <p:nvPr/>
        </p:nvGrpSpPr>
        <p:grpSpPr>
          <a:xfrm>
            <a:off x="3526736" y="1138292"/>
            <a:ext cx="5026565" cy="855182"/>
            <a:chOff x="2796635" y="1195997"/>
            <a:chExt cx="5026565" cy="855182"/>
          </a:xfrm>
        </p:grpSpPr>
        <p:cxnSp>
          <p:nvCxnSpPr>
            <p:cNvPr id="11" name="直接连接符 10"/>
            <p:cNvCxnSpPr/>
            <p:nvPr/>
          </p:nvCxnSpPr>
          <p:spPr>
            <a:xfrm flipH="1">
              <a:off x="3359346" y="1863610"/>
              <a:ext cx="4463854" cy="0"/>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796635" y="1581566"/>
              <a:ext cx="445481" cy="469613"/>
              <a:chOff x="2121873" y="1511588"/>
              <a:chExt cx="445481" cy="469613"/>
            </a:xfrm>
          </p:grpSpPr>
          <p:sp>
            <p:nvSpPr>
              <p:cNvPr id="15" name="矩形 14"/>
              <p:cNvSpPr/>
              <p:nvPr/>
            </p:nvSpPr>
            <p:spPr>
              <a:xfrm>
                <a:off x="212187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232117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 name="文本框 13"/>
            <p:cNvSpPr txBox="1"/>
            <p:nvPr/>
          </p:nvSpPr>
          <p:spPr>
            <a:xfrm>
              <a:off x="3359347" y="1195997"/>
              <a:ext cx="4396120"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一、</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网络直播常用的硬件</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556460" y="1132780"/>
            <a:ext cx="3079080" cy="855182"/>
            <a:chOff x="2796635" y="1416337"/>
            <a:chExt cx="3079080" cy="855182"/>
          </a:xfrm>
        </p:grpSpPr>
        <p:cxnSp>
          <p:nvCxnSpPr>
            <p:cNvPr id="12" name="直接连接符 11"/>
            <p:cNvCxnSpPr/>
            <p:nvPr/>
          </p:nvCxnSpPr>
          <p:spPr>
            <a:xfrm flipH="1">
              <a:off x="3359346" y="2083950"/>
              <a:ext cx="2516369"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359347" y="1416337"/>
              <a:ext cx="251636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二、连接方式</a:t>
              </a:r>
              <a:endParaRPr lang="zh-CN" altLang="en-US" sz="3000" dirty="0">
                <a:solidFill>
                  <a:prstClr val="black"/>
                </a:solidFill>
                <a:latin typeface="黑体" panose="02010609060101010101" pitchFamily="49" charset="-122"/>
                <a:ea typeface="黑体" panose="02010609060101010101" pitchFamily="49" charset="-122"/>
              </a:endParaRPr>
            </a:p>
          </p:txBody>
        </p:sp>
        <p:grpSp>
          <p:nvGrpSpPr>
            <p:cNvPr id="14" name="组合 13"/>
            <p:cNvGrpSpPr/>
            <p:nvPr/>
          </p:nvGrpSpPr>
          <p:grpSpPr>
            <a:xfrm>
              <a:off x="2796635" y="1801906"/>
              <a:ext cx="445481" cy="469613"/>
              <a:chOff x="2121873" y="1511588"/>
              <a:chExt cx="445481" cy="469613"/>
            </a:xfrm>
          </p:grpSpPr>
          <p:sp>
            <p:nvSpPr>
              <p:cNvPr id="15" name="矩形 14"/>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3" name="文本框 2"/>
          <p:cNvSpPr txBox="1"/>
          <p:nvPr/>
        </p:nvSpPr>
        <p:spPr>
          <a:xfrm>
            <a:off x="1559196" y="2128523"/>
            <a:ext cx="9636318" cy="1444626"/>
          </a:xfrm>
          <a:prstGeom prst="rect">
            <a:avLst/>
          </a:prstGeom>
          <a:noFill/>
        </p:spPr>
        <p:txBody>
          <a:bodyPr wrap="square">
            <a:spAutoFit/>
          </a:bodyPr>
          <a:lstStyle/>
          <a:p>
            <a:pPr indent="608330" algn="just">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网络设备的连接通常分为</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有线连接</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和</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无线连接</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两种。一般来说，有线连接更加稳定，但布线等操作相对烦琐；无线连接相对便捷，但稳定性稍差。</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7" name="图片 6" descr="图示&#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26358" y="3266357"/>
            <a:ext cx="4594699" cy="2925029"/>
          </a:xfrm>
          <a:prstGeom prst="rect">
            <a:avLst/>
          </a:prstGeom>
        </p:spPr>
      </p:pic>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244725" y="2021125"/>
            <a:ext cx="2399588" cy="504304"/>
            <a:chOff x="4982471" y="1486669"/>
            <a:chExt cx="2399588" cy="504304"/>
          </a:xfrm>
        </p:grpSpPr>
        <p:sp>
          <p:nvSpPr>
            <p:cNvPr id="41" name="Rounded Rectangle 29"/>
            <p:cNvSpPr>
              <a:spLocks noChangeArrowheads="1"/>
            </p:cNvSpPr>
            <p:nvPr/>
          </p:nvSpPr>
          <p:spPr bwMode="auto">
            <a:xfrm>
              <a:off x="4982471" y="1486669"/>
              <a:ext cx="2399588" cy="504304"/>
            </a:xfrm>
            <a:prstGeom prst="roundRect">
              <a:avLst>
                <a:gd name="adj" fmla="val 21991"/>
              </a:avLst>
            </a:prstGeom>
            <a:solidFill>
              <a:srgbClr val="203864"/>
            </a:solidFill>
            <a:ln w="28575">
              <a:solidFill>
                <a:schemeClr val="bg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prstClr val="white"/>
                  </a:solidFill>
                  <a:effectLst/>
                  <a:uLnTx/>
                  <a:uFillTx/>
                  <a:latin typeface="Arial" panose="020B0604020202020204" pitchFamily="34" charset="0"/>
                  <a:ea typeface="黑体" panose="02010609060101010101" pitchFamily="49" charset="-122"/>
                  <a:cs typeface="+mn-cs"/>
                  <a:sym typeface="Arial" panose="020B0604020202020204" pitchFamily="34" charset="0"/>
                </a:rPr>
                <a:t>    </a:t>
              </a:r>
              <a:r>
                <a:rPr lang="zh-CN" altLang="en-US" sz="2000" dirty="0">
                  <a:solidFill>
                    <a:prstClr val="white"/>
                  </a:solidFill>
                  <a:latin typeface="楷体" panose="02010609060101010101" pitchFamily="49" charset="-122"/>
                  <a:ea typeface="楷体" panose="02010609060101010101" pitchFamily="49" charset="-122"/>
                  <a:sym typeface="Arial" panose="020B0604020202020204" pitchFamily="34" charset="0"/>
                </a:rPr>
                <a:t>无线连接</a:t>
              </a:r>
              <a:endParaRPr lang="zh-CN" altLang="en-US" sz="2000" dirty="0">
                <a:solidFill>
                  <a:prstClr val="white"/>
                </a:solidFill>
                <a:latin typeface="楷体" panose="02010609060101010101" pitchFamily="49" charset="-122"/>
                <a:ea typeface="楷体" panose="02010609060101010101" pitchFamily="49" charset="-122"/>
                <a:sym typeface="Arial" panose="020B0604020202020204" pitchFamily="34" charset="0"/>
              </a:endParaRPr>
            </a:p>
          </p:txBody>
        </p:sp>
        <p:sp>
          <p:nvSpPr>
            <p:cNvPr id="42" name="iconfont-11899-5651539"/>
            <p:cNvSpPr/>
            <p:nvPr/>
          </p:nvSpPr>
          <p:spPr>
            <a:xfrm>
              <a:off x="5305607" y="1603702"/>
              <a:ext cx="416848" cy="317910"/>
            </a:xfrm>
            <a:custGeom>
              <a:avLst/>
              <a:gdLst>
                <a:gd name="T0" fmla="*/ 4484 w 10375"/>
                <a:gd name="T1" fmla="*/ 6967 h 8769"/>
                <a:gd name="T2" fmla="*/ 4484 w 10375"/>
                <a:gd name="T3" fmla="*/ 8374 h 8769"/>
                <a:gd name="T4" fmla="*/ 5891 w 10375"/>
                <a:gd name="T5" fmla="*/ 8374 h 8769"/>
                <a:gd name="T6" fmla="*/ 5891 w 10375"/>
                <a:gd name="T7" fmla="*/ 6967 h 8769"/>
                <a:gd name="T8" fmla="*/ 4484 w 10375"/>
                <a:gd name="T9" fmla="*/ 6967 h 8769"/>
                <a:gd name="T10" fmla="*/ 1754 w 10375"/>
                <a:gd name="T11" fmla="*/ 5262 h 8769"/>
                <a:gd name="T12" fmla="*/ 2766 w 10375"/>
                <a:gd name="T13" fmla="*/ 6423 h 8769"/>
                <a:gd name="T14" fmla="*/ 7633 w 10375"/>
                <a:gd name="T15" fmla="*/ 6423 h 8769"/>
                <a:gd name="T16" fmla="*/ 8645 w 10375"/>
                <a:gd name="T17" fmla="*/ 5262 h 8769"/>
                <a:gd name="T18" fmla="*/ 1754 w 10375"/>
                <a:gd name="T19" fmla="*/ 5262 h 8769"/>
                <a:gd name="T20" fmla="*/ 0 w 10375"/>
                <a:gd name="T21" fmla="*/ 3261 h 8769"/>
                <a:gd name="T22" fmla="*/ 1038 w 10375"/>
                <a:gd name="T23" fmla="*/ 4447 h 8769"/>
                <a:gd name="T24" fmla="*/ 9338 w 10375"/>
                <a:gd name="T25" fmla="*/ 4447 h 8769"/>
                <a:gd name="T26" fmla="*/ 10375 w 10375"/>
                <a:gd name="T27" fmla="*/ 3261 h 8769"/>
                <a:gd name="T28" fmla="*/ 0 w 10375"/>
                <a:gd name="T29" fmla="*/ 3261 h 8769"/>
                <a:gd name="T30" fmla="*/ 0 w 10375"/>
                <a:gd name="T31" fmla="*/ 3261 h 8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8769">
                  <a:moveTo>
                    <a:pt x="4484" y="6967"/>
                  </a:moveTo>
                  <a:cubicBezTo>
                    <a:pt x="4089" y="7362"/>
                    <a:pt x="4089" y="7979"/>
                    <a:pt x="4484" y="8374"/>
                  </a:cubicBezTo>
                  <a:cubicBezTo>
                    <a:pt x="4879" y="8769"/>
                    <a:pt x="5496" y="8769"/>
                    <a:pt x="5891" y="8374"/>
                  </a:cubicBezTo>
                  <a:cubicBezTo>
                    <a:pt x="6286" y="7979"/>
                    <a:pt x="6286" y="7362"/>
                    <a:pt x="5891" y="6967"/>
                  </a:cubicBezTo>
                  <a:cubicBezTo>
                    <a:pt x="5471" y="6571"/>
                    <a:pt x="4854" y="6571"/>
                    <a:pt x="4484" y="6967"/>
                  </a:cubicBezTo>
                  <a:close/>
                  <a:moveTo>
                    <a:pt x="1754" y="5262"/>
                  </a:moveTo>
                  <a:lnTo>
                    <a:pt x="2766" y="6423"/>
                  </a:lnTo>
                  <a:cubicBezTo>
                    <a:pt x="4100" y="4892"/>
                    <a:pt x="6299" y="4892"/>
                    <a:pt x="7633" y="6423"/>
                  </a:cubicBezTo>
                  <a:lnTo>
                    <a:pt x="8645" y="5262"/>
                  </a:lnTo>
                  <a:cubicBezTo>
                    <a:pt x="6719" y="3088"/>
                    <a:pt x="3656" y="3088"/>
                    <a:pt x="1754" y="5262"/>
                  </a:cubicBezTo>
                  <a:close/>
                  <a:moveTo>
                    <a:pt x="0" y="3261"/>
                  </a:moveTo>
                  <a:lnTo>
                    <a:pt x="1038" y="4447"/>
                  </a:lnTo>
                  <a:cubicBezTo>
                    <a:pt x="3335" y="1803"/>
                    <a:pt x="7040" y="1803"/>
                    <a:pt x="9338" y="4447"/>
                  </a:cubicBezTo>
                  <a:lnTo>
                    <a:pt x="10375" y="3261"/>
                  </a:lnTo>
                  <a:cubicBezTo>
                    <a:pt x="7534" y="0"/>
                    <a:pt x="2865" y="0"/>
                    <a:pt x="0" y="3261"/>
                  </a:cubicBezTo>
                  <a:close/>
                  <a:moveTo>
                    <a:pt x="0" y="3261"/>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0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grpSp>
      <p:grpSp>
        <p:nvGrpSpPr>
          <p:cNvPr id="6" name="组合 5"/>
          <p:cNvGrpSpPr/>
          <p:nvPr/>
        </p:nvGrpSpPr>
        <p:grpSpPr>
          <a:xfrm>
            <a:off x="2667293" y="2055010"/>
            <a:ext cx="2399588" cy="504304"/>
            <a:chOff x="1416405" y="1578071"/>
            <a:chExt cx="2399588" cy="504304"/>
          </a:xfrm>
          <a:solidFill>
            <a:srgbClr val="203864"/>
          </a:solidFill>
        </p:grpSpPr>
        <p:sp>
          <p:nvSpPr>
            <p:cNvPr id="39" name="Rounded Rectangle 29"/>
            <p:cNvSpPr>
              <a:spLocks noChangeArrowheads="1"/>
            </p:cNvSpPr>
            <p:nvPr/>
          </p:nvSpPr>
          <p:spPr bwMode="auto">
            <a:xfrm>
              <a:off x="1416405" y="1578071"/>
              <a:ext cx="2399588" cy="504304"/>
            </a:xfrm>
            <a:prstGeom prst="roundRect">
              <a:avLst>
                <a:gd name="adj" fmla="val 21991"/>
              </a:avLst>
            </a:prstGeom>
            <a:grpFill/>
            <a:ln w="28575">
              <a:solidFill>
                <a:schemeClr val="bg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prstClr val="white"/>
                  </a:solidFill>
                  <a:effectLst/>
                  <a:uLnTx/>
                  <a:uFillTx/>
                  <a:latin typeface="Arial" panose="020B0604020202020204" pitchFamily="34" charset="0"/>
                  <a:ea typeface="黑体" panose="02010609060101010101" pitchFamily="49" charset="-122"/>
                  <a:cs typeface="+mn-cs"/>
                  <a:sym typeface="Arial" panose="020B0604020202020204" pitchFamily="34" charset="0"/>
                </a:rPr>
                <a:t>    </a:t>
              </a:r>
              <a:r>
                <a:rPr kumimoji="0" lang="zh-CN" altLang="en-US" sz="200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sym typeface="Arial" panose="020B0604020202020204" pitchFamily="34" charset="0"/>
                </a:rPr>
                <a:t>有线连接</a:t>
              </a:r>
              <a:endParaRPr kumimoji="0" lang="zh-CN" altLang="en-US" sz="200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sym typeface="Arial" panose="020B0604020202020204" pitchFamily="34" charset="0"/>
              </a:endParaRPr>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90789" y="1633676"/>
              <a:ext cx="393094" cy="393094"/>
            </a:xfrm>
            <a:prstGeom prst="rect">
              <a:avLst/>
            </a:prstGeom>
            <a:grpFill/>
          </p:spPr>
        </p:pic>
      </p:grpSp>
      <p:sp>
        <p:nvSpPr>
          <p:cNvPr id="8" name="矩形: 圆角 7"/>
          <p:cNvSpPr/>
          <p:nvPr/>
        </p:nvSpPr>
        <p:spPr>
          <a:xfrm>
            <a:off x="6841171" y="2666191"/>
            <a:ext cx="3210956" cy="2678998"/>
          </a:xfrm>
          <a:prstGeom prst="roundRect">
            <a:avLst>
              <a:gd name="adj" fmla="val 26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Rounded Rectangle 29"/>
          <p:cNvSpPr>
            <a:spLocks noChangeArrowheads="1"/>
          </p:cNvSpPr>
          <p:nvPr/>
        </p:nvSpPr>
        <p:spPr bwMode="auto">
          <a:xfrm>
            <a:off x="2260218" y="5478655"/>
            <a:ext cx="3210956" cy="704130"/>
          </a:xfrm>
          <a:prstGeom prst="roundRect">
            <a:avLst>
              <a:gd name="adj" fmla="val 50000"/>
            </a:avLst>
          </a:prstGeom>
          <a:solidFill>
            <a:srgbClr val="730F01"/>
          </a:solidFill>
          <a:ln w="28575">
            <a:solidFill>
              <a:schemeClr val="bg1"/>
            </a:solidFill>
          </a:ln>
        </p:spPr>
        <p:style>
          <a:lnRef idx="2">
            <a:schemeClr val="dk1"/>
          </a:lnRef>
          <a:fillRef idx="1">
            <a:schemeClr val="lt1"/>
          </a:fillRef>
          <a:effectRef idx="0">
            <a:schemeClr val="dk1"/>
          </a:effectRef>
          <a:fontRef idx="minor">
            <a:schemeClr val="dk1"/>
          </a:fontRef>
        </p:style>
        <p:txBody>
          <a:bodyPr anchor="ctr"/>
          <a:lstStyle/>
          <a:p>
            <a:pPr marL="0" marR="0" lvl="0" indent="0" defTabSz="1373505"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sym typeface="Arial" panose="020B0604020202020204" pitchFamily="34" charset="0"/>
              </a:rPr>
              <a:t>有线连接更加稳定，但布线等操作相对烦琐。</a:t>
            </a:r>
            <a:endParaRPr kumimoji="0" lang="zh-CN" altLang="en-US" sz="2000"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sym typeface="Arial" panose="020B0604020202020204" pitchFamily="34" charset="0"/>
            </a:endParaRPr>
          </a:p>
        </p:txBody>
      </p:sp>
      <p:grpSp>
        <p:nvGrpSpPr>
          <p:cNvPr id="10" name="组合 9"/>
          <p:cNvGrpSpPr/>
          <p:nvPr/>
        </p:nvGrpSpPr>
        <p:grpSpPr>
          <a:xfrm>
            <a:off x="2491911" y="4273582"/>
            <a:ext cx="1137470" cy="1012778"/>
            <a:chOff x="2104043" y="3515516"/>
            <a:chExt cx="1558388" cy="1387557"/>
          </a:xfrm>
        </p:grpSpPr>
        <p:pic>
          <p:nvPicPr>
            <p:cNvPr id="37" name="图片 3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229193" y="3515516"/>
              <a:ext cx="1133147" cy="952224"/>
            </a:xfrm>
            <a:prstGeom prst="rect">
              <a:avLst/>
            </a:prstGeom>
          </p:spPr>
        </p:pic>
        <p:sp>
          <p:nvSpPr>
            <p:cNvPr id="38" name="文本框 37"/>
            <p:cNvSpPr txBox="1"/>
            <p:nvPr/>
          </p:nvSpPr>
          <p:spPr>
            <a:xfrm>
              <a:off x="2104043" y="4354902"/>
              <a:ext cx="1558388" cy="548171"/>
            </a:xfrm>
            <a:prstGeom prst="rect">
              <a:avLst/>
            </a:prstGeom>
            <a:noFill/>
          </p:spPr>
          <p:txBody>
            <a:bodyPr wrap="square">
              <a:spAutoFit/>
            </a:bodyPr>
            <a:lstStyle/>
            <a:p>
              <a:pPr>
                <a:defRPr/>
              </a:pPr>
              <a:r>
                <a:rPr lang="zh-CN" altLang="en-US" sz="2000" b="1" dirty="0">
                  <a:solidFill>
                    <a:prstClr val="black"/>
                  </a:solidFill>
                  <a:latin typeface="楷体" panose="02010609060101010101" pitchFamily="49" charset="-122"/>
                  <a:ea typeface="楷体" panose="02010609060101010101" pitchFamily="49" charset="-122"/>
                  <a:sym typeface="Arial" panose="020B0604020202020204" pitchFamily="34" charset="0"/>
                </a:rPr>
                <a:t>计算机</a:t>
              </a:r>
              <a:endParaRPr lang="zh-CN" altLang="en-US" sz="2000" b="1" dirty="0">
                <a:solidFill>
                  <a:prstClr val="black"/>
                </a:solidFill>
                <a:latin typeface="楷体" panose="02010609060101010101" pitchFamily="49" charset="-122"/>
                <a:ea typeface="楷体" panose="02010609060101010101" pitchFamily="49" charset="-122"/>
              </a:endParaRPr>
            </a:p>
          </p:txBody>
        </p:sp>
      </p:grpSp>
      <p:grpSp>
        <p:nvGrpSpPr>
          <p:cNvPr id="18" name="组合 17"/>
          <p:cNvGrpSpPr/>
          <p:nvPr/>
        </p:nvGrpSpPr>
        <p:grpSpPr>
          <a:xfrm>
            <a:off x="4025118" y="4253782"/>
            <a:ext cx="1050320" cy="1014932"/>
            <a:chOff x="4471279" y="3520593"/>
            <a:chExt cx="1520197" cy="1505332"/>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474896" y="3520593"/>
              <a:ext cx="1484053" cy="1076243"/>
            </a:xfrm>
            <a:prstGeom prst="rect">
              <a:avLst/>
            </a:prstGeom>
          </p:spPr>
        </p:pic>
        <p:sp>
          <p:nvSpPr>
            <p:cNvPr id="34" name="文本框 33"/>
            <p:cNvSpPr txBox="1"/>
            <p:nvPr/>
          </p:nvSpPr>
          <p:spPr>
            <a:xfrm>
              <a:off x="4471279" y="4432488"/>
              <a:ext cx="1520197" cy="5934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sym typeface="Arial" panose="020B0604020202020204" pitchFamily="34" charset="0"/>
                </a:rPr>
                <a:t>摄像头</a:t>
              </a:r>
              <a:endParaRPr kumimoji="0" lang="zh-CN" altLang="en-US" sz="20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endParaRPr>
            </a:p>
          </p:txBody>
        </p:sp>
      </p:grpSp>
      <p:sp>
        <p:nvSpPr>
          <p:cNvPr id="19" name="Rounded Rectangle 29"/>
          <p:cNvSpPr>
            <a:spLocks noChangeArrowheads="1"/>
          </p:cNvSpPr>
          <p:nvPr/>
        </p:nvSpPr>
        <p:spPr bwMode="auto">
          <a:xfrm rot="18499587">
            <a:off x="2953515" y="3892828"/>
            <a:ext cx="812783" cy="134674"/>
          </a:xfrm>
          <a:prstGeom prst="roundRect">
            <a:avLst>
              <a:gd name="adj" fmla="val 50000"/>
            </a:avLst>
          </a:prstGeom>
          <a:solidFill>
            <a:srgbClr val="F39C12"/>
          </a:solidFill>
          <a:ln w="28575">
            <a:no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Arial" panose="020B0604020202020204" pitchFamily="34" charset="0"/>
              </a:rPr>
              <a:t>    </a:t>
            </a:r>
            <a:endParaRPr kumimoji="0" lang="zh-CN" altLang="en-US" sz="1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Arial" panose="020B0604020202020204" pitchFamily="34" charset="0"/>
            </a:endParaRPr>
          </a:p>
        </p:txBody>
      </p:sp>
      <p:sp>
        <p:nvSpPr>
          <p:cNvPr id="20" name="Rounded Rectangle 29"/>
          <p:cNvSpPr>
            <a:spLocks noChangeArrowheads="1"/>
          </p:cNvSpPr>
          <p:nvPr/>
        </p:nvSpPr>
        <p:spPr bwMode="auto">
          <a:xfrm rot="20056934" flipV="1">
            <a:off x="4179062" y="3615028"/>
            <a:ext cx="45719" cy="812018"/>
          </a:xfrm>
          <a:prstGeom prst="roundRect">
            <a:avLst>
              <a:gd name="adj" fmla="val 50000"/>
            </a:avLst>
          </a:prstGeom>
          <a:solidFill>
            <a:schemeClr val="tx1"/>
          </a:solidFill>
          <a:ln w="28575">
            <a:no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sym typeface="Arial" panose="020B0604020202020204" pitchFamily="34" charset="0"/>
              </a:rPr>
              <a:t>    </a:t>
            </a:r>
            <a:endParaRPr kumimoji="0" lang="zh-CN" altLang="en-US" sz="18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sym typeface="Arial" panose="020B0604020202020204" pitchFamily="34" charset="0"/>
            </a:endParaRPr>
          </a:p>
        </p:txBody>
      </p:sp>
      <p:sp>
        <p:nvSpPr>
          <p:cNvPr id="21" name="矩形: 圆角 20"/>
          <p:cNvSpPr/>
          <p:nvPr/>
        </p:nvSpPr>
        <p:spPr>
          <a:xfrm>
            <a:off x="1890018" y="2675126"/>
            <a:ext cx="3803028" cy="2589538"/>
          </a:xfrm>
          <a:prstGeom prst="roundRect">
            <a:avLst>
              <a:gd name="adj" fmla="val 5358"/>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2" name="组合 21"/>
          <p:cNvGrpSpPr/>
          <p:nvPr/>
        </p:nvGrpSpPr>
        <p:grpSpPr>
          <a:xfrm>
            <a:off x="7009422" y="4386389"/>
            <a:ext cx="1222614" cy="953184"/>
            <a:chOff x="5518561" y="3454179"/>
            <a:chExt cx="1482386" cy="1155709"/>
          </a:xfrm>
        </p:grpSpPr>
        <p:pic>
          <p:nvPicPr>
            <p:cNvPr id="31" name="图片 30"/>
            <p:cNvPicPr>
              <a:picLocks noChangeAspect="1"/>
            </p:cNvPicPr>
            <p:nvPr/>
          </p:nvPicPr>
          <p:blipFill>
            <a:blip r:embed="rId4">
              <a:extLst>
                <a:ext uri="{BEBA8EAE-BF5A-486C-A8C5-ECC9F3942E4B}">
                  <a14:imgProps xmlns:a14="http://schemas.microsoft.com/office/drawing/2010/main">
                    <a14:imgLayer r:embed="rId5">
                      <a14:imgEffect>
                        <a14:backgroundRemoval t="3162" b="96443" l="3488" r="93895"/>
                      </a14:imgEffect>
                    </a14:imgLayer>
                  </a14:imgProps>
                </a:ext>
              </a:extLst>
            </a:blip>
            <a:stretch>
              <a:fillRect/>
            </a:stretch>
          </p:blipFill>
          <p:spPr>
            <a:xfrm>
              <a:off x="5803861" y="3454179"/>
              <a:ext cx="911788" cy="670587"/>
            </a:xfrm>
            <a:prstGeom prst="rect">
              <a:avLst/>
            </a:prstGeom>
          </p:spPr>
        </p:pic>
        <p:sp>
          <p:nvSpPr>
            <p:cNvPr id="32" name="文本框 31"/>
            <p:cNvSpPr txBox="1"/>
            <p:nvPr/>
          </p:nvSpPr>
          <p:spPr>
            <a:xfrm>
              <a:off x="5518561" y="4124766"/>
              <a:ext cx="1482386" cy="485122"/>
            </a:xfrm>
            <a:prstGeom prst="rect">
              <a:avLst/>
            </a:prstGeom>
            <a:noFill/>
          </p:spPr>
          <p:txBody>
            <a:bodyPr wrap="square">
              <a:spAutoFit/>
            </a:bodyPr>
            <a:lstStyle/>
            <a:p>
              <a:pPr>
                <a:defRPr/>
              </a:pPr>
              <a:r>
                <a:rPr lang="zh-CN" altLang="en-US" sz="2000" b="1" dirty="0">
                  <a:solidFill>
                    <a:prstClr val="black"/>
                  </a:solidFill>
                  <a:latin typeface="楷体" panose="02010609060101010101" pitchFamily="49" charset="-122"/>
                  <a:ea typeface="楷体" panose="02010609060101010101" pitchFamily="49" charset="-122"/>
                  <a:sym typeface="Arial" panose="020B0604020202020204" pitchFamily="34" charset="0"/>
                </a:rPr>
                <a:t>移动终端</a:t>
              </a:r>
              <a:endParaRPr lang="zh-CN" altLang="en-US" sz="2000" b="1" dirty="0">
                <a:solidFill>
                  <a:prstClr val="black"/>
                </a:solidFill>
                <a:latin typeface="楷体" panose="02010609060101010101" pitchFamily="49" charset="-122"/>
                <a:ea typeface="楷体" panose="02010609060101010101" pitchFamily="49" charset="-122"/>
              </a:endParaRPr>
            </a:p>
          </p:txBody>
        </p:sp>
      </p:grpSp>
      <p:grpSp>
        <p:nvGrpSpPr>
          <p:cNvPr id="23" name="组合 22"/>
          <p:cNvGrpSpPr/>
          <p:nvPr/>
        </p:nvGrpSpPr>
        <p:grpSpPr>
          <a:xfrm>
            <a:off x="8596891" y="4273585"/>
            <a:ext cx="1047423" cy="1065988"/>
            <a:chOff x="7002169" y="2960284"/>
            <a:chExt cx="1647593" cy="1676799"/>
          </a:xfrm>
        </p:grpSpPr>
        <p:pic>
          <p:nvPicPr>
            <p:cNvPr id="29" name="图片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033399" y="2960284"/>
              <a:ext cx="1616363" cy="1143886"/>
            </a:xfrm>
            <a:prstGeom prst="rect">
              <a:avLst/>
            </a:prstGeom>
          </p:spPr>
        </p:pic>
        <p:sp>
          <p:nvSpPr>
            <p:cNvPr id="30" name="文本框 29"/>
            <p:cNvSpPr txBox="1"/>
            <p:nvPr/>
          </p:nvSpPr>
          <p:spPr>
            <a:xfrm>
              <a:off x="7002169" y="4007710"/>
              <a:ext cx="1616363" cy="629373"/>
            </a:xfrm>
            <a:prstGeom prst="rect">
              <a:avLst/>
            </a:prstGeom>
            <a:noFill/>
          </p:spPr>
          <p:txBody>
            <a:bodyPr wrap="square">
              <a:spAutoFit/>
            </a:bodyPr>
            <a:lstStyle/>
            <a:p>
              <a:pPr marR="0" lvl="0" indent="0" fontAlgn="auto">
                <a:lnSpc>
                  <a:spcPct val="100000"/>
                </a:lnSpc>
                <a:spcBef>
                  <a:spcPts val="0"/>
                </a:spcBef>
                <a:spcAft>
                  <a:spcPts val="0"/>
                </a:spcAft>
                <a:buClrTx/>
                <a:buSzTx/>
                <a:buFontTx/>
                <a:buNone/>
                <a:defRPr/>
              </a:pPr>
              <a:r>
                <a:rPr lang="zh-CN" altLang="en-US" sz="2000" b="1" dirty="0">
                  <a:solidFill>
                    <a:prstClr val="black"/>
                  </a:solidFill>
                  <a:latin typeface="楷体" panose="02010609060101010101" pitchFamily="49" charset="-122"/>
                  <a:ea typeface="楷体" panose="02010609060101010101" pitchFamily="49" charset="-122"/>
                  <a:sym typeface="Arial" panose="020B0604020202020204" pitchFamily="34" charset="0"/>
                </a:rPr>
                <a:t>摄像头</a:t>
              </a:r>
              <a:endParaRPr lang="zh-CN" altLang="en-US" sz="2000" b="1" dirty="0">
                <a:solidFill>
                  <a:prstClr val="black"/>
                </a:solidFill>
                <a:latin typeface="楷体" panose="02010609060101010101" pitchFamily="49" charset="-122"/>
                <a:ea typeface="楷体" panose="02010609060101010101" pitchFamily="49" charset="-122"/>
              </a:endParaRPr>
            </a:p>
          </p:txBody>
        </p:sp>
      </p:grpSp>
      <p:grpSp>
        <p:nvGrpSpPr>
          <p:cNvPr id="24" name="组合 23"/>
          <p:cNvGrpSpPr/>
          <p:nvPr/>
        </p:nvGrpSpPr>
        <p:grpSpPr>
          <a:xfrm>
            <a:off x="7642672" y="2742528"/>
            <a:ext cx="1603693" cy="1021691"/>
            <a:chOff x="6220724" y="2043734"/>
            <a:chExt cx="1844362" cy="1246133"/>
          </a:xfrm>
        </p:grpSpPr>
        <p:pic>
          <p:nvPicPr>
            <p:cNvPr id="27" name="图片 26"/>
            <p:cNvPicPr>
              <a:picLocks noChangeAspect="1"/>
            </p:cNvPicPr>
            <p:nvPr/>
          </p:nvPicPr>
          <p:blipFill>
            <a:blip r:embed="rId6" cstate="print">
              <a:extLst>
                <a:ext uri="{BEBA8EAE-BF5A-486C-A8C5-ECC9F3942E4B}">
                  <a14:imgProps xmlns:a14="http://schemas.microsoft.com/office/drawing/2010/main">
                    <a14:imgLayer r:embed="rId7">
                      <a14:imgEffect>
                        <a14:backgroundRemoval t="0" b="97544" l="278" r="98056">
                          <a14:foregroundMark x1="26389" y1="49474" x2="10833" y2="14737"/>
                          <a14:foregroundMark x1="80278" y1="50175" x2="91389" y2="14035"/>
                          <a14:foregroundMark x1="30000" y1="82456" x2="33056" y2="81404"/>
                          <a14:foregroundMark x1="74444" y1="82456" x2="76389" y2="82456"/>
                        </a14:backgroundRemoval>
                      </a14:imgEffect>
                      <a14:imgEffect>
                        <a14:brightnessContrast contrast="-400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6331390" y="2099736"/>
              <a:ext cx="1503324" cy="1190131"/>
            </a:xfrm>
            <a:prstGeom prst="rect">
              <a:avLst/>
            </a:prstGeom>
          </p:spPr>
        </p:pic>
        <p:sp>
          <p:nvSpPr>
            <p:cNvPr id="28" name="文本框 27"/>
            <p:cNvSpPr txBox="1"/>
            <p:nvPr/>
          </p:nvSpPr>
          <p:spPr>
            <a:xfrm>
              <a:off x="6220724" y="2043734"/>
              <a:ext cx="1844362" cy="4880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sym typeface="Arial" panose="020B0604020202020204" pitchFamily="34" charset="0"/>
                </a:rPr>
                <a:t>无线路由器</a:t>
              </a:r>
              <a:endParaRPr kumimoji="0" lang="zh-CN" altLang="en-US" sz="20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endParaRPr>
            </a:p>
          </p:txBody>
        </p:sp>
      </p:grpSp>
      <p:cxnSp>
        <p:nvCxnSpPr>
          <p:cNvPr id="25" name="直接连接符 24"/>
          <p:cNvCxnSpPr/>
          <p:nvPr/>
        </p:nvCxnSpPr>
        <p:spPr>
          <a:xfrm flipH="1">
            <a:off x="7738898" y="3627705"/>
            <a:ext cx="406134" cy="746970"/>
          </a:xfrm>
          <a:prstGeom prst="line">
            <a:avLst/>
          </a:prstGeom>
          <a:ln w="76200">
            <a:solidFill>
              <a:srgbClr val="F39C12"/>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704541" y="3639417"/>
            <a:ext cx="406134" cy="746970"/>
          </a:xfrm>
          <a:prstGeom prst="line">
            <a:avLst/>
          </a:prstGeom>
          <a:ln w="76200">
            <a:solidFill>
              <a:srgbClr val="F39C12"/>
            </a:solidFill>
            <a:prstDash val="sysDash"/>
          </a:ln>
        </p:spPr>
        <p:style>
          <a:lnRef idx="1">
            <a:schemeClr val="accent1"/>
          </a:lnRef>
          <a:fillRef idx="0">
            <a:schemeClr val="accent1"/>
          </a:fillRef>
          <a:effectRef idx="0">
            <a:schemeClr val="accent1"/>
          </a:effectRef>
          <a:fontRef idx="minor">
            <a:schemeClr val="tx1"/>
          </a:fontRef>
        </p:style>
      </p:cxnSp>
      <p:sp>
        <p:nvSpPr>
          <p:cNvPr id="43" name="Rounded Rectangle 29"/>
          <p:cNvSpPr>
            <a:spLocks noChangeArrowheads="1"/>
          </p:cNvSpPr>
          <p:nvPr/>
        </p:nvSpPr>
        <p:spPr bwMode="auto">
          <a:xfrm>
            <a:off x="6841171" y="5478655"/>
            <a:ext cx="3210956" cy="704130"/>
          </a:xfrm>
          <a:prstGeom prst="roundRect">
            <a:avLst>
              <a:gd name="adj" fmla="val 50000"/>
            </a:avLst>
          </a:prstGeom>
          <a:solidFill>
            <a:srgbClr val="730F01"/>
          </a:solidFill>
          <a:ln w="28575">
            <a:solidFill>
              <a:schemeClr val="bg1"/>
            </a:solidFill>
          </a:ln>
        </p:spPr>
        <p:style>
          <a:lnRef idx="2">
            <a:schemeClr val="dk1"/>
          </a:lnRef>
          <a:fillRef idx="1">
            <a:schemeClr val="lt1"/>
          </a:fillRef>
          <a:effectRef idx="0">
            <a:schemeClr val="dk1"/>
          </a:effectRef>
          <a:fontRef idx="minor">
            <a:schemeClr val="dk1"/>
          </a:fontRef>
        </p:style>
        <p:txBody>
          <a:bodyPr anchor="ctr"/>
          <a:lstStyle/>
          <a:p>
            <a:pPr defTabSz="1373505">
              <a:defRPr/>
            </a:pPr>
            <a:r>
              <a:rPr lang="zh-CN" altLang="en-US" sz="2000" dirty="0">
                <a:solidFill>
                  <a:prstClr val="white"/>
                </a:solidFill>
                <a:latin typeface="楷体" panose="02010609060101010101" pitchFamily="49" charset="-122"/>
                <a:ea typeface="楷体" panose="02010609060101010101" pitchFamily="49" charset="-122"/>
                <a:sym typeface="Arial" panose="020B0604020202020204" pitchFamily="34" charset="0"/>
              </a:rPr>
              <a:t>无线连接相对便捷，但稳定性稍差。</a:t>
            </a:r>
            <a:endParaRPr lang="zh-CN" altLang="en-US" sz="2000" dirty="0">
              <a:solidFill>
                <a:prstClr val="white"/>
              </a:solidFill>
              <a:latin typeface="楷体" panose="02010609060101010101" pitchFamily="49" charset="-122"/>
              <a:ea typeface="楷体" panose="02010609060101010101" pitchFamily="49" charset="-122"/>
              <a:sym typeface="Arial" panose="020B0604020202020204" pitchFamily="34" charset="0"/>
            </a:endParaRPr>
          </a:p>
        </p:txBody>
      </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1" name="组合 10"/>
          <p:cNvGrpSpPr/>
          <p:nvPr/>
        </p:nvGrpSpPr>
        <p:grpSpPr>
          <a:xfrm>
            <a:off x="3014391" y="2717417"/>
            <a:ext cx="1603693" cy="1021691"/>
            <a:chOff x="6220724" y="2043734"/>
            <a:chExt cx="1844362" cy="1246133"/>
          </a:xfrm>
        </p:grpSpPr>
        <p:pic>
          <p:nvPicPr>
            <p:cNvPr id="12" name="图片 11"/>
            <p:cNvPicPr>
              <a:picLocks noChangeAspect="1"/>
            </p:cNvPicPr>
            <p:nvPr/>
          </p:nvPicPr>
          <p:blipFill>
            <a:blip r:embed="rId6" cstate="print">
              <a:extLst>
                <a:ext uri="{BEBA8EAE-BF5A-486C-A8C5-ECC9F3942E4B}">
                  <a14:imgProps xmlns:a14="http://schemas.microsoft.com/office/drawing/2010/main">
                    <a14:imgLayer r:embed="rId7">
                      <a14:imgEffect>
                        <a14:backgroundRemoval t="0" b="97544" l="278" r="98056">
                          <a14:foregroundMark x1="26389" y1="49474" x2="10833" y2="14737"/>
                          <a14:foregroundMark x1="80278" y1="50175" x2="91389" y2="14035"/>
                          <a14:foregroundMark x1="30000" y1="82456" x2="33056" y2="81404"/>
                          <a14:foregroundMark x1="74444" y1="82456" x2="76389" y2="82456"/>
                        </a14:backgroundRemoval>
                      </a14:imgEffect>
                      <a14:imgEffect>
                        <a14:brightnessContrast contrast="-400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6331390" y="2099736"/>
              <a:ext cx="1503324" cy="1190131"/>
            </a:xfrm>
            <a:prstGeom prst="rect">
              <a:avLst/>
            </a:prstGeom>
          </p:spPr>
        </p:pic>
        <p:sp>
          <p:nvSpPr>
            <p:cNvPr id="13" name="文本框 12"/>
            <p:cNvSpPr txBox="1"/>
            <p:nvPr/>
          </p:nvSpPr>
          <p:spPr>
            <a:xfrm>
              <a:off x="6220724" y="2043734"/>
              <a:ext cx="1844362" cy="4880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sym typeface="Arial" panose="020B0604020202020204" pitchFamily="34" charset="0"/>
                </a:rPr>
                <a:t>无线路由器</a:t>
              </a:r>
              <a:endParaRPr kumimoji="0" lang="zh-CN" altLang="en-US" sz="20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endParaRPr>
            </a:p>
          </p:txBody>
        </p:sp>
      </p:grpSp>
      <p:grpSp>
        <p:nvGrpSpPr>
          <p:cNvPr id="44" name="组合 43"/>
          <p:cNvGrpSpPr/>
          <p:nvPr/>
        </p:nvGrpSpPr>
        <p:grpSpPr>
          <a:xfrm>
            <a:off x="4556460" y="1132780"/>
            <a:ext cx="3079080" cy="855182"/>
            <a:chOff x="2796635" y="1416337"/>
            <a:chExt cx="3079080" cy="855182"/>
          </a:xfrm>
        </p:grpSpPr>
        <p:cxnSp>
          <p:nvCxnSpPr>
            <p:cNvPr id="45" name="直接连接符 44"/>
            <p:cNvCxnSpPr/>
            <p:nvPr/>
          </p:nvCxnSpPr>
          <p:spPr>
            <a:xfrm flipH="1">
              <a:off x="3359346" y="2083950"/>
              <a:ext cx="2516369"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359347" y="1416337"/>
              <a:ext cx="251636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二、连接方式</a:t>
              </a:r>
              <a:endParaRPr lang="zh-CN" altLang="en-US" sz="3000" dirty="0">
                <a:solidFill>
                  <a:prstClr val="black"/>
                </a:solidFill>
                <a:latin typeface="黑体" panose="02010609060101010101" pitchFamily="49" charset="-122"/>
                <a:ea typeface="黑体" panose="02010609060101010101" pitchFamily="49" charset="-122"/>
              </a:endParaRPr>
            </a:p>
          </p:txBody>
        </p:sp>
        <p:grpSp>
          <p:nvGrpSpPr>
            <p:cNvPr id="47" name="组合 46"/>
            <p:cNvGrpSpPr/>
            <p:nvPr/>
          </p:nvGrpSpPr>
          <p:grpSpPr>
            <a:xfrm>
              <a:off x="2796635" y="1801906"/>
              <a:ext cx="445481" cy="469613"/>
              <a:chOff x="2121873" y="1511588"/>
              <a:chExt cx="445481" cy="469613"/>
            </a:xfrm>
          </p:grpSpPr>
          <p:sp>
            <p:nvSpPr>
              <p:cNvPr id="48" name="矩形 47"/>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01247" y="2101577"/>
            <a:ext cx="10088267" cy="3722173"/>
          </a:xfrm>
          <a:prstGeom prst="rect">
            <a:avLst/>
          </a:prstGeom>
          <a:noFill/>
        </p:spPr>
        <p:txBody>
          <a:bodyPr wrap="square">
            <a:spAutoFit/>
          </a:bodyPr>
          <a:lstStyle/>
          <a:p>
            <a:pPr>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为选定的硬件设备确定连接方式，并记录。</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ts val="3600"/>
              </a:lnSpc>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marL="514350" indent="-514350">
              <a:lnSpc>
                <a:spcPts val="3600"/>
              </a:lnSpc>
              <a:buAutoNum type="arabicPeriod"/>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marL="514350" indent="-514350">
              <a:lnSpc>
                <a:spcPts val="3600"/>
              </a:lnSpc>
              <a:buAutoNum type="arabicPeriod"/>
            </a:pP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a:p>
            <a:pPr marL="514350" indent="-514350">
              <a:lnSpc>
                <a:spcPts val="3600"/>
              </a:lnSpc>
              <a:buAutoNum type="arabicPeriod"/>
            </a:pP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a:p>
            <a:pPr marL="514350" indent="-514350">
              <a:lnSpc>
                <a:spcPts val="3600"/>
              </a:lnSpc>
              <a:buAutoNum type="arabicPeriod"/>
            </a:pP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a:p>
            <a:pPr marL="514350" indent="-514350">
              <a:lnSpc>
                <a:spcPts val="3600"/>
              </a:lnSpc>
              <a:buAutoNum type="arabicPeriod"/>
            </a:pP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a:p>
            <a:pPr marL="514350" indent="-514350">
              <a:lnSpc>
                <a:spcPts val="3600"/>
              </a:lnSpc>
              <a:buAutoNum type="arabicPeriod"/>
            </a:pP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graphicFrame>
        <p:nvGraphicFramePr>
          <p:cNvPr id="4" name="表格 6"/>
          <p:cNvGraphicFramePr>
            <a:graphicFrameLocks noGrp="1"/>
          </p:cNvGraphicFramePr>
          <p:nvPr/>
        </p:nvGraphicFramePr>
        <p:xfrm>
          <a:off x="2020761" y="2778825"/>
          <a:ext cx="8150477" cy="2793118"/>
        </p:xfrm>
        <a:graphic>
          <a:graphicData uri="http://schemas.openxmlformats.org/drawingml/2006/table">
            <a:tbl>
              <a:tblPr firstRow="1" bandRow="1">
                <a:tableStyleId>{5C22544A-7EE6-4342-B048-85BDC9FD1C3A}</a:tableStyleId>
              </a:tblPr>
              <a:tblGrid>
                <a:gridCol w="2043024"/>
                <a:gridCol w="3741949"/>
                <a:gridCol w="2365504"/>
              </a:tblGrid>
              <a:tr h="412718">
                <a:tc>
                  <a:txBody>
                    <a:bodyPr/>
                    <a:lstStyle/>
                    <a:p>
                      <a:pPr algn="ctr"/>
                      <a:r>
                        <a:rPr lang="zh-CN" altLang="en-US" sz="2000" b="1" dirty="0">
                          <a:latin typeface="楷体" panose="02010609060101010101" pitchFamily="49" charset="-122"/>
                          <a:ea typeface="楷体" panose="02010609060101010101" pitchFamily="49" charset="-122"/>
                        </a:rPr>
                        <a:t>硬件设备</a:t>
                      </a:r>
                      <a:endParaRPr lang="zh-CN" altLang="en-US" sz="2000" b="1" dirty="0">
                        <a:latin typeface="楷体" panose="02010609060101010101" pitchFamily="49" charset="-122"/>
                        <a:ea typeface="楷体" panose="02010609060101010101" pitchFamily="49" charset="-122"/>
                      </a:endParaRPr>
                    </a:p>
                  </a:txBody>
                  <a:tcPr anchor="ctr"/>
                </a:tc>
                <a:tc>
                  <a:txBody>
                    <a:bodyPr/>
                    <a:lstStyle/>
                    <a:p>
                      <a:pPr algn="ctr"/>
                      <a:r>
                        <a:rPr lang="zh-CN" altLang="en-US" sz="2000" b="1" dirty="0">
                          <a:latin typeface="楷体" panose="02010609060101010101" pitchFamily="49" charset="-122"/>
                          <a:ea typeface="楷体" panose="02010609060101010101" pitchFamily="49" charset="-122"/>
                        </a:rPr>
                        <a:t>连接方式</a:t>
                      </a:r>
                      <a:endParaRPr lang="zh-CN" altLang="en-US" sz="2000" b="1" dirty="0">
                        <a:latin typeface="楷体" panose="02010609060101010101" pitchFamily="49" charset="-122"/>
                        <a:ea typeface="楷体" panose="02010609060101010101" pitchFamily="49" charset="-122"/>
                      </a:endParaRPr>
                    </a:p>
                  </a:txBody>
                  <a:tcPr anchor="ctr"/>
                </a:tc>
                <a:tc>
                  <a:txBody>
                    <a:bodyPr/>
                    <a:lstStyle/>
                    <a:p>
                      <a:pPr algn="ctr"/>
                      <a:r>
                        <a:rPr lang="zh-CN" altLang="en-US" sz="2000" b="1" dirty="0">
                          <a:latin typeface="楷体" panose="02010609060101010101" pitchFamily="49" charset="-122"/>
                          <a:ea typeface="楷体" panose="02010609060101010101" pitchFamily="49" charset="-122"/>
                        </a:rPr>
                        <a:t>理　　由</a:t>
                      </a:r>
                      <a:endParaRPr lang="zh-CN" altLang="en-US" sz="2000" b="1" dirty="0">
                        <a:latin typeface="楷体" panose="02010609060101010101" pitchFamily="49" charset="-122"/>
                        <a:ea typeface="楷体" panose="02010609060101010101" pitchFamily="49" charset="-122"/>
                      </a:endParaRPr>
                    </a:p>
                  </a:txBody>
                  <a:tcPr anchor="ctr"/>
                </a:tc>
              </a:tr>
              <a:tr h="595100">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 无线连接    □ 有线连接</a:t>
                      </a:r>
                      <a:endParaRPr lang="zh-CN" altLang="en-US" sz="20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r>
              <a:tr h="595100">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 无线连接    □ 有线连接</a:t>
                      </a:r>
                      <a:endParaRPr lang="zh-CN" altLang="en-US" sz="20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r>
              <a:tr h="595100">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 无线连接     □ 有线连接</a:t>
                      </a:r>
                      <a:endParaRPr lang="zh-CN" altLang="en-US" sz="20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r>
              <a:tr h="595100">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 无线连接     □ 有线连接</a:t>
                      </a:r>
                      <a:endParaRPr lang="zh-CN" altLang="en-US" sz="2000" dirty="0">
                        <a:latin typeface="楷体" panose="02010609060101010101" pitchFamily="49" charset="-122"/>
                        <a:ea typeface="楷体" panose="02010609060101010101" pitchFamily="49" charset="-122"/>
                      </a:endParaRPr>
                    </a:p>
                  </a:txBody>
                  <a:tcPr anchor="ctr"/>
                </a:tc>
                <a:tc>
                  <a:txBody>
                    <a:bodyPr/>
                    <a:lstStyle/>
                    <a:p>
                      <a:pPr algn="ctr"/>
                      <a:endParaRPr lang="zh-CN" altLang="en-US" sz="2000" b="0" dirty="0">
                        <a:latin typeface="楷体" panose="02010609060101010101" pitchFamily="49" charset="-122"/>
                        <a:ea typeface="楷体" panose="02010609060101010101" pitchFamily="49" charset="-122"/>
                      </a:endParaRPr>
                    </a:p>
                  </a:txBody>
                  <a:tcPr anchor="ctr"/>
                </a:tc>
              </a:tr>
            </a:tbl>
          </a:graphicData>
        </a:graphic>
      </p:graphicFrame>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7" name="组合 16"/>
          <p:cNvGrpSpPr/>
          <p:nvPr/>
        </p:nvGrpSpPr>
        <p:grpSpPr>
          <a:xfrm>
            <a:off x="4556460" y="1132780"/>
            <a:ext cx="3079080" cy="855182"/>
            <a:chOff x="2796635" y="1416337"/>
            <a:chExt cx="3079080" cy="855182"/>
          </a:xfrm>
        </p:grpSpPr>
        <p:cxnSp>
          <p:nvCxnSpPr>
            <p:cNvPr id="18" name="直接连接符 17"/>
            <p:cNvCxnSpPr/>
            <p:nvPr/>
          </p:nvCxnSpPr>
          <p:spPr>
            <a:xfrm flipH="1">
              <a:off x="3359346" y="2083950"/>
              <a:ext cx="2516369"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59347" y="1416337"/>
              <a:ext cx="251636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二、连接方式</a:t>
              </a:r>
              <a:endParaRPr lang="zh-CN" altLang="en-US" sz="3000" dirty="0">
                <a:solidFill>
                  <a:prstClr val="black"/>
                </a:solidFill>
                <a:latin typeface="黑体" panose="02010609060101010101" pitchFamily="49" charset="-122"/>
                <a:ea typeface="黑体" panose="02010609060101010101" pitchFamily="49" charset="-122"/>
              </a:endParaRPr>
            </a:p>
          </p:txBody>
        </p:sp>
        <p:grpSp>
          <p:nvGrpSpPr>
            <p:cNvPr id="20" name="组合 19"/>
            <p:cNvGrpSpPr/>
            <p:nvPr/>
          </p:nvGrpSpPr>
          <p:grpSpPr>
            <a:xfrm>
              <a:off x="2796635" y="1801906"/>
              <a:ext cx="445481" cy="469613"/>
              <a:chOff x="2121873" y="1511588"/>
              <a:chExt cx="445481" cy="469613"/>
            </a:xfrm>
          </p:grpSpPr>
          <p:sp>
            <p:nvSpPr>
              <p:cNvPr id="21" name="矩形 20"/>
              <p:cNvSpPr/>
              <p:nvPr/>
            </p:nvSpPr>
            <p:spPr>
              <a:xfrm>
                <a:off x="212187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232117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090391" y="1142108"/>
            <a:ext cx="3888370" cy="855182"/>
            <a:chOff x="2796635" y="1416337"/>
            <a:chExt cx="3888370" cy="855182"/>
          </a:xfrm>
        </p:grpSpPr>
        <p:cxnSp>
          <p:nvCxnSpPr>
            <p:cNvPr id="5" name="直接连接符 4"/>
            <p:cNvCxnSpPr/>
            <p:nvPr/>
          </p:nvCxnSpPr>
          <p:spPr>
            <a:xfrm flipH="1">
              <a:off x="3359346" y="2083950"/>
              <a:ext cx="3325659" cy="0"/>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96635" y="1801906"/>
              <a:ext cx="445481" cy="469613"/>
              <a:chOff x="2121873" y="1511588"/>
              <a:chExt cx="445481" cy="469613"/>
            </a:xfrm>
          </p:grpSpPr>
          <p:sp>
            <p:nvSpPr>
              <p:cNvPr id="8" name="矩形 7"/>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7" name="文本框 6"/>
            <p:cNvSpPr txBox="1"/>
            <p:nvPr/>
          </p:nvSpPr>
          <p:spPr>
            <a:xfrm>
              <a:off x="3359347" y="1416337"/>
              <a:ext cx="332565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设置网络参数</a:t>
              </a:r>
              <a:endParaRPr lang="zh-CN" altLang="en-US" sz="3000" dirty="0">
                <a:solidFill>
                  <a:prstClr val="black"/>
                </a:solidFill>
                <a:latin typeface="黑体" panose="02010609060101010101" pitchFamily="49" charset="-122"/>
                <a:ea typeface="黑体" panose="02010609060101010101" pitchFamily="49" charset="-122"/>
              </a:endParaRPr>
            </a:p>
          </p:txBody>
        </p:sp>
      </p:grpSp>
      <p:sp>
        <p:nvSpPr>
          <p:cNvPr id="10" name="文本框 9"/>
          <p:cNvSpPr txBox="1"/>
          <p:nvPr/>
        </p:nvSpPr>
        <p:spPr>
          <a:xfrm>
            <a:off x="1051866" y="2220720"/>
            <a:ext cx="10088267" cy="3738652"/>
          </a:xfrm>
          <a:prstGeom prst="rect">
            <a:avLst/>
          </a:prstGeom>
          <a:noFill/>
        </p:spPr>
        <p:txBody>
          <a:bodyPr wrap="square">
            <a:spAutoFit/>
          </a:bodyPr>
          <a:lstStyle/>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组建网络时，除了要把设备连起来，还要根据需要对设备进行设置。例如，哪些设备需要特意设成静态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地址，哪些设备应使用动态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地址，怎样设置更有利网络安全，等等。</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一般来说，连接路由器后，计算机等设备会自动得到一个</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地址。由于每次连接可能得到不同的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地址，因而被称为</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动态</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地址</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静态</a:t>
            </a:r>
            <a:r>
              <a:rPr lang="en-US" altLang="zh-CN"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地址</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一般通过手工方式进行设置。对于服务器等专用网络设备，需要被其他设备访问，因而一般使用静态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59030" y="2026665"/>
            <a:ext cx="10179121" cy="4128942"/>
            <a:chOff x="630010" y="1623103"/>
            <a:chExt cx="10179121" cy="4128942"/>
          </a:xfrm>
        </p:grpSpPr>
        <p:sp>
          <p:nvSpPr>
            <p:cNvPr id="13" name="Rounded Rectangle 29"/>
            <p:cNvSpPr>
              <a:spLocks noChangeArrowheads="1"/>
            </p:cNvSpPr>
            <p:nvPr/>
          </p:nvSpPr>
          <p:spPr bwMode="auto">
            <a:xfrm>
              <a:off x="6586706" y="1623103"/>
              <a:ext cx="2399588" cy="504304"/>
            </a:xfrm>
            <a:prstGeom prst="roundRect">
              <a:avLst>
                <a:gd name="adj" fmla="val 21991"/>
              </a:avLst>
            </a:prstGeom>
            <a:solidFill>
              <a:srgbClr val="203864"/>
            </a:solidFill>
            <a:ln w="28575">
              <a:solidFill>
                <a:schemeClr val="bg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rPr>
                <a:t>动态</a:t>
              </a:r>
              <a:r>
                <a:rPr kumimoji="0" lang="en-US" altLang="zh-CN"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rPr>
                <a:t>IP</a:t>
              </a:r>
              <a:r>
                <a:rPr kumimoji="0" lang="zh-CN"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rPr>
                <a:t>地址</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endParaRPr>
            </a:p>
          </p:txBody>
        </p:sp>
        <p:sp>
          <p:nvSpPr>
            <p:cNvPr id="14" name="Rounded Rectangle 29"/>
            <p:cNvSpPr>
              <a:spLocks noChangeArrowheads="1"/>
            </p:cNvSpPr>
            <p:nvPr/>
          </p:nvSpPr>
          <p:spPr bwMode="auto">
            <a:xfrm>
              <a:off x="928035" y="1623103"/>
              <a:ext cx="2399588" cy="504304"/>
            </a:xfrm>
            <a:prstGeom prst="roundRect">
              <a:avLst>
                <a:gd name="adj" fmla="val 21991"/>
              </a:avLst>
            </a:prstGeom>
            <a:solidFill>
              <a:srgbClr val="203864"/>
            </a:solidFill>
            <a:ln w="28575">
              <a:solidFill>
                <a:schemeClr val="bg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1373505"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rPr>
                <a:t>静态</a:t>
              </a:r>
              <a:r>
                <a:rPr kumimoji="0" lang="en-US" altLang="zh-CN"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rPr>
                <a:t>IP</a:t>
              </a:r>
              <a:r>
                <a:rPr kumimoji="0" lang="zh-CN"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rPr>
                <a:t>地址</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楷体" panose="02010609060101010101" pitchFamily="49" charset="-122"/>
                <a:cs typeface="Times New Roman" panose="02020603050405020304" pitchFamily="18" charset="0"/>
                <a:sym typeface="Arial" panose="020B0604020202020204" pitchFamily="34" charset="0"/>
              </a:endParaRPr>
            </a:p>
          </p:txBody>
        </p:sp>
        <p:grpSp>
          <p:nvGrpSpPr>
            <p:cNvPr id="15" name="组合 14"/>
            <p:cNvGrpSpPr/>
            <p:nvPr/>
          </p:nvGrpSpPr>
          <p:grpSpPr>
            <a:xfrm>
              <a:off x="630010" y="2254168"/>
              <a:ext cx="3078408" cy="3497876"/>
              <a:chOff x="191283" y="2368091"/>
              <a:chExt cx="3078408" cy="3497876"/>
            </a:xfrm>
          </p:grpSpPr>
          <p:grpSp>
            <p:nvGrpSpPr>
              <p:cNvPr id="28" name="组合 27"/>
              <p:cNvGrpSpPr/>
              <p:nvPr/>
            </p:nvGrpSpPr>
            <p:grpSpPr>
              <a:xfrm>
                <a:off x="191283" y="2368091"/>
                <a:ext cx="3078408" cy="3497876"/>
                <a:chOff x="191283" y="2368091"/>
                <a:chExt cx="3078408" cy="3497876"/>
              </a:xfrm>
            </p:grpSpPr>
            <p:pic>
              <p:nvPicPr>
                <p:cNvPr id="32" name="图片 31"/>
                <p:cNvPicPr>
                  <a:picLocks noChangeAspect="1"/>
                </p:cNvPicPr>
                <p:nvPr/>
              </p:nvPicPr>
              <p:blipFill rotWithShape="1">
                <a:blip r:embed="rId1">
                  <a:extLst>
                    <a:ext uri="{28A0092B-C50C-407E-A947-70E740481C1C}">
                      <a14:useLocalDpi xmlns:a14="http://schemas.microsoft.com/office/drawing/2010/main" val="0"/>
                    </a:ext>
                  </a:extLst>
                </a:blip>
                <a:srcRect t="79" b="79"/>
                <a:stretch>
                  <a:fillRect/>
                </a:stretch>
              </p:blipFill>
              <p:spPr>
                <a:xfrm>
                  <a:off x="410500" y="3964155"/>
                  <a:ext cx="2514507" cy="1870731"/>
                </a:xfrm>
                <a:prstGeom prst="rect">
                  <a:avLst/>
                </a:prstGeom>
                <a:ln>
                  <a:noFill/>
                </a:ln>
              </p:spPr>
            </p:pic>
            <p:sp>
              <p:nvSpPr>
                <p:cNvPr id="33" name="矩形: 圆角 32"/>
                <p:cNvSpPr/>
                <p:nvPr/>
              </p:nvSpPr>
              <p:spPr>
                <a:xfrm>
                  <a:off x="191283" y="2368091"/>
                  <a:ext cx="3078408" cy="3497876"/>
                </a:xfrm>
                <a:prstGeom prst="roundRect">
                  <a:avLst>
                    <a:gd name="adj" fmla="val 2693"/>
                  </a:avLst>
                </a:prstGeom>
                <a:noFill/>
                <a:ln w="28575">
                  <a:solidFill>
                    <a:srgbClr val="4F596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sp>
              <p:nvSpPr>
                <p:cNvPr id="34" name="文本框 33"/>
                <p:cNvSpPr txBox="1"/>
                <p:nvPr/>
              </p:nvSpPr>
              <p:spPr>
                <a:xfrm>
                  <a:off x="353040" y="3274069"/>
                  <a:ext cx="2571967" cy="690086"/>
                </a:xfrm>
                <a:prstGeom prst="roundRect">
                  <a:avLst>
                    <a:gd name="adj" fmla="val 11450"/>
                  </a:avLst>
                </a:prstGeom>
                <a:solidFill>
                  <a:schemeClr val="bg1"/>
                </a:solidFill>
                <a:ln w="28575">
                  <a:solidFill>
                    <a:srgbClr val="FFC00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进入网络设置，配置静态</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IP</a:t>
                  </a:r>
                  <a:r>
                    <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地址。</a:t>
                  </a:r>
                  <a:endPar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endParaRPr>
                </a:p>
              </p:txBody>
            </p:sp>
          </p:grpSp>
          <p:grpSp>
            <p:nvGrpSpPr>
              <p:cNvPr id="29" name="组合 28"/>
              <p:cNvGrpSpPr/>
              <p:nvPr/>
            </p:nvGrpSpPr>
            <p:grpSpPr>
              <a:xfrm>
                <a:off x="329284" y="2480978"/>
                <a:ext cx="2504789" cy="710872"/>
                <a:chOff x="-279788" y="4074982"/>
                <a:chExt cx="2504789" cy="710872"/>
              </a:xfrm>
            </p:grpSpPr>
            <p:pic>
              <p:nvPicPr>
                <p:cNvPr id="30" name="图片 2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9788" y="4074982"/>
                  <a:ext cx="845938" cy="710872"/>
                </a:xfrm>
                <a:prstGeom prst="rect">
                  <a:avLst/>
                </a:prstGeom>
              </p:spPr>
            </p:pic>
            <p:sp>
              <p:nvSpPr>
                <p:cNvPr id="31" name="文本框 40"/>
                <p:cNvSpPr txBox="1"/>
                <p:nvPr/>
              </p:nvSpPr>
              <p:spPr>
                <a:xfrm>
                  <a:off x="626974" y="4088810"/>
                  <a:ext cx="1598027" cy="64633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服务器或其他专用网络设备</a:t>
                  </a:r>
                  <a:endPar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grpSp>
        </p:grpSp>
        <p:grpSp>
          <p:nvGrpSpPr>
            <p:cNvPr id="16" name="组合 15"/>
            <p:cNvGrpSpPr/>
            <p:nvPr/>
          </p:nvGrpSpPr>
          <p:grpSpPr>
            <a:xfrm>
              <a:off x="4364064" y="2254169"/>
              <a:ext cx="6445067" cy="3497876"/>
              <a:chOff x="239397" y="2350527"/>
              <a:chExt cx="6445067" cy="3497876"/>
            </a:xfrm>
          </p:grpSpPr>
          <p:grpSp>
            <p:nvGrpSpPr>
              <p:cNvPr id="24" name="组合 23"/>
              <p:cNvGrpSpPr/>
              <p:nvPr/>
            </p:nvGrpSpPr>
            <p:grpSpPr>
              <a:xfrm>
                <a:off x="239397" y="2350527"/>
                <a:ext cx="6445067" cy="3497876"/>
                <a:chOff x="239397" y="2350527"/>
                <a:chExt cx="6445067" cy="3497876"/>
              </a:xfrm>
            </p:grpSpPr>
            <p:sp>
              <p:nvSpPr>
                <p:cNvPr id="26" name="矩形: 圆角 25"/>
                <p:cNvSpPr/>
                <p:nvPr/>
              </p:nvSpPr>
              <p:spPr>
                <a:xfrm>
                  <a:off x="239397" y="2350527"/>
                  <a:ext cx="6445067" cy="3497876"/>
                </a:xfrm>
                <a:prstGeom prst="roundRect">
                  <a:avLst>
                    <a:gd name="adj" fmla="val 2693"/>
                  </a:avLst>
                </a:prstGeom>
                <a:noFill/>
                <a:ln w="28575">
                  <a:solidFill>
                    <a:srgbClr val="4F596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sp>
              <p:nvSpPr>
                <p:cNvPr id="27" name="文本框 17"/>
                <p:cNvSpPr txBox="1"/>
                <p:nvPr/>
              </p:nvSpPr>
              <p:spPr>
                <a:xfrm>
                  <a:off x="1839196" y="2615709"/>
                  <a:ext cx="4162517" cy="690086"/>
                </a:xfrm>
                <a:prstGeom prst="roundRect">
                  <a:avLst>
                    <a:gd name="adj" fmla="val 11450"/>
                  </a:avLst>
                </a:prstGeom>
                <a:solidFill>
                  <a:schemeClr val="bg1"/>
                </a:solidFill>
                <a:ln w="28575">
                  <a:solidFill>
                    <a:srgbClr val="FFC00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连接路由器后，计算机等设备会自动得到一个</a:t>
                  </a: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IP</a:t>
                  </a:r>
                  <a:r>
                    <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地址。</a:t>
                  </a:r>
                  <a:endParaRPr kumimoji="0" lang="zh-CN"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endParaRPr>
                </a:p>
              </p:txBody>
            </p:sp>
          </p:grpSp>
          <p:sp>
            <p:nvSpPr>
              <p:cNvPr id="25" name="文本框 40"/>
              <p:cNvSpPr txBox="1"/>
              <p:nvPr/>
            </p:nvSpPr>
            <p:spPr>
              <a:xfrm>
                <a:off x="524206" y="3367591"/>
                <a:ext cx="1559696" cy="369332"/>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Arial" panose="020B0604020202020204" pitchFamily="34" charset="0"/>
                  </a:rPr>
                  <a:t>观看设备</a:t>
                </a:r>
                <a:endParaRPr kumimoji="0" lang="zh-CN" altLang="en-US" sz="18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grpSp>
        <p:pic>
          <p:nvPicPr>
            <p:cNvPr id="17" name="图片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760397" y="2530551"/>
              <a:ext cx="845938" cy="710872"/>
            </a:xfrm>
            <a:prstGeom prst="rect">
              <a:avLst/>
            </a:prstGeom>
          </p:spPr>
        </p:pic>
      </p:gr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019781" y="3739761"/>
            <a:ext cx="3140833" cy="2294756"/>
          </a:xfrm>
          <a:prstGeom prst="rect">
            <a:avLst/>
          </a:prstGeom>
        </p:spPr>
      </p:pic>
      <p:grpSp>
        <p:nvGrpSpPr>
          <p:cNvPr id="35" name="组合 34"/>
          <p:cNvGrpSpPr/>
          <p:nvPr/>
        </p:nvGrpSpPr>
        <p:grpSpPr>
          <a:xfrm>
            <a:off x="4090391" y="1142108"/>
            <a:ext cx="3888370" cy="855182"/>
            <a:chOff x="2796635" y="1416337"/>
            <a:chExt cx="3888370" cy="855182"/>
          </a:xfrm>
        </p:grpSpPr>
        <p:cxnSp>
          <p:nvCxnSpPr>
            <p:cNvPr id="36" name="直接连接符 35"/>
            <p:cNvCxnSpPr/>
            <p:nvPr/>
          </p:nvCxnSpPr>
          <p:spPr>
            <a:xfrm flipH="1">
              <a:off x="3359346" y="2083950"/>
              <a:ext cx="3325659" cy="0"/>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2796635" y="1801906"/>
              <a:ext cx="445481" cy="469613"/>
              <a:chOff x="2121873" y="1511588"/>
              <a:chExt cx="445481" cy="469613"/>
            </a:xfrm>
          </p:grpSpPr>
          <p:sp>
            <p:nvSpPr>
              <p:cNvPr id="39" name="矩形 38"/>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矩形 39"/>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38" name="文本框 37"/>
            <p:cNvSpPr txBox="1"/>
            <p:nvPr/>
          </p:nvSpPr>
          <p:spPr>
            <a:xfrm>
              <a:off x="3359347" y="1416337"/>
              <a:ext cx="332565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设置网络参数</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3" name="组合 22"/>
          <p:cNvGrpSpPr/>
          <p:nvPr/>
        </p:nvGrpSpPr>
        <p:grpSpPr>
          <a:xfrm>
            <a:off x="883568" y="2557804"/>
            <a:ext cx="10424864" cy="2353658"/>
            <a:chOff x="883568" y="2378487"/>
            <a:chExt cx="10424864" cy="2353658"/>
          </a:xfrm>
        </p:grpSpPr>
        <p:sp>
          <p:nvSpPr>
            <p:cNvPr id="10" name="文本框 9"/>
            <p:cNvSpPr txBox="1"/>
            <p:nvPr/>
          </p:nvSpPr>
          <p:spPr>
            <a:xfrm>
              <a:off x="883568" y="2378487"/>
              <a:ext cx="10424864" cy="2353658"/>
            </a:xfrm>
            <a:prstGeom prst="rect">
              <a:avLst/>
            </a:prstGeom>
            <a:noFill/>
          </p:spPr>
          <p:txBody>
            <a:bodyPr wrap="square">
              <a:spAutoFit/>
            </a:bodyPr>
            <a:lstStyle/>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负责直播的计算机，拍摄不同场地的摄像头，应使用（□静态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 □动态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 ）， 理由是：</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用来观看活动的设备，应使用（□静态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 □动态</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 ），理由是：</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20" name="直接连接符 19"/>
            <p:cNvCxnSpPr/>
            <p:nvPr/>
          </p:nvCxnSpPr>
          <p:spPr>
            <a:xfrm>
              <a:off x="4620721" y="3274540"/>
              <a:ext cx="3459892" cy="0"/>
            </a:xfrm>
            <a:prstGeom prst="line">
              <a:avLst/>
            </a:prstGeom>
          </p:spPr>
          <p:style>
            <a:lnRef idx="1">
              <a:schemeClr val="dk1"/>
            </a:lnRef>
            <a:fillRef idx="0">
              <a:schemeClr val="dk1"/>
            </a:fillRef>
            <a:effectRef idx="0">
              <a:schemeClr val="dk1"/>
            </a:effectRef>
            <a:fontRef idx="minor">
              <a:schemeClr val="tx1"/>
            </a:fontRef>
          </p:style>
        </p:cxnSp>
        <p:cxnSp>
          <p:nvCxnSpPr>
            <p:cNvPr id="21" name="直接连接符 20"/>
            <p:cNvCxnSpPr/>
            <p:nvPr/>
          </p:nvCxnSpPr>
          <p:spPr>
            <a:xfrm>
              <a:off x="1795849" y="4658206"/>
              <a:ext cx="7212227" cy="0"/>
            </a:xfrm>
            <a:prstGeom prst="line">
              <a:avLst/>
            </a:prstGeom>
          </p:spPr>
          <p:style>
            <a:lnRef idx="1">
              <a:schemeClr val="dk1"/>
            </a:lnRef>
            <a:fillRef idx="0">
              <a:schemeClr val="dk1"/>
            </a:fillRef>
            <a:effectRef idx="0">
              <a:schemeClr val="dk1"/>
            </a:effectRef>
            <a:fontRef idx="minor">
              <a:schemeClr val="tx1"/>
            </a:fontRef>
          </p:style>
        </p:cxnSp>
      </p:grpSp>
      <p:grpSp>
        <p:nvGrpSpPr>
          <p:cNvPr id="19" name="组合 18"/>
          <p:cNvGrpSpPr/>
          <p:nvPr/>
        </p:nvGrpSpPr>
        <p:grpSpPr>
          <a:xfrm>
            <a:off x="4090391" y="1142108"/>
            <a:ext cx="3888370" cy="855182"/>
            <a:chOff x="2796635" y="1416337"/>
            <a:chExt cx="3888370" cy="855182"/>
          </a:xfrm>
        </p:grpSpPr>
        <p:cxnSp>
          <p:nvCxnSpPr>
            <p:cNvPr id="22" name="直接连接符 21"/>
            <p:cNvCxnSpPr/>
            <p:nvPr/>
          </p:nvCxnSpPr>
          <p:spPr>
            <a:xfrm flipH="1">
              <a:off x="3359346" y="2083950"/>
              <a:ext cx="3325659" cy="0"/>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796635" y="1801906"/>
              <a:ext cx="445481" cy="469613"/>
              <a:chOff x="2121873" y="1511588"/>
              <a:chExt cx="445481" cy="469613"/>
            </a:xfrm>
          </p:grpSpPr>
          <p:sp>
            <p:nvSpPr>
              <p:cNvPr id="26" name="矩形 25"/>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矩形 26"/>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25" name="文本框 24"/>
            <p:cNvSpPr txBox="1"/>
            <p:nvPr/>
          </p:nvSpPr>
          <p:spPr>
            <a:xfrm>
              <a:off x="3359347" y="1416337"/>
              <a:ext cx="332565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设置网络参数</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对话气泡: 圆角矩形 37"/>
          <p:cNvSpPr/>
          <p:nvPr>
            <p:custDataLst>
              <p:tags r:id="rId1"/>
            </p:custDataLst>
          </p:nvPr>
        </p:nvSpPr>
        <p:spPr>
          <a:xfrm>
            <a:off x="2636318" y="5122055"/>
            <a:ext cx="4138555" cy="869980"/>
          </a:xfrm>
          <a:prstGeom prst="wedgeRoundRectCallout">
            <a:avLst>
              <a:gd name="adj1" fmla="val -52919"/>
              <a:gd name="adj2" fmla="val -43149"/>
              <a:gd name="adj3" fmla="val 16667"/>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altLang="zh-CN" sz="20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ping</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一下网络设备的</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地址就能知道设备是否已正确接入网络。</a:t>
            </a:r>
            <a:endParaRPr 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584835" y="3240445"/>
            <a:ext cx="1756774" cy="2905969"/>
          </a:xfrm>
          <a:prstGeom prst="rect">
            <a:avLst/>
          </a:prstGeom>
        </p:spPr>
      </p:pic>
      <p:sp>
        <p:nvSpPr>
          <p:cNvPr id="13" name="对话气泡: 圆角矩形 37"/>
          <p:cNvSpPr/>
          <p:nvPr>
            <p:custDataLst>
              <p:tags r:id="rId3"/>
            </p:custDataLst>
          </p:nvPr>
        </p:nvSpPr>
        <p:spPr>
          <a:xfrm>
            <a:off x="2636318" y="3386048"/>
            <a:ext cx="7374582" cy="1296772"/>
          </a:xfrm>
          <a:prstGeom prst="wedgeRoundRectCallout">
            <a:avLst>
              <a:gd name="adj1" fmla="val -52376"/>
              <a:gd name="adj2" fmla="val 23269"/>
              <a:gd name="adj3" fmla="val 16667"/>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密码设置原则：要有一定的长度；采用大小写字母、数字和特殊符号的组合；别人无法猜测，自己却很容易记忆；定期更换密码</a:t>
            </a:r>
            <a:r>
              <a:rPr lang="en-US" altLang="zh-CN" sz="2000" dirty="0">
                <a:latin typeface="楷体" panose="02010609060101010101" pitchFamily="49" charset="-122"/>
                <a:ea typeface="楷体" panose="02010609060101010101" pitchFamily="49" charset="-122"/>
                <a:cs typeface="Times New Roman" panose="02020603050405020304" pitchFamily="18" charset="0"/>
              </a:rPr>
              <a:t>……</a:t>
            </a:r>
            <a:endParaRPr lang="zh-CN" sz="2000" dirty="0">
              <a:latin typeface="楷体" panose="02010609060101010101" pitchFamily="49" charset="-122"/>
              <a:ea typeface="楷体" panose="02010609060101010101" pitchFamily="49" charset="-122"/>
              <a:cs typeface="Times New Roman" panose="02020603050405020304" pitchFamily="18" charset="0"/>
            </a:endParaRPr>
          </a:p>
        </p:txBody>
      </p:sp>
      <p:grpSp>
        <p:nvGrpSpPr>
          <p:cNvPr id="21" name="组合 20"/>
          <p:cNvGrpSpPr/>
          <p:nvPr/>
        </p:nvGrpSpPr>
        <p:grpSpPr>
          <a:xfrm>
            <a:off x="500112" y="2152824"/>
            <a:ext cx="11303962" cy="985976"/>
            <a:chOff x="785119" y="2152824"/>
            <a:chExt cx="11303962" cy="985976"/>
          </a:xfrm>
        </p:grpSpPr>
        <p:sp>
          <p:nvSpPr>
            <p:cNvPr id="10" name="文本框 9"/>
            <p:cNvSpPr txBox="1"/>
            <p:nvPr/>
          </p:nvSpPr>
          <p:spPr>
            <a:xfrm>
              <a:off x="785119" y="2152824"/>
              <a:ext cx="11303962" cy="985976"/>
            </a:xfrm>
            <a:prstGeom prst="rect">
              <a:avLst/>
            </a:prstGeom>
            <a:noFill/>
          </p:spPr>
          <p:txBody>
            <a:bodyPr wrap="square">
              <a:spAutoFit/>
            </a:bodyPr>
            <a:lstStyle/>
            <a:p>
              <a:pPr>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．参照老师提供的资料，通过给无线路由器设置密码等方式，提高网络的安全性。</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．测试直播所需的主要设备是否已正确接入网络，可使用的方法是：</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20" name="直接连接符 19"/>
            <p:cNvCxnSpPr/>
            <p:nvPr/>
          </p:nvCxnSpPr>
          <p:spPr>
            <a:xfrm>
              <a:off x="10010900" y="3039762"/>
              <a:ext cx="1863943" cy="0"/>
            </a:xfrm>
            <a:prstGeom prst="line">
              <a:avLst/>
            </a:prstGeom>
          </p:spPr>
          <p:style>
            <a:lnRef idx="1">
              <a:schemeClr val="dk1"/>
            </a:lnRef>
            <a:fillRef idx="0">
              <a:schemeClr val="dk1"/>
            </a:fillRef>
            <a:effectRef idx="0">
              <a:schemeClr val="dk1"/>
            </a:effectRef>
            <a:fontRef idx="minor">
              <a:schemeClr val="tx1"/>
            </a:fontRef>
          </p:style>
        </p:cxnSp>
      </p:grpSp>
      <p:grpSp>
        <p:nvGrpSpPr>
          <p:cNvPr id="19" name="组合 18"/>
          <p:cNvGrpSpPr/>
          <p:nvPr/>
        </p:nvGrpSpPr>
        <p:grpSpPr>
          <a:xfrm>
            <a:off x="4090391" y="1142108"/>
            <a:ext cx="3888370" cy="855182"/>
            <a:chOff x="2796635" y="1416337"/>
            <a:chExt cx="3888370" cy="855182"/>
          </a:xfrm>
        </p:grpSpPr>
        <p:cxnSp>
          <p:nvCxnSpPr>
            <p:cNvPr id="22" name="直接连接符 21"/>
            <p:cNvCxnSpPr/>
            <p:nvPr/>
          </p:nvCxnSpPr>
          <p:spPr>
            <a:xfrm flipH="1">
              <a:off x="3359346" y="2083950"/>
              <a:ext cx="3325659" cy="0"/>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796635" y="1801906"/>
              <a:ext cx="445481" cy="469613"/>
              <a:chOff x="2121873" y="1511588"/>
              <a:chExt cx="445481" cy="469613"/>
            </a:xfrm>
          </p:grpSpPr>
          <p:sp>
            <p:nvSpPr>
              <p:cNvPr id="25" name="矩形 24"/>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矩形 25"/>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24" name="文本框 23"/>
            <p:cNvSpPr txBox="1"/>
            <p:nvPr/>
          </p:nvSpPr>
          <p:spPr>
            <a:xfrm>
              <a:off x="3359347" y="1416337"/>
              <a:ext cx="332565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设置网络参数</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学习内容</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 name="文本框 9"/>
          <p:cNvSpPr txBox="1"/>
          <p:nvPr/>
        </p:nvSpPr>
        <p:spPr>
          <a:xfrm>
            <a:off x="918123" y="2440207"/>
            <a:ext cx="9847682" cy="2815322"/>
          </a:xfrm>
          <a:prstGeom prst="rect">
            <a:avLst/>
          </a:prstGeom>
          <a:noFill/>
        </p:spPr>
        <p:txBody>
          <a:bodyPr wrap="square">
            <a:spAutoFit/>
          </a:bodyPr>
          <a:lstStyle/>
          <a:p>
            <a:pPr>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中华人民共和国未成年人保护法</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第七十六条规定：</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ts val="3600"/>
              </a:lnSpc>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网络直播服务提供者不得为未满十六周岁的未成年人提供网络直播发布者账号注册服务；为年满十六周岁的未成年人提供网络直播发布者账号注册服务时，应当对其身份信息进行认证，并征得其父母或者其他监护人同意。</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19" name="组合 18"/>
          <p:cNvGrpSpPr/>
          <p:nvPr/>
        </p:nvGrpSpPr>
        <p:grpSpPr>
          <a:xfrm>
            <a:off x="4090391" y="1142108"/>
            <a:ext cx="3888370" cy="855182"/>
            <a:chOff x="2796635" y="1416337"/>
            <a:chExt cx="3888370" cy="855182"/>
          </a:xfrm>
        </p:grpSpPr>
        <p:cxnSp>
          <p:nvCxnSpPr>
            <p:cNvPr id="22" name="直接连接符 21"/>
            <p:cNvCxnSpPr/>
            <p:nvPr/>
          </p:nvCxnSpPr>
          <p:spPr>
            <a:xfrm flipH="1">
              <a:off x="3359346" y="2083950"/>
              <a:ext cx="3325659" cy="0"/>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796635" y="1801906"/>
              <a:ext cx="445481" cy="469613"/>
              <a:chOff x="2121873" y="1511588"/>
              <a:chExt cx="445481" cy="469613"/>
            </a:xfrm>
          </p:grpSpPr>
          <p:sp>
            <p:nvSpPr>
              <p:cNvPr id="25" name="矩形 24"/>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矩形 25"/>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24" name="文本框 23"/>
            <p:cNvSpPr txBox="1"/>
            <p:nvPr/>
          </p:nvSpPr>
          <p:spPr>
            <a:xfrm>
              <a:off x="3359347" y="1416337"/>
              <a:ext cx="332565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设置网络参数</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18161" y="1727323"/>
            <a:ext cx="9535885" cy="2020785"/>
            <a:chOff x="1365662" y="2083583"/>
            <a:chExt cx="9535885" cy="2020785"/>
          </a:xfrm>
        </p:grpSpPr>
        <p:sp>
          <p:nvSpPr>
            <p:cNvPr id="37" name="剪去单角的矩形 3"/>
            <p:cNvSpPr/>
            <p:nvPr/>
          </p:nvSpPr>
          <p:spPr>
            <a:xfrm>
              <a:off x="1365662" y="2083583"/>
              <a:ext cx="9535885" cy="2020785"/>
            </a:xfrm>
            <a:prstGeom prst="snip1Rect">
              <a:avLst/>
            </a:prstGeom>
            <a:solidFill>
              <a:srgbClr val="54D5D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en-US" altLang="zh-CN" dirty="0">
                  <a:solidFill>
                    <a:schemeClr val="tx1"/>
                  </a:solidFill>
                  <a:latin typeface="黑体" panose="02010609060101010101" pitchFamily="49" charset="-122"/>
                  <a:ea typeface="黑体" panose="02010609060101010101" pitchFamily="49" charset="-122"/>
                  <a:sym typeface="+mn-ea"/>
                </a:rPr>
                <a:t>     </a:t>
              </a:r>
              <a:endParaRPr lang="zh-CN" altLang="zh-CN"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1899061" y="2280845"/>
              <a:ext cx="8034650" cy="1684244"/>
            </a:xfrm>
            <a:prstGeom prst="rect">
              <a:avLst/>
            </a:prstGeom>
            <a:noFill/>
          </p:spPr>
          <p:txBody>
            <a:bodyPr wrap="square" rtlCol="0">
              <a:spAutoFit/>
            </a:bodyPr>
            <a:lstStyle/>
            <a:p>
              <a:pPr>
                <a:lnSpc>
                  <a:spcPct val="150000"/>
                </a:lnSpc>
              </a:pP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1</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mn-ea"/>
                </a:rPr>
                <a:t>．</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组建网络需要根据需求，选择合适的网络硬件设备。</a:t>
              </a:r>
              <a:endPar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endParaRPr>
            </a:p>
            <a:p>
              <a:pPr>
                <a:lnSpc>
                  <a:spcPct val="150000"/>
                </a:lnSpc>
              </a:pP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2</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．需要根据网络硬件设备的特点，确定连接方式。</a:t>
              </a:r>
              <a:endPar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endParaRPr>
            </a:p>
            <a:p>
              <a:pPr>
                <a:lnSpc>
                  <a:spcPct val="150000"/>
                </a:lnSpc>
              </a:pP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3</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．要合理设置相应</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mn-ea"/>
                </a:rPr>
                <a:t>的</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网络参数。</a:t>
              </a:r>
              <a:endPar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endParaRPr>
            </a:p>
          </p:txBody>
        </p:sp>
      </p:grpSp>
      <p:sp>
        <p:nvSpPr>
          <p:cNvPr id="3"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课堂总结</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60580" y="1220289"/>
            <a:ext cx="5279387" cy="968663"/>
          </a:xfrm>
          <a:prstGeom prst="rect">
            <a:avLst/>
          </a:prstGeom>
          <a:noFill/>
        </p:spPr>
        <p:txBody>
          <a:bodyPr wrap="square" rtlCol="0">
            <a:spAutoFit/>
          </a:bodyPr>
          <a:lstStyle/>
          <a:p>
            <a:pPr marL="0" marR="0" lvl="0" indent="457200" algn="l" defTabSz="914400" rtl="0" eaLnBrk="1" fontAlgn="auto" latinLnBrk="0" hangingPunct="1">
              <a:lnSpc>
                <a:spcPts val="36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  1</a:t>
            </a:r>
            <a:r>
              <a:rPr kumimoji="0" lang="zh-CN"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．想让学校里的位于其他房间的老师和同学观看直播，该怎么办？</a:t>
            </a:r>
            <a:endParaRPr lang="en-US" altLang="zh-CN" sz="2400" dirty="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5"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第</a:t>
            </a:r>
            <a:r>
              <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10</a:t>
            </a:r>
            <a:r>
              <a:rPr kumimoji="0" lang="zh-CN" altLang="en-US"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rPr>
              <a:t>课　拓展与提升</a:t>
            </a:r>
            <a:endParaRPr kumimoji="0" lang="en-US" altLang="zh-CN" sz="2400" b="0" i="0" u="none" strike="noStrike" kern="1200" cap="none" spc="0" normalizeH="0" baseline="0" noProof="0" dirty="0">
              <a:ln>
                <a:noFill/>
              </a:ln>
              <a:solidFill>
                <a:prstClr val="white"/>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对话气泡: 圆角矩形 37"/>
          <p:cNvSpPr/>
          <p:nvPr>
            <p:custDataLst>
              <p:tags r:id="rId1"/>
            </p:custDataLst>
          </p:nvPr>
        </p:nvSpPr>
        <p:spPr>
          <a:xfrm>
            <a:off x="2065438" y="2606113"/>
            <a:ext cx="3667151" cy="1745080"/>
          </a:xfrm>
          <a:prstGeom prst="wedgeRoundRectCallout">
            <a:avLst>
              <a:gd name="adj1" fmla="val -56483"/>
              <a:gd name="adj2" fmla="val 33010"/>
              <a:gd name="adj3" fmla="val 16667"/>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可以考虑把直播网络使用的路由器按照规则接入校园网，并公布视频服务器的地址。其他房间的师生可以据此访问服务器，观看直播。</a:t>
            </a:r>
            <a:endParaRPr 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 name="对话气泡: 圆角矩形 37"/>
          <p:cNvSpPr/>
          <p:nvPr>
            <p:custDataLst>
              <p:tags r:id="rId2"/>
            </p:custDataLst>
          </p:nvPr>
        </p:nvSpPr>
        <p:spPr>
          <a:xfrm>
            <a:off x="6728822" y="2919549"/>
            <a:ext cx="3658761" cy="2508068"/>
          </a:xfrm>
          <a:prstGeom prst="wedgeRoundRectCallout">
            <a:avLst>
              <a:gd name="adj1" fmla="val 55878"/>
              <a:gd name="adj2" fmla="val 33939"/>
              <a:gd name="adj3" fmla="val 16667"/>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受</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地址分配、校园网安全规范等因素的限制，想让校外的人观看直播，通常要借助互联网上的视频服务平台。直播的过程中，不要违反</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中华人民共和国未成年人保护法</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等法律法规。</a:t>
            </a:r>
            <a:endParaRPr 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10" name="图片 9" descr="机器人2"/>
          <p:cNvPicPr>
            <a:picLocks noChangeAspect="1"/>
          </p:cNvPicPr>
          <p:nvPr/>
        </p:nvPicPr>
        <p:blipFill>
          <a:blip r:embed="rId3"/>
          <a:stretch>
            <a:fillRect/>
          </a:stretch>
        </p:blipFill>
        <p:spPr>
          <a:xfrm>
            <a:off x="97947" y="3557323"/>
            <a:ext cx="1894641" cy="2905969"/>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387583" y="3557322"/>
            <a:ext cx="1756774" cy="2905969"/>
          </a:xfrm>
          <a:prstGeom prst="rect">
            <a:avLst/>
          </a:prstGeom>
        </p:spPr>
      </p:pic>
      <p:sp>
        <p:nvSpPr>
          <p:cNvPr id="13" name="文本框 12"/>
          <p:cNvSpPr txBox="1"/>
          <p:nvPr/>
        </p:nvSpPr>
        <p:spPr>
          <a:xfrm>
            <a:off x="6654200" y="1220289"/>
            <a:ext cx="5170912" cy="968663"/>
          </a:xfrm>
          <a:prstGeom prst="rect">
            <a:avLst/>
          </a:prstGeom>
          <a:noFill/>
        </p:spPr>
        <p:txBody>
          <a:bodyPr wrap="square" rtlCol="0">
            <a:spAutoFit/>
          </a:bodyPr>
          <a:lstStyle/>
          <a:p>
            <a:pPr marL="0" marR="0" lvl="0" algn="l" defTabSz="914400" rtl="0" eaLnBrk="1" fontAlgn="auto" latinLnBrk="0" hangingPunct="1">
              <a:lnSpc>
                <a:spcPts val="3600"/>
              </a:lnSpc>
              <a:spcBef>
                <a:spcPts val="0"/>
              </a:spcBef>
              <a:spcAft>
                <a:spcPts val="0"/>
              </a:spcAft>
              <a:buClrTx/>
              <a:buSzTx/>
              <a:buFontTx/>
              <a:buNone/>
              <a:defRPr/>
            </a:pPr>
            <a:r>
              <a:rPr lang="en-US" altLang="zh-CN" sz="2400" dirty="0">
                <a:solidFill>
                  <a:prstClr val="black"/>
                </a:solidFill>
                <a:latin typeface="Times New Roman" panose="02020603050405020304" pitchFamily="18" charset="0"/>
                <a:ea typeface="楷体" panose="02010609060101010101" pitchFamily="49" charset="-122"/>
                <a:cs typeface="Times New Roman" panose="02020603050405020304" pitchFamily="18" charset="0"/>
              </a:rPr>
              <a:t>        2</a:t>
            </a:r>
            <a:r>
              <a:rPr lang="zh-CN" altLang="en-US" sz="2400" dirty="0">
                <a:solidFill>
                  <a:prstClr val="black"/>
                </a:solidFill>
                <a:latin typeface="Times New Roman" panose="02020603050405020304" pitchFamily="18" charset="0"/>
                <a:ea typeface="楷体" panose="02010609060101010101" pitchFamily="49" charset="-122"/>
                <a:cs typeface="Times New Roman" panose="02020603050405020304" pitchFamily="18" charset="0"/>
              </a:rPr>
              <a:t>．想让校外的人观看直播，该怎么办？</a:t>
            </a:r>
            <a:endParaRPr lang="zh-CN" altLang="en-US" sz="2400" dirty="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ags/tag1.xml><?xml version="1.0" encoding="utf-8"?>
<p:tagLst xmlns:p="http://schemas.openxmlformats.org/presentationml/2006/main">
  <p:tag name="KSO_WM_DIAGRAM_VIRTUALLY_FRAME" val="{&quot;height&quot;:217.008188976378,&quot;left&quot;:213.16133858267716,&quot;top&quot;:150.27779527559056,&quot;width&quot;:650.4451968503938}"/>
</p:tagLst>
</file>

<file path=ppt/tags/tag2.xml><?xml version="1.0" encoding="utf-8"?>
<p:tagLst xmlns:p="http://schemas.openxmlformats.org/presentationml/2006/main">
  <p:tag name="KSO_WM_DIAGRAM_VIRTUALLY_FRAME" val="{&quot;height&quot;:217.008188976378,&quot;left&quot;:213.16133858267716,&quot;top&quot;:150.27779527559056,&quot;width&quot;:650.4451968503938}"/>
</p:tagLst>
</file>

<file path=ppt/tags/tag3.xml><?xml version="1.0" encoding="utf-8"?>
<p:tagLst xmlns:p="http://schemas.openxmlformats.org/presentationml/2006/main">
  <p:tag name="KSO_WM_DIAGRAM_VIRTUALLY_FRAME" val="{&quot;height&quot;:217.008188976378,&quot;left&quot;:213.16133858267716,&quot;top&quot;:150.27779527559056,&quot;width&quot;:650.4451968503938}"/>
</p:tagLst>
</file>

<file path=ppt/tags/tag4.xml><?xml version="1.0" encoding="utf-8"?>
<p:tagLst xmlns:p="http://schemas.openxmlformats.org/presentationml/2006/main">
  <p:tag name="KSO_WM_DIAGRAM_VIRTUALLY_FRAME" val="{&quot;height&quot;:217.008188976378,&quot;left&quot;:213.16133858267716,&quot;top&quot;:150.27779527559056,&quot;width&quot;:650.4451968503938}"/>
</p:tagLst>
</file>

<file path=ppt/tags/tag5.xml><?xml version="1.0" encoding="utf-8"?>
<p:tagLst xmlns:p="http://schemas.openxmlformats.org/presentationml/2006/main">
  <p:tag name="KSO_WM_DIAGRAM_VIRTUALLY_FRAME" val="{&quot;height&quot;:217.008188976378,&quot;left&quot;:213.16133858267716,&quot;top&quot;:150.27779527559056,&quot;width&quot;:650.4451968503938}"/>
</p:tagLst>
</file>

<file path=ppt/tags/tag6.xml><?xml version="1.0" encoding="utf-8"?>
<p:tagLst xmlns:p="http://schemas.openxmlformats.org/presentationml/2006/main">
  <p:tag name="KSO_WM_DIAGRAM_VIRTUALLY_FRAME" val="{&quot;height&quot;:217.008188976378,&quot;left&quot;:213.16133858267716,&quot;top&quot;:150.27779527559056,&quot;width&quot;:650.4451968503938}"/>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28677_3*n_h_i*1_1_1"/>
  <p:tag name="KSO_WM_TEMPLATE_CATEGORY" val="diagram"/>
  <p:tag name="KSO_WM_TEMPLATE_INDEX" val="2022867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3"/>
  <p:tag name="KSO_WM_UNIT_ID" val="diagram20228677_3*n_h_h_i*1_2_3_3"/>
  <p:tag name="KSO_WM_TEMPLATE_CATEGORY" val="diagram"/>
  <p:tag name="KSO_WM_TEMPLATE_INDEX" val="20228677"/>
  <p:tag name="KSO_WM_UNIT_LAYERLEVEL" val="1_1_1_1"/>
  <p:tag name="KSO_WM_TAG_VERSION" val="1.0"/>
  <p:tag name="KSO_WM_BEAUTIFY_FLAG" val="#wm#"/>
  <p:tag name="KSO_WM_UNIT_FILL_FORE_SCHEMECOLOR_INDEX" val="5"/>
  <p:tag name="KSO_WM_UNIT_FILL_TYPE" val="1"/>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28677_3*n_h_h_i*1_2_1_3"/>
  <p:tag name="KSO_WM_TEMPLATE_CATEGORY" val="diagram"/>
  <p:tag name="KSO_WM_TEMPLATE_INDEX" val="20228677"/>
  <p:tag name="KSO_WM_UNIT_LAYERLEVEL" val="1_1_1_1"/>
  <p:tag name="KSO_WM_TAG_VERSION" val="1.0"/>
  <p:tag name="KSO_WM_BEAUTIFY_FLAG" val="#wm#"/>
  <p:tag name="KSO_WM_UNIT_FILL_FORE_SCHEMECOLOR_INDEX" val="5"/>
  <p:tag name="KSO_WM_UNIT_FILL_TYPE"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28677_3*n_h_i*1_1_2"/>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28677_3*n_h_i*1_1_3"/>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4"/>
  <p:tag name="KSO_WM_UNIT_ID" val="diagram20228677_3*n_h_i*1_1_4"/>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5"/>
  <p:tag name="KSO_WM_UNIT_ID" val="diagram20228677_3*n_h_i*1_1_5"/>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28677_3*n_h_h_i*1_2_2_2"/>
  <p:tag name="KSO_WM_TEMPLATE_CATEGORY" val="diagram"/>
  <p:tag name="KSO_WM_TEMPLATE_INDEX" val="20228677"/>
  <p:tag name="KSO_WM_UNIT_LAYERLEVEL" val="1_1_1_1"/>
  <p:tag name="KSO_WM_TAG_VERSION" val="1.0"/>
  <p:tag name="KSO_WM_BEAUTIFY_FLAG" val="#wm#"/>
  <p:tag name="KSO_WM_UNIT_FILL_FORE_SCHEMECOLOR_INDEX" val="5"/>
  <p:tag name="KSO_WM_UNIT_FILL_TYPE" val="1"/>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COMMONDATA" val="eyJoZGlkIjoiN2FlMzA4NjRjYzcyMzMyNjBjZmQwZWM4MmYzY2I2ZmUifQ=="/>
  <p:tag name="commondata" val="eyJoZGlkIjoiY2NlZWE4OWJkY2Q2MTM4ODk1NmQzZTU1ZmZkZmU1M2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1851</Words>
  <Application>WPS 演示</Application>
  <PresentationFormat>宽屏</PresentationFormat>
  <Paragraphs>217</Paragraphs>
  <Slides>17</Slides>
  <Notes>17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17</vt:i4>
      </vt:variant>
    </vt:vector>
  </HeadingPairs>
  <TitlesOfParts>
    <vt:vector size="32" baseType="lpstr">
      <vt:lpstr>Arial</vt:lpstr>
      <vt:lpstr>宋体</vt:lpstr>
      <vt:lpstr>Wingdings</vt:lpstr>
      <vt:lpstr>黑体</vt:lpstr>
      <vt:lpstr>华文楷体</vt:lpstr>
      <vt:lpstr>微软雅黑</vt:lpstr>
      <vt:lpstr>Times New Roman</vt:lpstr>
      <vt:lpstr>Calibri</vt:lpstr>
      <vt:lpstr>楷体</vt:lpstr>
      <vt:lpstr>江城圆体 400W</vt:lpstr>
      <vt:lpstr>等线</vt:lpstr>
      <vt:lpstr>Arial</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Administrator</cp:lastModifiedBy>
  <cp:revision>265</cp:revision>
  <cp:lastPrinted>2024-05-08T05:44:00Z</cp:lastPrinted>
  <dcterms:created xsi:type="dcterms:W3CDTF">2020-02-05T11:17:00Z</dcterms:created>
  <dcterms:modified xsi:type="dcterms:W3CDTF">2024-08-22T15:44:42Z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089327E8BBB24DB48439B4A6CB99B5DD_12</vt:lpwstr>
  </property>
  <property fmtid="{D5CDD505-2E9C-101B-9397-08002B2CF9AE}" pid="3" name="KSOProductBuildVer">
    <vt:lpwstr>2052-12.1.0.17147</vt:lpwstr>
  </property>
</Properties>
</file>