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01" r:id="rId1"/>
    <p:sldMasterId id="2147486838" r:id="rId2"/>
  </p:sldMasterIdLst>
  <p:notesMasterIdLst>
    <p:notesMasterId r:id="rId3"/>
  </p:notesMasterIdLst>
  <p:sldIdLst>
    <p:sldId id="1700" r:id="rId4"/>
    <p:sldId id="1703" r:id="rId5"/>
    <p:sldId id="1706" r:id="rId6"/>
    <p:sldId id="1709" r:id="rId7"/>
    <p:sldId id="1712" r:id="rId8"/>
    <p:sldId id="1715" r:id="rId9"/>
    <p:sldId id="1718" r:id="rId10"/>
    <p:sldId id="1721" r:id="rId11"/>
    <p:sldId id="1724" r:id="rId12"/>
    <p:sldId id="1727" r:id="rId13"/>
    <p:sldId id="1730" r:id="rId14"/>
    <p:sldId id="1733" r:id="rId15"/>
    <p:sldId id="1736" r:id="rId16"/>
    <p:sldId id="1739" r:id="rId17"/>
    <p:sldId id="1742" r:id="rId18"/>
    <p:sldId id="1745" r:id="rId19"/>
    <p:sldId id="1748" r:id="rId20"/>
    <p:sldId id="1751" r:id="rId21"/>
    <p:sldId id="1754" r:id="rId22"/>
    <p:sldId id="1757" r:id="rId23"/>
    <p:sldId id="1760" r:id="rId24"/>
    <p:sldId id="1763" r:id="rId25"/>
    <p:sldId id="1766" r:id="rId26"/>
    <p:sldId id="1769" r:id="rId27"/>
    <p:sldId id="1772" r:id="rId28"/>
    <p:sldId id="177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02" r:id="rId1"/>
    <p:sldLayoutId id="2147486803" r:id="rId2"/>
    <p:sldLayoutId id="2147486804" r:id="rId3"/>
    <p:sldLayoutId id="2147486805" r:id="rId4"/>
    <p:sldLayoutId id="2147486806" r:id="rId5"/>
    <p:sldLayoutId id="2147486807" r:id="rId6"/>
    <p:sldLayoutId id="2147486808" r:id="rId7"/>
    <p:sldLayoutId id="2147486809" r:id="rId8"/>
    <p:sldLayoutId id="2147486810" r:id="rId9"/>
    <p:sldLayoutId id="2147486811" r:id="rId10"/>
    <p:sldLayoutId id="21474868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39" r:id="rId1"/>
    <p:sldLayoutId id="2147486840" r:id="rId2"/>
    <p:sldLayoutId id="2147486841" r:id="rId3"/>
    <p:sldLayoutId id="2147486842" r:id="rId4"/>
    <p:sldLayoutId id="2147486843" r:id="rId5"/>
    <p:sldLayoutId id="2147486844" r:id="rId6"/>
    <p:sldLayoutId id="2147486845" r:id="rId7"/>
    <p:sldLayoutId id="2147486846" r:id="rId8"/>
    <p:sldLayoutId id="2147486847" r:id="rId9"/>
    <p:sldLayoutId id="2147486848" r:id="rId10"/>
    <p:sldLayoutId id="214748684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电影制作与发行行业市场分析及2024年投资前景预测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电影制作与发行行业概述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电影制作与发行行业政策环境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电影制作与发行行业市场分析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电影制作与发行行业技术发展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2024年电影制作与发行行业投资前景预测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电影制作与发行行业概述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电影制作与发行行业定义：指从事电影制作、发行、放映及相关业务的行业。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电影制作与发行行业分类：按照业务类型可分为电影制作、电影发行和电影放映三大类。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行业特点：高度市场化、竞争激烈、产业链完整。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行业地位：文化产业的重要组成部分，对于推动文化创意产业发展、丰富人民群众精神文化生活具有重要意义。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数字技术的发展推动电影制作与发行行业的市场规模不断扩大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流媒体平台的兴起为电影制作与发行行业带来新的增长点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2023年全球电影票房收入达到259亿美元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中国电影市场成为全球最大的电影市场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跨国合作与发行：电影制作与发行行业正逐渐走向全球化，跨国合作与发行成为行业发展趋势。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创新与多样化：电影制作与发行行业正积极探索新的创作方式和发行渠道，以满足观众日益多样化的需求。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数字化转型：随着技术的进步，电影制作与发行行业正逐步向数字化转型，提高了制作效率和发行范围。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流媒体平台的崛起：随着流媒体平台的兴起，观众观影习惯逐渐改变，电影制作与发行行业正面临新的机遇和挑战。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电影制作与发行行业市场分析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行业市场现状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票房收入：全球电影票房收入逐年攀升，成为行业内最重要的收入来源。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技术发展：数字化、网络化和虚拟现实等技术的发展，为电影制作与发行行业带来新的机遇和挑战。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市场规模：全球电影市场持续增长，市场规模不断扩大。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竞争格局：行业内竞争激烈，各大制片厂和发行公司争夺市场份额。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电影制作与发行行业的市场规模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行业内主要企业及其市场份额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行业内的竞争格局和竞争态势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行业内的新进入者和潜在竞争者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痛点：高成本、竞争激烈、盈利模式单一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政策支持：国家对文化产业扶持力度加大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国际合作：引进国外先进制作技术与管理经验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机遇：技术进步、消费升级、多元化盈利模式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电影制作与发行行业政策环境</a:t>
            </a:r>
            <a:endParaRPr altLang="en-US" dirty="0" lang="zh-CN"/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行业政策梳理</a:t>
            </a:r>
            <a:endParaRPr altLang="en-US" lang="zh-CN"/>
          </a:p>
        </p:txBody>
      </p:sp>
      <p:sp>
        <p:nvSpPr>
          <p:cNvPr id="10495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内容：梳理了电影制作与发行行业的政策环境，包括国家层面的政策支持和限制，地方层面的政策差异和执行情况等。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内容：分析了政策环境对电影制作与发行行业的影响，包括市场准入、内容审查、税收优惠等方面的政策变化。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内容：探讨了政策环境对行业未来发展的影响，包括政策趋势、政策风险等方面的预测和分析。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内容：针对不同政策环境下的投资机会和风险，提出了相应的投资建议和策略，以帮助投资者更好地把握市场机遇和规避风险。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政策影响分析</a:t>
            </a:r>
            <a:endParaRPr altLang="en-US" lang="zh-CN"/>
          </a:p>
        </p:txBody>
      </p:sp>
      <p:sp>
        <p:nvSpPr>
          <p:cNvPr id="10495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政策支持：国家出台了一系列政策，鼓励电影产业的发展，为电影制作与发行行业提供了有力支持。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税收优惠：针对电影制作与发行行业，国家实行了税收优惠政策，降低了企业的税负，提高了行业的盈利能力。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版权保护：加强版权保护，打击盗版行为，保护了电影产业的合法权益，促进了行业的健康发展。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审批制度：电影制作与发行行业实行严格的审批制度，确保了电影的质量和内容的安全性，为行业的可持续发展提供了保障。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未来政策预测</a:t>
            </a:r>
            <a:endParaRPr altLang="en-US" lang="zh-CN"/>
          </a:p>
        </p:txBody>
      </p:sp>
      <p:sp>
        <p:nvSpPr>
          <p:cNvPr id="10496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政策支持力度加大，鼓励电影产业创新发展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数字化、网络化趋势明显，推动电影产业升级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重视知识产权保护，促进电影产业的良性竞争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开放合作，推动中国电影走向国际市场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电影制作与发行行业技术发展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制作技术进步</a:t>
            </a:r>
            <a:endParaRPr altLang="en-US" lang="zh-CN"/>
          </a:p>
        </p:txBody>
      </p:sp>
      <p:sp>
        <p:nvSpPr>
          <p:cNvPr id="10497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数字化技术：提高制作效率和质量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人工智能技术：自动化处理和智能编辑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云计算技术：实现高效存储和传输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虚拟现实技术：增强视觉效果和沉浸感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发行渠道创新</a:t>
            </a:r>
            <a:endParaRPr altLang="en-US" lang="zh-CN"/>
          </a:p>
        </p:txBody>
      </p:sp>
      <p:sp>
        <p:nvSpPr>
          <p:cNvPr id="10498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流媒体平台的崛起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区块链技术在版权保护中的应用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8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数字化技术：提高制作效率和画质质量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虚拟现实与增强现实技术：为观众带来沉浸式观影体验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人工智能技术：应用于剧本创作、演员表演、后期制作等环节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云计算技术：实现高效的数据存储与传输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2024年电影制作与发行行业投资前景预测</a:t>
            </a:r>
            <a:endParaRPr altLang="en-US" dirty="0" lang="zh-CN"/>
          </a:p>
        </p:txBody>
      </p:sp>
      <p:sp>
        <p:nvSpPr>
          <p:cNvPr id="1049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内容：分析2024年电影制作与发行行业的投资机会，包括市场规模、增长潜力、投资热点等。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内容：探讨2024年电影制作与发行行业的投资风险，包括政策风险、市场竞争风险、技术风险等。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内容：分析2024年电影制作与发行行业的投资策略，包括投资方向、投资方式、投资回报率等。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内容：展望2024年电影制作与发行行业的未来发展趋势，包括技术发展、市场变化、政策调整等。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00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政策风险：电影制作与发行行业受到政策影响较大，需关注政策变化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市场竞争风险：行业内竞争激烈，需关注市场动态和竞争对手情况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票房风险：电影票房收入不稳定，需关注市场需求和观众口味变化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版权风险：需保护好电影版权，防止盗版和侵权行为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1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关注具有创新能力和技术优势的电影制作与发行公司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关注具有良好口碑和稳定票房表现的影片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关注具有国际化视野和海外发行能力的电影企业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关注政策支持和市场环境变化，及时调整投资策略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2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2024年投资前景预测：预计电影市场将继续保持增长态势，但投资者需谨慎选择投资项目和合作伙伴。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电影制作与发行行业市场分析：市场规模持续扩大，竞争激烈，但仍有投资机会。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建议：投资者应关注市场需求和消费者口味变化，加强项目策划和市场营销，提高影片质量和票房收入。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行业发展趋势：数字化、网络化、国际化等趋势将进一步推动电影行业的发展，但同时也需要关注版权保护和技术创新等问题。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</a:t>
            </a:r>
            <a:endParaRPr altLang="en-US" lang="zh-CN"/>
          </a:p>
        </p:txBody>
      </p:sp>
      <p:sp>
        <p:nvSpPr>
          <p:cNvPr id="10502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关注细分市场，满足不同观众需求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加大技术创新投入，提高制作与发行效率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加强与海外市场的合作与交流，提升国际竞争力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注重人才培养和引进，提升行业整体水平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2024-01-05T05:20:10Z</dcterms:created>
  <dcterms:modified xsi:type="dcterms:W3CDTF">2024-01-05T05:20:10Z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c00364c1ea8641459d7631c790eed83b_21</vt:lpwstr>
  </property>
</Properties>
</file>