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116" r:id="rId1"/>
    <p:sldMasterId id="2147495153" r:id="rId2"/>
  </p:sldMasterIdLst>
  <p:notesMasterIdLst>
    <p:notesMasterId r:id="rId3"/>
  </p:notesMasterIdLst>
  <p:sldIdLst>
    <p:sldId id="5296" r:id="rId4"/>
    <p:sldId id="5301" r:id="rId5"/>
    <p:sldId id="5306" r:id="rId6"/>
    <p:sldId id="5310" r:id="rId7"/>
    <p:sldId id="5313" r:id="rId8"/>
    <p:sldId id="5316" r:id="rId9"/>
    <p:sldId id="5319" r:id="rId10"/>
    <p:sldId id="5323" r:id="rId11"/>
    <p:sldId id="5327" r:id="rId12"/>
    <p:sldId id="5330" r:id="rId13"/>
    <p:sldId id="5333" r:id="rId14"/>
    <p:sldId id="5336" r:id="rId15"/>
    <p:sldId id="5340" r:id="rId16"/>
    <p:sldId id="5344" r:id="rId17"/>
    <p:sldId id="5347" r:id="rId18"/>
    <p:sldId id="5350" r:id="rId19"/>
    <p:sldId id="5353" r:id="rId20"/>
    <p:sldId id="5357" r:id="rId21"/>
    <p:sldId id="5361" r:id="rId22"/>
    <p:sldId id="5364" r:id="rId23"/>
    <p:sldId id="5367" r:id="rId24"/>
    <p:sldId id="5370" r:id="rId25"/>
    <p:sldId id="5374" r:id="rId26"/>
    <p:sldId id="5378" r:id="rId27"/>
    <p:sldId id="5381" r:id="rId28"/>
    <p:sldId id="5384" r:id="rId29"/>
    <p:sldId id="5387" r:id="rId30"/>
    <p:sldId id="539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17" r:id="rId1"/>
    <p:sldLayoutId id="2147495118" r:id="rId2"/>
    <p:sldLayoutId id="2147495119" r:id="rId3"/>
    <p:sldLayoutId id="2147495120" r:id="rId4"/>
    <p:sldLayoutId id="2147495121" r:id="rId5"/>
    <p:sldLayoutId id="2147495122" r:id="rId6"/>
    <p:sldLayoutId id="2147495123" r:id="rId7"/>
    <p:sldLayoutId id="2147495124" r:id="rId8"/>
    <p:sldLayoutId id="2147495125" r:id="rId9"/>
    <p:sldLayoutId id="2147495126" r:id="rId10"/>
    <p:sldLayoutId id="214749512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54" r:id="rId1"/>
    <p:sldLayoutId id="2147495155" r:id="rId2"/>
    <p:sldLayoutId id="2147495156" r:id="rId3"/>
    <p:sldLayoutId id="2147495157" r:id="rId4"/>
    <p:sldLayoutId id="2147495158" r:id="rId5"/>
    <p:sldLayoutId id="2147495159" r:id="rId6"/>
    <p:sldLayoutId id="2147495160" r:id="rId7"/>
    <p:sldLayoutId id="2147495161" r:id="rId8"/>
    <p:sldLayoutId id="2147495162" r:id="rId9"/>
    <p:sldLayoutId id="2147495163" r:id="rId10"/>
    <p:sldLayoutId id="214749516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tags" Target="../tags/tag319.xml"/><Relationship Id="rId22" Type="http://schemas.openxmlformats.org/officeDocument/2006/relationships/tags" Target="../tags/tag320.xml"/><Relationship Id="rId23" Type="http://schemas.openxmlformats.org/officeDocument/2006/relationships/tags" Target="../tags/tag321.xml"/><Relationship Id="rId24" Type="http://schemas.openxmlformats.org/officeDocument/2006/relationships/tags" Target="../tags/tag322.xml"/><Relationship Id="rId25" Type="http://schemas.openxmlformats.org/officeDocument/2006/relationships/tags" Target="../tags/tag323.xml"/><Relationship Id="rId26" Type="http://schemas.openxmlformats.org/officeDocument/2006/relationships/tags" Target="../tags/tag324.xml"/><Relationship Id="rId27" Type="http://schemas.openxmlformats.org/officeDocument/2006/relationships/tags" Target="../tags/tag325.xml"/><Relationship Id="rId28" Type="http://schemas.openxmlformats.org/officeDocument/2006/relationships/tags" Target="../tags/tag326.xml"/><Relationship Id="rId29" Type="http://schemas.openxmlformats.org/officeDocument/2006/relationships/tags" Target="../tags/tag327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学校双减推动学生全面发展的关键措施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减轻学生作业负担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提升课堂教学质量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加强学生综合素质培养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完善家校共育机制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强化教育评价改革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减轻学生作业负担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减少作业数量</a:t>
            </a:r>
            <a:endParaRPr altLang="en-US" lang="zh-CN"/>
          </a:p>
        </p:txBody>
      </p:sp>
      <p:sp>
        <p:nvSpPr>
          <p:cNvPr id="104891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目的：减轻学生作业负担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措施：控制作业时间、优化作业设计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实施方式：分层布置作业、个性化作业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效果：提高学生自主学习能力、减轻学业压力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提高作业质量</a:t>
            </a:r>
            <a:endParaRPr altLang="en-US" lang="zh-CN"/>
          </a:p>
        </p:txBody>
      </p:sp>
      <p:sp>
        <p:nvSpPr>
          <p:cNvPr id="104897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作业内容：精选典型题目，避免重复和低水平重复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作业难度：根据学生实际情况分层设计，满足不同层次学生的需求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作业形式：多样化，包括书面、口头、实践等形式，促进学生全面发展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作业批改：及时、准确，注重反馈和指导，帮助学生发现问题并及时纠正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创新作业形式</a:t>
            </a:r>
            <a:endParaRPr altLang="en-US" lang="zh-CN"/>
          </a:p>
        </p:txBody>
      </p:sp>
      <p:sp>
        <p:nvSpPr>
          <p:cNvPr id="104901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引入项目式学习，引导学生自主学习和探究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开展跨学科融合，促进学生综合素质的提升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实施分层作业，满足不同层次学生的需求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引入竞赛机制，激发学生的创新意识和实践能力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强化作业批改与反馈</a:t>
            </a:r>
            <a:endParaRPr altLang="en-US" lang="zh-CN"/>
          </a:p>
        </p:txBody>
      </p:sp>
      <p:sp>
        <p:nvSpPr>
          <p:cNvPr id="104907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效果：提高学生作业质量，减轻学生作业负担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注意事项：避免过度批改和反馈，尊重学生自主性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目的：及时发现和解决学生在作业中遇到的问题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具体措施：老师对学生的作业进行批改，并给予及时的反馈和指导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提升课堂教学质量</a:t>
            </a:r>
            <a:endParaRPr altLang="en-US" dirty="0" lang="zh-CN"/>
          </a:p>
        </p:txBody>
      </p:sp>
      <p:sp>
        <p:nvSpPr>
          <p:cNvPr id="104913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优化课程设置</a:t>
            </a:r>
            <a:endParaRPr altLang="en-US" lang="zh-CN"/>
          </a:p>
        </p:txBody>
      </p:sp>
      <p:sp>
        <p:nvSpPr>
          <p:cNvPr id="1049182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整合学科知识，加强跨学科融合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8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增加实践课程，提高学生动手能力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4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引入课外资源，丰富课程内容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0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定期评估课程效果，持续改进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强化教师培训</a:t>
            </a:r>
            <a:endParaRPr altLang="en-US" lang="zh-CN"/>
          </a:p>
        </p:txBody>
      </p:sp>
      <p:sp>
        <p:nvSpPr>
          <p:cNvPr id="104924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培训目标：提高教师的专业素养和教学能力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培训内容：教学方法、教育心理学、学科前沿知识等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培训方式：线上培训、线下培训、校本研修等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培训评估：对教师的学习成果进行考核与评价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创新教学方式</a:t>
            </a:r>
            <a:endParaRPr altLang="en-US" lang="zh-CN"/>
          </a:p>
        </p:txBody>
      </p:sp>
      <p:sp>
        <p:nvSpPr>
          <p:cNvPr id="1049282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引入多媒体教学，丰富课堂内容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8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采用互动式教学法，提高学生参与度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4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开展项目式学习，培养学生实际操作能力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0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引入翻转课堂，让学生自主探究学习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激发学生兴趣</a:t>
            </a:r>
            <a:endParaRPr altLang="en-US" lang="zh-CN"/>
          </a:p>
        </p:txBody>
      </p:sp>
      <p:sp>
        <p:nvSpPr>
          <p:cNvPr id="1049340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4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6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运用多样化的教学方法，如小组合作、探究学习等，激发学生的学习兴趣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创设生动有趣的教学情境，吸引学生的注意力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结合学生的实际生活经验，引导学生发现身边的科学现象，增强学习的趣味性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及时反馈学生的学习成果，鼓励学生在学习中获得成就感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加强学生综合素质培养</a:t>
            </a:r>
            <a:endParaRPr altLang="en-US" dirty="0" lang="zh-CN"/>
          </a:p>
        </p:txBody>
      </p:sp>
      <p:sp>
        <p:nvSpPr>
          <p:cNvPr id="10493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丰富校园文化活动</a:t>
            </a:r>
            <a:endParaRPr altLang="en-US" lang="zh-CN"/>
          </a:p>
        </p:txBody>
      </p:sp>
      <p:sp>
        <p:nvSpPr>
          <p:cNvPr id="1049438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0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4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举办各类文化节、艺术节、科技节等，激发学生的创造力和想象力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6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开展校园体育竞赛，提高学生的身体素质和团队协作能力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2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组织学生参加社会实践和志愿服务，培养社会责任感和奉献精神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8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开设多样化的兴趣班和社团，满足学生的个性化需求，培养兴趣爱好和特长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加强体育锻炼</a:t>
            </a:r>
            <a:endParaRPr altLang="en-US" lang="zh-CN"/>
          </a:p>
        </p:txBody>
      </p:sp>
      <p:sp>
        <p:nvSpPr>
          <p:cNvPr id="104949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开设多样化的体育课程，满足学生兴趣和需求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增加体育活动的次数和时间，确保学生每天都有足够的运动量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开展体育竞赛和活动，鼓励学生积极参与和竞争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建立科学的评价体系，对学生的体育表现进行客观、全面的评价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培养学生艺术素养</a:t>
            </a:r>
            <a:endParaRPr altLang="en-US" lang="zh-CN"/>
          </a:p>
        </p:txBody>
      </p:sp>
      <p:sp>
        <p:nvSpPr>
          <p:cNvPr id="1049554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开设艺术课程：学校应开设多样化的艺术课程，如音乐、美术、舞蹈等，供学生选择。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丰富艺术活动：组织各种艺术活动，如画展、音乐会、文艺比赛等，让学生参与其中，提高艺术素养。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艺术教育资源：学校应提供充足的艺术教育资源，如专业教师、艺术器材、教学资料等，确保艺术教育的质量。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艺术教育评价：建立艺术教育评价体系，对学生的艺术素养进行科学评估，促进学生艺术素养的提高。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开展社会实践与志愿服务</a:t>
            </a:r>
            <a:endParaRPr altLang="en-US" lang="zh-CN"/>
          </a:p>
        </p:txBody>
      </p:sp>
      <p:sp>
        <p:nvSpPr>
          <p:cNvPr id="10495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组织学生参与社会实践活动，增强社会责任感和实际操作能力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通过社会实践和志愿服务，促进学生综合素质的提升和全面发展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结合学校特色和资源，开展有针对性的社会实践和志愿服务活动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鼓励学生参与志愿服务，培养奉献精神和关爱他人的品质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完善家校共育机制</a:t>
            </a:r>
            <a:endParaRPr altLang="en-US" dirty="0" lang="zh-CN"/>
          </a:p>
        </p:txBody>
      </p:sp>
      <p:sp>
        <p:nvSpPr>
          <p:cNvPr id="10496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加强家校沟通与合作</a:t>
            </a:r>
            <a:endParaRPr altLang="en-US" lang="zh-CN"/>
          </a:p>
        </p:txBody>
      </p:sp>
      <p:sp>
        <p:nvSpPr>
          <p:cNvPr id="104971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建立家长委员会，让家长参与到学校管理中来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定期开展家长会，加强家校之间的沟通与联系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开展家长培训，提高家长的教育理念和育儿能力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建立家校互动平台，方便家长与学校的沟通和交流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引导家长树立正确教育观念</a:t>
            </a:r>
            <a:endParaRPr altLang="en-US" lang="zh-CN"/>
          </a:p>
        </p:txBody>
      </p:sp>
      <p:sp>
        <p:nvSpPr>
          <p:cNvPr id="104976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定期开展家长教育活动，引导家长关注孩子全面发展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加强家校沟通，让家长了解学校教育理念和双减政策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鼓励家长参与学校教育活动，促进家校共育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引导家长树立正确的人才观和教育观，关注孩子身心健康和个性发展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共同关注学生心理健康</a:t>
            </a:r>
            <a:endParaRPr altLang="en-US" lang="zh-CN"/>
          </a:p>
        </p:txBody>
      </p:sp>
      <p:sp>
        <p:nvSpPr>
          <p:cNvPr id="104982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开展心理健康教育和宣传活动，提高家长和学生对于心理健康的认知和理解。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学校与家长共同关注学生的心理健康，建立定期沟通机制，及时发现和解决学生的心理问题。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加强学校与社区的合作，提供专业的心理咨询和辅导服务，为学生提供更多的心理支持。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建立学生心理健康档案，定期进行心理测评和跟踪，及时发现和预防心理问题。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优化家庭教育环境</a:t>
            </a:r>
            <a:endParaRPr altLang="en-US" lang="zh-CN"/>
          </a:p>
        </p:txBody>
      </p:sp>
      <p:sp>
        <p:nvSpPr>
          <p:cNvPr id="1049876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引导家长关注孩子全面发展，注重培养综合素质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86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鼓励家长参与学校管理，增强家校合作意识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开展亲子活动，增进家庭情感交流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98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建立家长学校，提高家长教育水平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强化教育评价改革</a:t>
            </a:r>
            <a:endParaRPr altLang="en-US" dirty="0" lang="zh-CN"/>
          </a:p>
        </p:txBody>
      </p:sp>
      <p:sp>
        <p:nvSpPr>
          <p:cNvPr id="10499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完善学生评价体系</a:t>
            </a:r>
            <a:endParaRPr altLang="en-US" lang="zh-CN"/>
          </a:p>
        </p:txBody>
      </p:sp>
      <p:sp>
        <p:nvSpPr>
          <p:cNvPr id="104998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建立多元评价体系，关注学生综合素质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强化过程评价，关注学生学习进步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实施差异化评价，尊重学生个性发展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建立学生成长档案，记录学生成长轨迹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注重过程评价与结果评价相结合</a:t>
            </a:r>
            <a:endParaRPr altLang="en-US" lang="zh-CN"/>
          </a:p>
        </p:txBody>
      </p:sp>
      <p:sp>
        <p:nvSpPr>
          <p:cNvPr id="105002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0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过程评价：关注学生学习过程中的表现和进步，及时给予反馈和指导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目的：促进学生的全面发展，提高教育质量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结合方式：将过程评价与结果评价相结合，全面了解学生的学习情况和成长历程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结果评价：注重学生的学业成绩和综合素质，以客观、公正的方式进行评价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强化对学生综合素质的评价</a:t>
            </a:r>
            <a:endParaRPr altLang="en-US" lang="zh-CN"/>
          </a:p>
        </p:txBody>
      </p:sp>
      <p:sp>
        <p:nvSpPr>
          <p:cNvPr id="1050106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评价内容：关注学生的知识技能、思维能力、情感态度等方面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评价方式：采用多元评价方式，如考试、作品评定、口头表达等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评价标准：制定科学合理的评价标准，确保评价的客观性和公正性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评价反馈：及时向学生和家长反馈评价结果，促进学生的个性化发展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推进评价方式多样化</a:t>
            </a:r>
            <a:endParaRPr altLang="en-US" lang="zh-CN"/>
          </a:p>
        </p:txBody>
      </p:sp>
      <p:sp>
        <p:nvSpPr>
          <p:cNvPr id="105016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引入多元评价主体，鼓励学生自评和互评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注重评价结果的应用，为教育教学提供依据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实施综合素质评价，关注学生全面发展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开展过程性评价，及时反馈学生学习情况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22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9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54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2024-01-05T03:08:52Z</dcterms:created>
  <dcterms:modified xsi:type="dcterms:W3CDTF">2024-01-05T03:08:52Z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ceb0f5962ec94792a8d3b21b0cbc0c60_21</vt:lpwstr>
  </property>
</Properties>
</file>